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media/image73.svg" ContentType="image/svg+xml"/>
  <Override PartName="/ppt/media/image9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5300126" r:id="rId3"/>
    <p:sldId id="5300153" r:id="rId5"/>
    <p:sldId id="5300099" r:id="rId6"/>
    <p:sldId id="5300177" r:id="rId7"/>
    <p:sldId id="5300149" r:id="rId8"/>
    <p:sldId id="5300150" r:id="rId9"/>
    <p:sldId id="5300128" r:id="rId10"/>
    <p:sldId id="5300129" r:id="rId11"/>
    <p:sldId id="5300147" r:id="rId12"/>
    <p:sldId id="5300151" r:id="rId13"/>
    <p:sldId id="5300152" r:id="rId14"/>
    <p:sldId id="5300135" r:id="rId15"/>
    <p:sldId id="5300156" r:id="rId16"/>
    <p:sldId id="5300139" r:id="rId17"/>
    <p:sldId id="5300131" r:id="rId18"/>
    <p:sldId id="5300157" r:id="rId19"/>
    <p:sldId id="5300172" r:id="rId20"/>
    <p:sldId id="5300173" r:id="rId21"/>
    <p:sldId id="5300170" r:id="rId22"/>
    <p:sldId id="5300174" r:id="rId23"/>
    <p:sldId id="5300171" r:id="rId24"/>
    <p:sldId id="5300175" r:id="rId25"/>
    <p:sldId id="5300176" r:id="rId26"/>
    <p:sldId id="5300160" r:id="rId27"/>
    <p:sldId id="5300169" r:id="rId28"/>
    <p:sldId id="5300159" r:id="rId29"/>
  </p:sldIdLst>
  <p:sldSz cx="12192000" cy="6858000"/>
  <p:notesSz cx="6858000" cy="9144000"/>
  <p:embeddedFontLst>
    <p:embeddedFont>
      <p:font typeface="微软雅黑" panose="020B0503020204020204" pitchFamily="34" charset="-122"/>
      <p:regular r:id="rId34"/>
    </p:embeddedFont>
    <p:embeddedFont>
      <p:font typeface="庞门正道标题体" panose="02010600030101010101" pitchFamily="2" charset="-122"/>
      <p:regular r:id="rId35"/>
    </p:embeddedFont>
    <p:embeddedFont>
      <p:font typeface="黑体" panose="02010609060101010101" charset="-122"/>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952" userDrawn="1">
          <p15:clr>
            <a:srgbClr val="A4A3A4"/>
          </p15:clr>
        </p15:guide>
        <p15:guide id="4" orient="horz" pos="191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fafa" initials="f" lastIdx="2" clrIdx="1"/>
  <p:cmAuthor id="4" name="王习习" initials="王" lastIdx="2" clrIdx="0"/>
  <p:cmAuthor id="0" name="lxx" initials="P" lastIdx="25" clrIdx="0"/>
  <p:cmAuthor id="7" name="Administrator" initials="A" lastIdx="2" clrIdx="6"/>
  <p:cmAuthor id="8" name="薄 小杰" initials="薄" lastIdx="1" clrIdx="7"/>
  <p:cmAuthor id="5" name="Arno Harteveld" initials="AH"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784"/>
    <a:srgbClr val="D9D9D9"/>
    <a:srgbClr val="E8E8E8"/>
    <a:srgbClr val="56D0F6"/>
    <a:srgbClr val="F8F8F8"/>
    <a:srgbClr val="4D6555"/>
    <a:srgbClr val="3E5545"/>
    <a:srgbClr val="FDCEC5"/>
    <a:srgbClr val="FC978C"/>
    <a:srgbClr val="FD99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0" autoAdjust="0"/>
    <p:restoredTop sz="95059" autoAdjust="0"/>
  </p:normalViewPr>
  <p:slideViewPr>
    <p:cSldViewPr snapToGrid="0" showGuides="1">
      <p:cViewPr varScale="1">
        <p:scale>
          <a:sx n="108" d="100"/>
          <a:sy n="108" d="100"/>
        </p:scale>
        <p:origin x="450" y="108"/>
      </p:cViewPr>
      <p:guideLst>
        <p:guide orient="horz" pos="2160"/>
        <p:guide pos="3840"/>
        <p:guide orient="horz" pos="3952"/>
        <p:guide orient="horz" pos="1911"/>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gs" Target="tags/tag201.xml"/><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庞门正道标题体" panose="02010600030101010101" pitchFamily="2" charset="-122"/>
                <a:ea typeface="庞门正道标题体" panose="0201060003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庞门正道标题体" panose="02010600030101010101" pitchFamily="2" charset="-122"/>
                <a:ea typeface="庞门正道标题体" panose="02010600030101010101" pitchFamily="2" charset="-122"/>
              </a:defRPr>
            </a:lvl1pPr>
          </a:lstStyle>
          <a:p>
            <a:fld id="{0C718402-5E97-4490-B511-86F97ABE33B1}"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庞门正道标题体" panose="02010600030101010101" pitchFamily="2" charset="-122"/>
                <a:ea typeface="庞门正道标题体" panose="0201060003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庞门正道标题体" panose="02010600030101010101" pitchFamily="2" charset="-122"/>
                <a:ea typeface="庞门正道标题体" panose="02010600030101010101" pitchFamily="2" charset="-122"/>
              </a:defRPr>
            </a:lvl1pPr>
          </a:lstStyle>
          <a:p>
            <a:fld id="{C7C83CF2-C7C0-4B42-9F89-8F3341F9C443}"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庞门正道标题体" panose="02010600030101010101" pitchFamily="2" charset="-122"/>
        <a:ea typeface="庞门正道标题体" panose="02010600030101010101" pitchFamily="2" charset="-122"/>
        <a:cs typeface="+mn-cs"/>
      </a:defRPr>
    </a:lvl1pPr>
    <a:lvl2pPr marL="457200" algn="l" defTabSz="914400" rtl="0" eaLnBrk="1" latinLnBrk="0" hangingPunct="1">
      <a:defRPr sz="1200" kern="1200">
        <a:solidFill>
          <a:schemeClr val="tx1"/>
        </a:solidFill>
        <a:latin typeface="庞门正道标题体" panose="02010600030101010101" pitchFamily="2" charset="-122"/>
        <a:ea typeface="庞门正道标题体" panose="02010600030101010101" pitchFamily="2" charset="-122"/>
        <a:cs typeface="+mn-cs"/>
      </a:defRPr>
    </a:lvl2pPr>
    <a:lvl3pPr marL="914400" algn="l" defTabSz="914400" rtl="0" eaLnBrk="1" latinLnBrk="0" hangingPunct="1">
      <a:defRPr sz="1200" kern="1200">
        <a:solidFill>
          <a:schemeClr val="tx1"/>
        </a:solidFill>
        <a:latin typeface="庞门正道标题体" panose="02010600030101010101" pitchFamily="2" charset="-122"/>
        <a:ea typeface="庞门正道标题体" panose="02010600030101010101" pitchFamily="2" charset="-122"/>
        <a:cs typeface="+mn-cs"/>
      </a:defRPr>
    </a:lvl3pPr>
    <a:lvl4pPr marL="1371600" algn="l" defTabSz="914400" rtl="0" eaLnBrk="1" latinLnBrk="0" hangingPunct="1">
      <a:defRPr sz="1200" kern="1200">
        <a:solidFill>
          <a:schemeClr val="tx1"/>
        </a:solidFill>
        <a:latin typeface="庞门正道标题体" panose="02010600030101010101" pitchFamily="2" charset="-122"/>
        <a:ea typeface="庞门正道标题体" panose="02010600030101010101" pitchFamily="2" charset="-122"/>
        <a:cs typeface="+mn-cs"/>
      </a:defRPr>
    </a:lvl4pPr>
    <a:lvl5pPr marL="1828800" algn="l" defTabSz="914400" rtl="0" eaLnBrk="1" latinLnBrk="0" hangingPunct="1">
      <a:defRPr sz="1200" kern="1200">
        <a:solidFill>
          <a:schemeClr val="tx1"/>
        </a:solidFill>
        <a:latin typeface="庞门正道标题体" panose="02010600030101010101" pitchFamily="2" charset="-122"/>
        <a:ea typeface="庞门正道标题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7C83CF2-C7C0-4B42-9F89-8F3341F9C443}"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探索 如何基于现有的 基础（信息资源和平台）构建实用的区块链服务平台。</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探索 如何基于现有的 基础（信息资源和平台）构建实用的区块链服务平台。</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庞门正道标题体" panose="02010600030101010101" pitchFamily="2" charset="-122"/>
                <a:ea typeface="庞门正道标题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庞门正道标题体" panose="02010600030101010101" pitchFamily="2" charset="-122"/>
              <a:ea typeface="庞门正道标题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microsoft.com/office/2007/relationships/hdphoto" Target="../media/image4.wdp"/><Relationship Id="rId5" Type="http://schemas.openxmlformats.org/officeDocument/2006/relationships/image" Target="../media/image3.png"/><Relationship Id="rId4" Type="http://schemas.microsoft.com/office/2007/relationships/hdphoto" Target="../media/image2.wdp"/><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 name="图片 1"/>
          <p:cNvPicPr/>
          <p:nvPr userDrawn="1">
            <p:custDataLst>
              <p:tags r:id="rId2"/>
            </p:custDataLst>
          </p:nvPr>
        </p:nvPicPr>
        <p:blipFill rotWithShape="1">
          <a:blip r:embed="rId3" cstate="print">
            <a:extLst>
              <a:ext uri="{BEBA8EAE-BF5A-486C-A8C5-ECC9F3942E4B}">
                <a14:imgProps xmlns:a14="http://schemas.microsoft.com/office/drawing/2010/main">
                  <a14:imgLayer r:embed="rId4">
                    <a14:imgEffect>
                      <a14:brightnessContrast contrast="-40000"/>
                    </a14:imgEffect>
                    <a14:imgEffect>
                      <a14:colorTemperature colorTemp="5300"/>
                    </a14:imgEffect>
                    <a14:imgEffect>
                      <a14:saturation sat="0"/>
                    </a14:imgEffect>
                  </a14:imgLayer>
                </a14:imgProps>
              </a:ext>
            </a:extLst>
          </a:blip>
          <a:srcRect/>
          <a:stretch>
            <a:fillRect/>
          </a:stretch>
        </p:blipFill>
        <p:spPr>
          <a:xfrm>
            <a:off x="0" y="0"/>
            <a:ext cx="8264437" cy="6858000"/>
          </a:xfrm>
          <a:custGeom>
            <a:avLst/>
            <a:gdLst>
              <a:gd name="connsiteX0" fmla="*/ 0 w 7471957"/>
              <a:gd name="connsiteY0" fmla="*/ 0 h 6858000"/>
              <a:gd name="connsiteX1" fmla="*/ 7471957 w 7471957"/>
              <a:gd name="connsiteY1" fmla="*/ 0 h 6858000"/>
              <a:gd name="connsiteX2" fmla="*/ 7471957 w 7471957"/>
              <a:gd name="connsiteY2" fmla="*/ 6858000 h 6858000"/>
              <a:gd name="connsiteX3" fmla="*/ 0 w 74719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71957" h="6858000">
                <a:moveTo>
                  <a:pt x="0" y="0"/>
                </a:moveTo>
                <a:lnTo>
                  <a:pt x="7471957" y="0"/>
                </a:lnTo>
                <a:lnTo>
                  <a:pt x="7471957" y="6858000"/>
                </a:lnTo>
                <a:lnTo>
                  <a:pt x="0" y="6858000"/>
                </a:lnTo>
                <a:close/>
              </a:path>
            </a:pathLst>
          </a:custGeom>
        </p:spPr>
      </p:pic>
      <p:sp>
        <p:nvSpPr>
          <p:cNvPr id="3" name="矩形 2"/>
          <p:cNvSpPr/>
          <p:nvPr userDrawn="1"/>
        </p:nvSpPr>
        <p:spPr>
          <a:xfrm>
            <a:off x="262842" y="333726"/>
            <a:ext cx="4693576" cy="276999"/>
          </a:xfrm>
          <a:prstGeom prst="rect">
            <a:avLst/>
          </a:prstGeom>
        </p:spPr>
        <p:txBody>
          <a:bodyPr wrap="square">
            <a:spAutoFit/>
          </a:bodyPr>
          <a:lstStyle/>
          <a:p>
            <a:pPr algn="dist"/>
            <a:r>
              <a:rPr lang="zh-CN" altLang="en-US" sz="1200" b="1" dirty="0">
                <a:solidFill>
                  <a:srgbClr val="3D7784"/>
                </a:solidFill>
                <a:latin typeface="微软雅黑" panose="020B0503020204020204" pitchFamily="34" charset="-122"/>
                <a:ea typeface="微软雅黑" panose="020B0503020204020204" pitchFamily="34" charset="-122"/>
              </a:rPr>
              <a:t>用区块链技术助力实体经济 创建可信数据流通环境</a:t>
            </a:r>
            <a:endParaRPr lang="en-US" altLang="zh-CN" sz="1200" b="1" dirty="0">
              <a:solidFill>
                <a:srgbClr val="3D7784"/>
              </a:solidFill>
              <a:latin typeface="微软雅黑" panose="020B0503020204020204" pitchFamily="34" charset="-122"/>
              <a:ea typeface="微软雅黑" panose="020B0503020204020204" pitchFamily="34" charset="-122"/>
            </a:endParaRPr>
          </a:p>
        </p:txBody>
      </p:sp>
      <p:sp>
        <p:nvSpPr>
          <p:cNvPr id="4" name="任意多边形 10"/>
          <p:cNvSpPr/>
          <p:nvPr userDrawn="1"/>
        </p:nvSpPr>
        <p:spPr>
          <a:xfrm>
            <a:off x="4475480" y="0"/>
            <a:ext cx="7716520" cy="6858000"/>
          </a:xfrm>
          <a:custGeom>
            <a:avLst/>
            <a:gdLst>
              <a:gd name="connsiteX0" fmla="*/ 1077691 w 7716520"/>
              <a:gd name="connsiteY0" fmla="*/ 0 h 6858000"/>
              <a:gd name="connsiteX1" fmla="*/ 7716520 w 7716520"/>
              <a:gd name="connsiteY1" fmla="*/ 0 h 6858000"/>
              <a:gd name="connsiteX2" fmla="*/ 7716520 w 7716520"/>
              <a:gd name="connsiteY2" fmla="*/ 6858000 h 6858000"/>
              <a:gd name="connsiteX3" fmla="*/ 1077691 w 7716520"/>
              <a:gd name="connsiteY3" fmla="*/ 6858000 h 6858000"/>
              <a:gd name="connsiteX4" fmla="*/ 1024618 w 7716520"/>
              <a:gd name="connsiteY4" fmla="*/ 6783366 h 6858000"/>
              <a:gd name="connsiteX5" fmla="*/ 0 w 7716520"/>
              <a:gd name="connsiteY5" fmla="*/ 3429000 h 6858000"/>
              <a:gd name="connsiteX6" fmla="*/ 1024618 w 7716520"/>
              <a:gd name="connsiteY6" fmla="*/ 746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6520" h="6858000">
                <a:moveTo>
                  <a:pt x="1077691" y="0"/>
                </a:moveTo>
                <a:lnTo>
                  <a:pt x="7716520" y="0"/>
                </a:lnTo>
                <a:lnTo>
                  <a:pt x="7716520" y="6858000"/>
                </a:lnTo>
                <a:lnTo>
                  <a:pt x="1077691" y="6858000"/>
                </a:lnTo>
                <a:lnTo>
                  <a:pt x="1024618" y="6783366"/>
                </a:lnTo>
                <a:cubicBezTo>
                  <a:pt x="377728" y="5825843"/>
                  <a:pt x="0" y="4671533"/>
                  <a:pt x="0" y="3429000"/>
                </a:cubicBezTo>
                <a:cubicBezTo>
                  <a:pt x="0" y="2186467"/>
                  <a:pt x="377728" y="1032157"/>
                  <a:pt x="1024618" y="74634"/>
                </a:cubicBezTo>
                <a:close/>
              </a:path>
            </a:pathLst>
          </a:cu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字魂58号-创中黑-Regular" panose="00000500000000000000" pitchFamily="2" charset="-122"/>
            </a:endParaRPr>
          </a:p>
        </p:txBody>
      </p:sp>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contrast="20000"/>
                    </a14:imgEffect>
                    <a14:imgEffect>
                      <a14:saturation sat="33000"/>
                    </a14:imgEffect>
                  </a14:imgLayer>
                </a14:imgProps>
              </a:ext>
            </a:extLst>
          </a:blip>
          <a:srcRect/>
          <a:stretch>
            <a:fillRect/>
          </a:stretch>
        </p:blipFill>
        <p:spPr>
          <a:xfrm>
            <a:off x="5905010" y="0"/>
            <a:ext cx="6286990" cy="6858000"/>
          </a:xfrm>
          <a:custGeom>
            <a:avLst/>
            <a:gdLst>
              <a:gd name="connsiteX0" fmla="*/ 1550600 w 6286990"/>
              <a:gd name="connsiteY0" fmla="*/ 0 h 6858000"/>
              <a:gd name="connsiteX1" fmla="*/ 6286990 w 6286990"/>
              <a:gd name="connsiteY1" fmla="*/ 0 h 6858000"/>
              <a:gd name="connsiteX2" fmla="*/ 6286990 w 6286990"/>
              <a:gd name="connsiteY2" fmla="*/ 6858000 h 6858000"/>
              <a:gd name="connsiteX3" fmla="*/ 1550600 w 6286990"/>
              <a:gd name="connsiteY3" fmla="*/ 6858000 h 6858000"/>
              <a:gd name="connsiteX4" fmla="*/ 1497219 w 6286990"/>
              <a:gd name="connsiteY4" fmla="*/ 6811760 h 6858000"/>
              <a:gd name="connsiteX5" fmla="*/ 0 w 6286990"/>
              <a:gd name="connsiteY5" fmla="*/ 3429000 h 6858000"/>
              <a:gd name="connsiteX6" fmla="*/ 1497219 w 6286990"/>
              <a:gd name="connsiteY6" fmla="*/ 462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990" h="6858000">
                <a:moveTo>
                  <a:pt x="1550600" y="0"/>
                </a:moveTo>
                <a:lnTo>
                  <a:pt x="6286990" y="0"/>
                </a:lnTo>
                <a:lnTo>
                  <a:pt x="6286990" y="6858000"/>
                </a:lnTo>
                <a:lnTo>
                  <a:pt x="1550600" y="6858000"/>
                </a:lnTo>
                <a:lnTo>
                  <a:pt x="1497219" y="6811760"/>
                </a:lnTo>
                <a:cubicBezTo>
                  <a:pt x="577446" y="5975789"/>
                  <a:pt x="0" y="4769830"/>
                  <a:pt x="0" y="3429000"/>
                </a:cubicBezTo>
                <a:cubicBezTo>
                  <a:pt x="0" y="2088171"/>
                  <a:pt x="577446" y="882211"/>
                  <a:pt x="1497219" y="46240"/>
                </a:cubicBezTo>
                <a:close/>
              </a:path>
            </a:pathLst>
          </a:custGeom>
        </p:spPr>
      </p:pic>
      <p:sp>
        <p:nvSpPr>
          <p:cNvPr id="6" name="矩形 5"/>
          <p:cNvSpPr/>
          <p:nvPr userDrawn="1"/>
        </p:nvSpPr>
        <p:spPr>
          <a:xfrm>
            <a:off x="-34725" y="2231021"/>
            <a:ext cx="6551271" cy="2395959"/>
          </a:xfrm>
          <a:prstGeom prst="rect">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7" name="椭圆 6"/>
          <p:cNvSpPr/>
          <p:nvPr userDrawn="1"/>
        </p:nvSpPr>
        <p:spPr>
          <a:xfrm>
            <a:off x="5318566" y="2231021"/>
            <a:ext cx="2395959" cy="2395959"/>
          </a:xfrm>
          <a:prstGeom prst="ellipse">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8" name="椭圆 7"/>
          <p:cNvSpPr/>
          <p:nvPr userDrawn="1"/>
        </p:nvSpPr>
        <p:spPr>
          <a:xfrm>
            <a:off x="5638107" y="2550562"/>
            <a:ext cx="1756876" cy="175687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9" name="medical-records_195987"/>
          <p:cNvSpPr>
            <a:spLocks noChangeAspect="1"/>
          </p:cNvSpPr>
          <p:nvPr userDrawn="1"/>
        </p:nvSpPr>
        <p:spPr bwMode="auto">
          <a:xfrm>
            <a:off x="6120543" y="3005460"/>
            <a:ext cx="792005" cy="847080"/>
          </a:xfrm>
          <a:custGeom>
            <a:avLst/>
            <a:gdLst>
              <a:gd name="T0" fmla="*/ 6100 w 6373"/>
              <a:gd name="T1" fmla="*/ 0 h 6827"/>
              <a:gd name="T2" fmla="*/ 272 w 6373"/>
              <a:gd name="T3" fmla="*/ 0 h 6827"/>
              <a:gd name="T4" fmla="*/ 0 w 6373"/>
              <a:gd name="T5" fmla="*/ 272 h 6827"/>
              <a:gd name="T6" fmla="*/ 0 w 6373"/>
              <a:gd name="T7" fmla="*/ 6554 h 6827"/>
              <a:gd name="T8" fmla="*/ 272 w 6373"/>
              <a:gd name="T9" fmla="*/ 6827 h 6827"/>
              <a:gd name="T10" fmla="*/ 5283 w 6373"/>
              <a:gd name="T11" fmla="*/ 6827 h 6827"/>
              <a:gd name="T12" fmla="*/ 5555 w 6373"/>
              <a:gd name="T13" fmla="*/ 6554 h 6827"/>
              <a:gd name="T14" fmla="*/ 5555 w 6373"/>
              <a:gd name="T15" fmla="*/ 1747 h 6827"/>
              <a:gd name="T16" fmla="*/ 6100 w 6373"/>
              <a:gd name="T17" fmla="*/ 1747 h 6827"/>
              <a:gd name="T18" fmla="*/ 6373 w 6373"/>
              <a:gd name="T19" fmla="*/ 1474 h 6827"/>
              <a:gd name="T20" fmla="*/ 6373 w 6373"/>
              <a:gd name="T21" fmla="*/ 272 h 6827"/>
              <a:gd name="T22" fmla="*/ 6100 w 6373"/>
              <a:gd name="T23" fmla="*/ 0 h 6827"/>
              <a:gd name="T24" fmla="*/ 2097 w 6373"/>
              <a:gd name="T25" fmla="*/ 1786 h 6827"/>
              <a:gd name="T26" fmla="*/ 2505 w 6373"/>
              <a:gd name="T27" fmla="*/ 1786 h 6827"/>
              <a:gd name="T28" fmla="*/ 2505 w 6373"/>
              <a:gd name="T29" fmla="*/ 1378 h 6827"/>
              <a:gd name="T30" fmla="*/ 2778 w 6373"/>
              <a:gd name="T31" fmla="*/ 1106 h 6827"/>
              <a:gd name="T32" fmla="*/ 3050 w 6373"/>
              <a:gd name="T33" fmla="*/ 1378 h 6827"/>
              <a:gd name="T34" fmla="*/ 3050 w 6373"/>
              <a:gd name="T35" fmla="*/ 1786 h 6827"/>
              <a:gd name="T36" fmla="*/ 3458 w 6373"/>
              <a:gd name="T37" fmla="*/ 1786 h 6827"/>
              <a:gd name="T38" fmla="*/ 3730 w 6373"/>
              <a:gd name="T39" fmla="*/ 2059 h 6827"/>
              <a:gd name="T40" fmla="*/ 3458 w 6373"/>
              <a:gd name="T41" fmla="*/ 2331 h 6827"/>
              <a:gd name="T42" fmla="*/ 3050 w 6373"/>
              <a:gd name="T43" fmla="*/ 2331 h 6827"/>
              <a:gd name="T44" fmla="*/ 3050 w 6373"/>
              <a:gd name="T45" fmla="*/ 2739 h 6827"/>
              <a:gd name="T46" fmla="*/ 2778 w 6373"/>
              <a:gd name="T47" fmla="*/ 3011 h 6827"/>
              <a:gd name="T48" fmla="*/ 2505 w 6373"/>
              <a:gd name="T49" fmla="*/ 2739 h 6827"/>
              <a:gd name="T50" fmla="*/ 2505 w 6373"/>
              <a:gd name="T51" fmla="*/ 2331 h 6827"/>
              <a:gd name="T52" fmla="*/ 2097 w 6373"/>
              <a:gd name="T53" fmla="*/ 2331 h 6827"/>
              <a:gd name="T54" fmla="*/ 1825 w 6373"/>
              <a:gd name="T55" fmla="*/ 2059 h 6827"/>
              <a:gd name="T56" fmla="*/ 2097 w 6373"/>
              <a:gd name="T57" fmla="*/ 1786 h 6827"/>
              <a:gd name="T58" fmla="*/ 4294 w 6373"/>
              <a:gd name="T59" fmla="*/ 5803 h 6827"/>
              <a:gd name="T60" fmla="*/ 1261 w 6373"/>
              <a:gd name="T61" fmla="*/ 5803 h 6827"/>
              <a:gd name="T62" fmla="*/ 989 w 6373"/>
              <a:gd name="T63" fmla="*/ 5531 h 6827"/>
              <a:gd name="T64" fmla="*/ 1261 w 6373"/>
              <a:gd name="T65" fmla="*/ 5258 h 6827"/>
              <a:gd name="T66" fmla="*/ 4294 w 6373"/>
              <a:gd name="T67" fmla="*/ 5258 h 6827"/>
              <a:gd name="T68" fmla="*/ 4567 w 6373"/>
              <a:gd name="T69" fmla="*/ 5531 h 6827"/>
              <a:gd name="T70" fmla="*/ 4294 w 6373"/>
              <a:gd name="T71" fmla="*/ 5803 h 6827"/>
              <a:gd name="T72" fmla="*/ 4294 w 6373"/>
              <a:gd name="T73" fmla="*/ 4967 h 6827"/>
              <a:gd name="T74" fmla="*/ 1261 w 6373"/>
              <a:gd name="T75" fmla="*/ 4967 h 6827"/>
              <a:gd name="T76" fmla="*/ 989 w 6373"/>
              <a:gd name="T77" fmla="*/ 4695 h 6827"/>
              <a:gd name="T78" fmla="*/ 1261 w 6373"/>
              <a:gd name="T79" fmla="*/ 4423 h 6827"/>
              <a:gd name="T80" fmla="*/ 4294 w 6373"/>
              <a:gd name="T81" fmla="*/ 4423 h 6827"/>
              <a:gd name="T82" fmla="*/ 4567 w 6373"/>
              <a:gd name="T83" fmla="*/ 4695 h 6827"/>
              <a:gd name="T84" fmla="*/ 4294 w 6373"/>
              <a:gd name="T85" fmla="*/ 4967 h 6827"/>
              <a:gd name="T86" fmla="*/ 4294 w 6373"/>
              <a:gd name="T87" fmla="*/ 4131 h 6827"/>
              <a:gd name="T88" fmla="*/ 1261 w 6373"/>
              <a:gd name="T89" fmla="*/ 4131 h 6827"/>
              <a:gd name="T90" fmla="*/ 989 w 6373"/>
              <a:gd name="T91" fmla="*/ 3859 h 6827"/>
              <a:gd name="T92" fmla="*/ 1261 w 6373"/>
              <a:gd name="T93" fmla="*/ 3587 h 6827"/>
              <a:gd name="T94" fmla="*/ 4294 w 6373"/>
              <a:gd name="T95" fmla="*/ 3587 h 6827"/>
              <a:gd name="T96" fmla="*/ 4567 w 6373"/>
              <a:gd name="T97" fmla="*/ 3859 h 6827"/>
              <a:gd name="T98" fmla="*/ 4294 w 6373"/>
              <a:gd name="T99" fmla="*/ 4131 h 6827"/>
              <a:gd name="T100" fmla="*/ 5828 w 6373"/>
              <a:gd name="T101" fmla="*/ 1202 h 6827"/>
              <a:gd name="T102" fmla="*/ 5555 w 6373"/>
              <a:gd name="T103" fmla="*/ 1202 h 6827"/>
              <a:gd name="T104" fmla="*/ 5555 w 6373"/>
              <a:gd name="T105" fmla="*/ 545 h 6827"/>
              <a:gd name="T106" fmla="*/ 5828 w 6373"/>
              <a:gd name="T107" fmla="*/ 545 h 6827"/>
              <a:gd name="T108" fmla="*/ 5828 w 6373"/>
              <a:gd name="T109" fmla="*/ 1202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73" h="6827">
                <a:moveTo>
                  <a:pt x="6100" y="0"/>
                </a:moveTo>
                <a:lnTo>
                  <a:pt x="272" y="0"/>
                </a:lnTo>
                <a:cubicBezTo>
                  <a:pt x="122" y="0"/>
                  <a:pt x="0" y="122"/>
                  <a:pt x="0" y="272"/>
                </a:cubicBezTo>
                <a:lnTo>
                  <a:pt x="0" y="6554"/>
                </a:lnTo>
                <a:cubicBezTo>
                  <a:pt x="0" y="6705"/>
                  <a:pt x="122" y="6827"/>
                  <a:pt x="272" y="6827"/>
                </a:cubicBezTo>
                <a:lnTo>
                  <a:pt x="5283" y="6827"/>
                </a:lnTo>
                <a:cubicBezTo>
                  <a:pt x="5433" y="6827"/>
                  <a:pt x="5555" y="6705"/>
                  <a:pt x="5555" y="6554"/>
                </a:cubicBezTo>
                <a:lnTo>
                  <a:pt x="5555" y="1747"/>
                </a:lnTo>
                <a:lnTo>
                  <a:pt x="6100" y="1747"/>
                </a:lnTo>
                <a:cubicBezTo>
                  <a:pt x="6251" y="1747"/>
                  <a:pt x="6373" y="1625"/>
                  <a:pt x="6373" y="1474"/>
                </a:cubicBezTo>
                <a:lnTo>
                  <a:pt x="6373" y="272"/>
                </a:lnTo>
                <a:cubicBezTo>
                  <a:pt x="6373" y="122"/>
                  <a:pt x="6251" y="0"/>
                  <a:pt x="6100" y="0"/>
                </a:cubicBezTo>
                <a:close/>
                <a:moveTo>
                  <a:pt x="2097" y="1786"/>
                </a:moveTo>
                <a:lnTo>
                  <a:pt x="2505" y="1786"/>
                </a:lnTo>
                <a:lnTo>
                  <a:pt x="2505" y="1378"/>
                </a:lnTo>
                <a:cubicBezTo>
                  <a:pt x="2505" y="1228"/>
                  <a:pt x="2627" y="1106"/>
                  <a:pt x="2778" y="1106"/>
                </a:cubicBezTo>
                <a:cubicBezTo>
                  <a:pt x="2928" y="1106"/>
                  <a:pt x="3050" y="1228"/>
                  <a:pt x="3050" y="1378"/>
                </a:cubicBezTo>
                <a:lnTo>
                  <a:pt x="3050" y="1786"/>
                </a:lnTo>
                <a:lnTo>
                  <a:pt x="3458" y="1786"/>
                </a:lnTo>
                <a:cubicBezTo>
                  <a:pt x="3608" y="1786"/>
                  <a:pt x="3730" y="1908"/>
                  <a:pt x="3730" y="2059"/>
                </a:cubicBezTo>
                <a:cubicBezTo>
                  <a:pt x="3730" y="2209"/>
                  <a:pt x="3609" y="2331"/>
                  <a:pt x="3458" y="2331"/>
                </a:cubicBezTo>
                <a:lnTo>
                  <a:pt x="3050" y="2331"/>
                </a:lnTo>
                <a:lnTo>
                  <a:pt x="3050" y="2739"/>
                </a:lnTo>
                <a:cubicBezTo>
                  <a:pt x="3050" y="2889"/>
                  <a:pt x="2928" y="3011"/>
                  <a:pt x="2778" y="3011"/>
                </a:cubicBezTo>
                <a:cubicBezTo>
                  <a:pt x="2627" y="3011"/>
                  <a:pt x="2505" y="2889"/>
                  <a:pt x="2505" y="2739"/>
                </a:cubicBezTo>
                <a:lnTo>
                  <a:pt x="2505" y="2331"/>
                </a:lnTo>
                <a:lnTo>
                  <a:pt x="2097" y="2331"/>
                </a:lnTo>
                <a:cubicBezTo>
                  <a:pt x="1947" y="2331"/>
                  <a:pt x="1825" y="2209"/>
                  <a:pt x="1825" y="2059"/>
                </a:cubicBezTo>
                <a:cubicBezTo>
                  <a:pt x="1825" y="1908"/>
                  <a:pt x="1947" y="1786"/>
                  <a:pt x="2097" y="1786"/>
                </a:cubicBezTo>
                <a:close/>
                <a:moveTo>
                  <a:pt x="4294" y="5803"/>
                </a:moveTo>
                <a:lnTo>
                  <a:pt x="1261" y="5803"/>
                </a:lnTo>
                <a:cubicBezTo>
                  <a:pt x="1111" y="5803"/>
                  <a:pt x="989" y="5681"/>
                  <a:pt x="989" y="5531"/>
                </a:cubicBezTo>
                <a:cubicBezTo>
                  <a:pt x="989" y="5380"/>
                  <a:pt x="1111" y="5258"/>
                  <a:pt x="1261" y="5258"/>
                </a:cubicBezTo>
                <a:lnTo>
                  <a:pt x="4294" y="5258"/>
                </a:lnTo>
                <a:cubicBezTo>
                  <a:pt x="4445" y="5258"/>
                  <a:pt x="4567" y="5380"/>
                  <a:pt x="4567" y="5531"/>
                </a:cubicBezTo>
                <a:cubicBezTo>
                  <a:pt x="4567" y="5681"/>
                  <a:pt x="4445" y="5803"/>
                  <a:pt x="4294" y="5803"/>
                </a:cubicBezTo>
                <a:close/>
                <a:moveTo>
                  <a:pt x="4294" y="4967"/>
                </a:moveTo>
                <a:lnTo>
                  <a:pt x="1261" y="4967"/>
                </a:lnTo>
                <a:cubicBezTo>
                  <a:pt x="1111" y="4967"/>
                  <a:pt x="989" y="4845"/>
                  <a:pt x="989" y="4695"/>
                </a:cubicBezTo>
                <a:cubicBezTo>
                  <a:pt x="989" y="4544"/>
                  <a:pt x="1111" y="4423"/>
                  <a:pt x="1261" y="4423"/>
                </a:cubicBezTo>
                <a:lnTo>
                  <a:pt x="4294" y="4423"/>
                </a:lnTo>
                <a:cubicBezTo>
                  <a:pt x="4445" y="4423"/>
                  <a:pt x="4567" y="4544"/>
                  <a:pt x="4567" y="4695"/>
                </a:cubicBezTo>
                <a:cubicBezTo>
                  <a:pt x="4567" y="4845"/>
                  <a:pt x="4445" y="4967"/>
                  <a:pt x="4294" y="4967"/>
                </a:cubicBezTo>
                <a:close/>
                <a:moveTo>
                  <a:pt x="4294" y="4131"/>
                </a:moveTo>
                <a:lnTo>
                  <a:pt x="1261" y="4131"/>
                </a:lnTo>
                <a:cubicBezTo>
                  <a:pt x="1111" y="4131"/>
                  <a:pt x="989" y="4009"/>
                  <a:pt x="989" y="3859"/>
                </a:cubicBezTo>
                <a:cubicBezTo>
                  <a:pt x="989" y="3709"/>
                  <a:pt x="1111" y="3587"/>
                  <a:pt x="1261" y="3587"/>
                </a:cubicBezTo>
                <a:lnTo>
                  <a:pt x="4294" y="3587"/>
                </a:lnTo>
                <a:cubicBezTo>
                  <a:pt x="4445" y="3587"/>
                  <a:pt x="4567" y="3709"/>
                  <a:pt x="4567" y="3859"/>
                </a:cubicBezTo>
                <a:cubicBezTo>
                  <a:pt x="4567" y="4009"/>
                  <a:pt x="4445" y="4131"/>
                  <a:pt x="4294" y="4131"/>
                </a:cubicBezTo>
                <a:close/>
                <a:moveTo>
                  <a:pt x="5828" y="1202"/>
                </a:moveTo>
                <a:lnTo>
                  <a:pt x="5555" y="1202"/>
                </a:lnTo>
                <a:lnTo>
                  <a:pt x="5555" y="545"/>
                </a:lnTo>
                <a:lnTo>
                  <a:pt x="5828" y="545"/>
                </a:lnTo>
                <a:lnTo>
                  <a:pt x="5828" y="1202"/>
                </a:lnTo>
                <a:close/>
              </a:path>
            </a:pathLst>
          </a:custGeom>
          <a:solidFill>
            <a:srgbClr val="3D7784"/>
          </a:solidFill>
          <a:ln>
            <a:noFill/>
          </a:ln>
        </p:spPr>
        <p:txBody>
          <a:bodyPr/>
          <a:lstStyle/>
          <a:p>
            <a:endParaRPr lang="zh-CN" altLang="en-US">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12" name="圆角矩形 19"/>
          <p:cNvSpPr/>
          <p:nvPr userDrawn="1"/>
        </p:nvSpPr>
        <p:spPr>
          <a:xfrm>
            <a:off x="547917" y="5344940"/>
            <a:ext cx="3851508" cy="343350"/>
          </a:xfrm>
          <a:prstGeom prst="roundRect">
            <a:avLst>
              <a:gd name="adj" fmla="val 50000"/>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文本框 2"/>
          <p:cNvSpPr txBox="1"/>
          <p:nvPr userDrawn="1"/>
        </p:nvSpPr>
        <p:spPr>
          <a:xfrm>
            <a:off x="1295748" y="982071"/>
            <a:ext cx="2336164" cy="276993"/>
          </a:xfrm>
          <a:prstGeom prst="rect">
            <a:avLst/>
          </a:prstGeom>
          <a:noFill/>
        </p:spPr>
        <p:txBody>
          <a:bodyPr wrap="square" lIns="91434" tIns="45717" rIns="91434" bIns="45717" rtlCol="0">
            <a:spAutoFit/>
          </a:bodyPr>
          <a:lstStyle/>
          <a:p>
            <a:pPr lvl="0" algn="dist" defTabSz="914400" fontAlgn="base">
              <a:spcBef>
                <a:spcPct val="0"/>
              </a:spcBef>
              <a:spcAft>
                <a:spcPct val="0"/>
              </a:spcAft>
              <a:defRPr/>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基础资源共享链</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userDrawn="1"/>
        </p:nvGrpSpPr>
        <p:grpSpPr>
          <a:xfrm>
            <a:off x="0" y="243511"/>
            <a:ext cx="1085018" cy="1108212"/>
            <a:chOff x="0" y="1"/>
            <a:chExt cx="865419" cy="883919"/>
          </a:xfrm>
        </p:grpSpPr>
        <p:sp>
          <p:nvSpPr>
            <p:cNvPr id="5" name="任意多边形: 形状 2"/>
            <p:cNvSpPr/>
            <p:nvPr/>
          </p:nvSpPr>
          <p:spPr>
            <a:xfrm>
              <a:off x="0" y="1"/>
              <a:ext cx="865419" cy="883919"/>
            </a:xfrm>
            <a:custGeom>
              <a:avLst/>
              <a:gdLst>
                <a:gd name="connsiteX0" fmla="*/ 1265386 w 1606301"/>
                <a:gd name="connsiteY0" fmla="*/ 0 h 1640639"/>
                <a:gd name="connsiteX1" fmla="*/ 1587635 w 1606301"/>
                <a:gd name="connsiteY1" fmla="*/ 0 h 1640639"/>
                <a:gd name="connsiteX2" fmla="*/ 1598964 w 1606301"/>
                <a:gd name="connsiteY2" fmla="*/ 74233 h 1640639"/>
                <a:gd name="connsiteX3" fmla="*/ 1606301 w 1606301"/>
                <a:gd name="connsiteY3" fmla="*/ 219533 h 1640639"/>
                <a:gd name="connsiteX4" fmla="*/ 185195 w 1606301"/>
                <a:gd name="connsiteY4" fmla="*/ 1640639 h 1640639"/>
                <a:gd name="connsiteX5" fmla="*/ 39895 w 1606301"/>
                <a:gd name="connsiteY5" fmla="*/ 1633302 h 1640639"/>
                <a:gd name="connsiteX6" fmla="*/ 0 w 1606301"/>
                <a:gd name="connsiteY6" fmla="*/ 1627213 h 1640639"/>
                <a:gd name="connsiteX7" fmla="*/ 0 w 1606301"/>
                <a:gd name="connsiteY7" fmla="*/ 1305102 h 1640639"/>
                <a:gd name="connsiteX8" fmla="*/ 72488 w 1606301"/>
                <a:gd name="connsiteY8" fmla="*/ 1316165 h 1640639"/>
                <a:gd name="connsiteX9" fmla="*/ 185194 w 1606301"/>
                <a:gd name="connsiteY9" fmla="*/ 1321856 h 1640639"/>
                <a:gd name="connsiteX10" fmla="*/ 1287517 w 1606301"/>
                <a:gd name="connsiteY10" fmla="*/ 219533 h 164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6301" h="1640639">
                  <a:moveTo>
                    <a:pt x="1265386" y="0"/>
                  </a:moveTo>
                  <a:lnTo>
                    <a:pt x="1587635" y="0"/>
                  </a:lnTo>
                  <a:lnTo>
                    <a:pt x="1598964" y="74233"/>
                  </a:lnTo>
                  <a:cubicBezTo>
                    <a:pt x="1603816" y="122007"/>
                    <a:pt x="1606301" y="170480"/>
                    <a:pt x="1606301" y="219533"/>
                  </a:cubicBezTo>
                  <a:cubicBezTo>
                    <a:pt x="1606301" y="1004388"/>
                    <a:pt x="970050" y="1640639"/>
                    <a:pt x="185195" y="1640639"/>
                  </a:cubicBezTo>
                  <a:cubicBezTo>
                    <a:pt x="136142" y="1640639"/>
                    <a:pt x="87669" y="1638154"/>
                    <a:pt x="39895" y="1633302"/>
                  </a:cubicBezTo>
                  <a:lnTo>
                    <a:pt x="0" y="1627213"/>
                  </a:lnTo>
                  <a:lnTo>
                    <a:pt x="0" y="1305102"/>
                  </a:lnTo>
                  <a:lnTo>
                    <a:pt x="72488" y="1316165"/>
                  </a:lnTo>
                  <a:cubicBezTo>
                    <a:pt x="109545" y="1319928"/>
                    <a:pt x="147145" y="1321856"/>
                    <a:pt x="185194" y="1321856"/>
                  </a:cubicBezTo>
                  <a:cubicBezTo>
                    <a:pt x="793990" y="1321856"/>
                    <a:pt x="1287517" y="828329"/>
                    <a:pt x="1287517" y="219533"/>
                  </a:cubicBezTo>
                  <a:close/>
                </a:path>
              </a:pathLst>
            </a:custGeom>
            <a:solidFill>
              <a:srgbClr val="3D77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6" name="椭圆 5"/>
            <p:cNvSpPr/>
            <p:nvPr/>
          </p:nvSpPr>
          <p:spPr>
            <a:xfrm>
              <a:off x="297380" y="259411"/>
              <a:ext cx="558800" cy="558800"/>
            </a:xfrm>
            <a:prstGeom prst="ellipse">
              <a:avLst/>
            </a:prstGeom>
            <a:solidFill>
              <a:srgbClr val="3D778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字魂58号-创中黑-Regular" panose="00000500000000000000" pitchFamily="2" charset="-122"/>
              </a:endParaRPr>
            </a:p>
          </p:txBody>
        </p:sp>
      </p:grpSp>
      <p:sp>
        <p:nvSpPr>
          <p:cNvPr id="7" name="medical-records_195987"/>
          <p:cNvSpPr>
            <a:spLocks noChangeAspect="1"/>
          </p:cNvSpPr>
          <p:nvPr userDrawn="1"/>
        </p:nvSpPr>
        <p:spPr bwMode="auto">
          <a:xfrm>
            <a:off x="583570" y="740179"/>
            <a:ext cx="340990" cy="364702"/>
          </a:xfrm>
          <a:custGeom>
            <a:avLst/>
            <a:gdLst>
              <a:gd name="T0" fmla="*/ 6100 w 6373"/>
              <a:gd name="T1" fmla="*/ 0 h 6827"/>
              <a:gd name="T2" fmla="*/ 272 w 6373"/>
              <a:gd name="T3" fmla="*/ 0 h 6827"/>
              <a:gd name="T4" fmla="*/ 0 w 6373"/>
              <a:gd name="T5" fmla="*/ 272 h 6827"/>
              <a:gd name="T6" fmla="*/ 0 w 6373"/>
              <a:gd name="T7" fmla="*/ 6554 h 6827"/>
              <a:gd name="T8" fmla="*/ 272 w 6373"/>
              <a:gd name="T9" fmla="*/ 6827 h 6827"/>
              <a:gd name="T10" fmla="*/ 5283 w 6373"/>
              <a:gd name="T11" fmla="*/ 6827 h 6827"/>
              <a:gd name="T12" fmla="*/ 5555 w 6373"/>
              <a:gd name="T13" fmla="*/ 6554 h 6827"/>
              <a:gd name="T14" fmla="*/ 5555 w 6373"/>
              <a:gd name="T15" fmla="*/ 1747 h 6827"/>
              <a:gd name="T16" fmla="*/ 6100 w 6373"/>
              <a:gd name="T17" fmla="*/ 1747 h 6827"/>
              <a:gd name="T18" fmla="*/ 6373 w 6373"/>
              <a:gd name="T19" fmla="*/ 1474 h 6827"/>
              <a:gd name="T20" fmla="*/ 6373 w 6373"/>
              <a:gd name="T21" fmla="*/ 272 h 6827"/>
              <a:gd name="T22" fmla="*/ 6100 w 6373"/>
              <a:gd name="T23" fmla="*/ 0 h 6827"/>
              <a:gd name="T24" fmla="*/ 2097 w 6373"/>
              <a:gd name="T25" fmla="*/ 1786 h 6827"/>
              <a:gd name="T26" fmla="*/ 2505 w 6373"/>
              <a:gd name="T27" fmla="*/ 1786 h 6827"/>
              <a:gd name="T28" fmla="*/ 2505 w 6373"/>
              <a:gd name="T29" fmla="*/ 1378 h 6827"/>
              <a:gd name="T30" fmla="*/ 2778 w 6373"/>
              <a:gd name="T31" fmla="*/ 1106 h 6827"/>
              <a:gd name="T32" fmla="*/ 3050 w 6373"/>
              <a:gd name="T33" fmla="*/ 1378 h 6827"/>
              <a:gd name="T34" fmla="*/ 3050 w 6373"/>
              <a:gd name="T35" fmla="*/ 1786 h 6827"/>
              <a:gd name="T36" fmla="*/ 3458 w 6373"/>
              <a:gd name="T37" fmla="*/ 1786 h 6827"/>
              <a:gd name="T38" fmla="*/ 3730 w 6373"/>
              <a:gd name="T39" fmla="*/ 2059 h 6827"/>
              <a:gd name="T40" fmla="*/ 3458 w 6373"/>
              <a:gd name="T41" fmla="*/ 2331 h 6827"/>
              <a:gd name="T42" fmla="*/ 3050 w 6373"/>
              <a:gd name="T43" fmla="*/ 2331 h 6827"/>
              <a:gd name="T44" fmla="*/ 3050 w 6373"/>
              <a:gd name="T45" fmla="*/ 2739 h 6827"/>
              <a:gd name="T46" fmla="*/ 2778 w 6373"/>
              <a:gd name="T47" fmla="*/ 3011 h 6827"/>
              <a:gd name="T48" fmla="*/ 2505 w 6373"/>
              <a:gd name="T49" fmla="*/ 2739 h 6827"/>
              <a:gd name="T50" fmla="*/ 2505 w 6373"/>
              <a:gd name="T51" fmla="*/ 2331 h 6827"/>
              <a:gd name="T52" fmla="*/ 2097 w 6373"/>
              <a:gd name="T53" fmla="*/ 2331 h 6827"/>
              <a:gd name="T54" fmla="*/ 1825 w 6373"/>
              <a:gd name="T55" fmla="*/ 2059 h 6827"/>
              <a:gd name="T56" fmla="*/ 2097 w 6373"/>
              <a:gd name="T57" fmla="*/ 1786 h 6827"/>
              <a:gd name="T58" fmla="*/ 4294 w 6373"/>
              <a:gd name="T59" fmla="*/ 5803 h 6827"/>
              <a:gd name="T60" fmla="*/ 1261 w 6373"/>
              <a:gd name="T61" fmla="*/ 5803 h 6827"/>
              <a:gd name="T62" fmla="*/ 989 w 6373"/>
              <a:gd name="T63" fmla="*/ 5531 h 6827"/>
              <a:gd name="T64" fmla="*/ 1261 w 6373"/>
              <a:gd name="T65" fmla="*/ 5258 h 6827"/>
              <a:gd name="T66" fmla="*/ 4294 w 6373"/>
              <a:gd name="T67" fmla="*/ 5258 h 6827"/>
              <a:gd name="T68" fmla="*/ 4567 w 6373"/>
              <a:gd name="T69" fmla="*/ 5531 h 6827"/>
              <a:gd name="T70" fmla="*/ 4294 w 6373"/>
              <a:gd name="T71" fmla="*/ 5803 h 6827"/>
              <a:gd name="T72" fmla="*/ 4294 w 6373"/>
              <a:gd name="T73" fmla="*/ 4967 h 6827"/>
              <a:gd name="T74" fmla="*/ 1261 w 6373"/>
              <a:gd name="T75" fmla="*/ 4967 h 6827"/>
              <a:gd name="T76" fmla="*/ 989 w 6373"/>
              <a:gd name="T77" fmla="*/ 4695 h 6827"/>
              <a:gd name="T78" fmla="*/ 1261 w 6373"/>
              <a:gd name="T79" fmla="*/ 4423 h 6827"/>
              <a:gd name="T80" fmla="*/ 4294 w 6373"/>
              <a:gd name="T81" fmla="*/ 4423 h 6827"/>
              <a:gd name="T82" fmla="*/ 4567 w 6373"/>
              <a:gd name="T83" fmla="*/ 4695 h 6827"/>
              <a:gd name="T84" fmla="*/ 4294 w 6373"/>
              <a:gd name="T85" fmla="*/ 4967 h 6827"/>
              <a:gd name="T86" fmla="*/ 4294 w 6373"/>
              <a:gd name="T87" fmla="*/ 4131 h 6827"/>
              <a:gd name="T88" fmla="*/ 1261 w 6373"/>
              <a:gd name="T89" fmla="*/ 4131 h 6827"/>
              <a:gd name="T90" fmla="*/ 989 w 6373"/>
              <a:gd name="T91" fmla="*/ 3859 h 6827"/>
              <a:gd name="T92" fmla="*/ 1261 w 6373"/>
              <a:gd name="T93" fmla="*/ 3587 h 6827"/>
              <a:gd name="T94" fmla="*/ 4294 w 6373"/>
              <a:gd name="T95" fmla="*/ 3587 h 6827"/>
              <a:gd name="T96" fmla="*/ 4567 w 6373"/>
              <a:gd name="T97" fmla="*/ 3859 h 6827"/>
              <a:gd name="T98" fmla="*/ 4294 w 6373"/>
              <a:gd name="T99" fmla="*/ 4131 h 6827"/>
              <a:gd name="T100" fmla="*/ 5828 w 6373"/>
              <a:gd name="T101" fmla="*/ 1202 h 6827"/>
              <a:gd name="T102" fmla="*/ 5555 w 6373"/>
              <a:gd name="T103" fmla="*/ 1202 h 6827"/>
              <a:gd name="T104" fmla="*/ 5555 w 6373"/>
              <a:gd name="T105" fmla="*/ 545 h 6827"/>
              <a:gd name="T106" fmla="*/ 5828 w 6373"/>
              <a:gd name="T107" fmla="*/ 545 h 6827"/>
              <a:gd name="T108" fmla="*/ 5828 w 6373"/>
              <a:gd name="T109" fmla="*/ 1202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73" h="6827">
                <a:moveTo>
                  <a:pt x="6100" y="0"/>
                </a:moveTo>
                <a:lnTo>
                  <a:pt x="272" y="0"/>
                </a:lnTo>
                <a:cubicBezTo>
                  <a:pt x="122" y="0"/>
                  <a:pt x="0" y="122"/>
                  <a:pt x="0" y="272"/>
                </a:cubicBezTo>
                <a:lnTo>
                  <a:pt x="0" y="6554"/>
                </a:lnTo>
                <a:cubicBezTo>
                  <a:pt x="0" y="6705"/>
                  <a:pt x="122" y="6827"/>
                  <a:pt x="272" y="6827"/>
                </a:cubicBezTo>
                <a:lnTo>
                  <a:pt x="5283" y="6827"/>
                </a:lnTo>
                <a:cubicBezTo>
                  <a:pt x="5433" y="6827"/>
                  <a:pt x="5555" y="6705"/>
                  <a:pt x="5555" y="6554"/>
                </a:cubicBezTo>
                <a:lnTo>
                  <a:pt x="5555" y="1747"/>
                </a:lnTo>
                <a:lnTo>
                  <a:pt x="6100" y="1747"/>
                </a:lnTo>
                <a:cubicBezTo>
                  <a:pt x="6251" y="1747"/>
                  <a:pt x="6373" y="1625"/>
                  <a:pt x="6373" y="1474"/>
                </a:cubicBezTo>
                <a:lnTo>
                  <a:pt x="6373" y="272"/>
                </a:lnTo>
                <a:cubicBezTo>
                  <a:pt x="6373" y="122"/>
                  <a:pt x="6251" y="0"/>
                  <a:pt x="6100" y="0"/>
                </a:cubicBezTo>
                <a:close/>
                <a:moveTo>
                  <a:pt x="2097" y="1786"/>
                </a:moveTo>
                <a:lnTo>
                  <a:pt x="2505" y="1786"/>
                </a:lnTo>
                <a:lnTo>
                  <a:pt x="2505" y="1378"/>
                </a:lnTo>
                <a:cubicBezTo>
                  <a:pt x="2505" y="1228"/>
                  <a:pt x="2627" y="1106"/>
                  <a:pt x="2778" y="1106"/>
                </a:cubicBezTo>
                <a:cubicBezTo>
                  <a:pt x="2928" y="1106"/>
                  <a:pt x="3050" y="1228"/>
                  <a:pt x="3050" y="1378"/>
                </a:cubicBezTo>
                <a:lnTo>
                  <a:pt x="3050" y="1786"/>
                </a:lnTo>
                <a:lnTo>
                  <a:pt x="3458" y="1786"/>
                </a:lnTo>
                <a:cubicBezTo>
                  <a:pt x="3608" y="1786"/>
                  <a:pt x="3730" y="1908"/>
                  <a:pt x="3730" y="2059"/>
                </a:cubicBezTo>
                <a:cubicBezTo>
                  <a:pt x="3730" y="2209"/>
                  <a:pt x="3609" y="2331"/>
                  <a:pt x="3458" y="2331"/>
                </a:cubicBezTo>
                <a:lnTo>
                  <a:pt x="3050" y="2331"/>
                </a:lnTo>
                <a:lnTo>
                  <a:pt x="3050" y="2739"/>
                </a:lnTo>
                <a:cubicBezTo>
                  <a:pt x="3050" y="2889"/>
                  <a:pt x="2928" y="3011"/>
                  <a:pt x="2778" y="3011"/>
                </a:cubicBezTo>
                <a:cubicBezTo>
                  <a:pt x="2627" y="3011"/>
                  <a:pt x="2505" y="2889"/>
                  <a:pt x="2505" y="2739"/>
                </a:cubicBezTo>
                <a:lnTo>
                  <a:pt x="2505" y="2331"/>
                </a:lnTo>
                <a:lnTo>
                  <a:pt x="2097" y="2331"/>
                </a:lnTo>
                <a:cubicBezTo>
                  <a:pt x="1947" y="2331"/>
                  <a:pt x="1825" y="2209"/>
                  <a:pt x="1825" y="2059"/>
                </a:cubicBezTo>
                <a:cubicBezTo>
                  <a:pt x="1825" y="1908"/>
                  <a:pt x="1947" y="1786"/>
                  <a:pt x="2097" y="1786"/>
                </a:cubicBezTo>
                <a:close/>
                <a:moveTo>
                  <a:pt x="4294" y="5803"/>
                </a:moveTo>
                <a:lnTo>
                  <a:pt x="1261" y="5803"/>
                </a:lnTo>
                <a:cubicBezTo>
                  <a:pt x="1111" y="5803"/>
                  <a:pt x="989" y="5681"/>
                  <a:pt x="989" y="5531"/>
                </a:cubicBezTo>
                <a:cubicBezTo>
                  <a:pt x="989" y="5380"/>
                  <a:pt x="1111" y="5258"/>
                  <a:pt x="1261" y="5258"/>
                </a:cubicBezTo>
                <a:lnTo>
                  <a:pt x="4294" y="5258"/>
                </a:lnTo>
                <a:cubicBezTo>
                  <a:pt x="4445" y="5258"/>
                  <a:pt x="4567" y="5380"/>
                  <a:pt x="4567" y="5531"/>
                </a:cubicBezTo>
                <a:cubicBezTo>
                  <a:pt x="4567" y="5681"/>
                  <a:pt x="4445" y="5803"/>
                  <a:pt x="4294" y="5803"/>
                </a:cubicBezTo>
                <a:close/>
                <a:moveTo>
                  <a:pt x="4294" y="4967"/>
                </a:moveTo>
                <a:lnTo>
                  <a:pt x="1261" y="4967"/>
                </a:lnTo>
                <a:cubicBezTo>
                  <a:pt x="1111" y="4967"/>
                  <a:pt x="989" y="4845"/>
                  <a:pt x="989" y="4695"/>
                </a:cubicBezTo>
                <a:cubicBezTo>
                  <a:pt x="989" y="4544"/>
                  <a:pt x="1111" y="4423"/>
                  <a:pt x="1261" y="4423"/>
                </a:cubicBezTo>
                <a:lnTo>
                  <a:pt x="4294" y="4423"/>
                </a:lnTo>
                <a:cubicBezTo>
                  <a:pt x="4445" y="4423"/>
                  <a:pt x="4567" y="4544"/>
                  <a:pt x="4567" y="4695"/>
                </a:cubicBezTo>
                <a:cubicBezTo>
                  <a:pt x="4567" y="4845"/>
                  <a:pt x="4445" y="4967"/>
                  <a:pt x="4294" y="4967"/>
                </a:cubicBezTo>
                <a:close/>
                <a:moveTo>
                  <a:pt x="4294" y="4131"/>
                </a:moveTo>
                <a:lnTo>
                  <a:pt x="1261" y="4131"/>
                </a:lnTo>
                <a:cubicBezTo>
                  <a:pt x="1111" y="4131"/>
                  <a:pt x="989" y="4009"/>
                  <a:pt x="989" y="3859"/>
                </a:cubicBezTo>
                <a:cubicBezTo>
                  <a:pt x="989" y="3709"/>
                  <a:pt x="1111" y="3587"/>
                  <a:pt x="1261" y="3587"/>
                </a:cubicBezTo>
                <a:lnTo>
                  <a:pt x="4294" y="3587"/>
                </a:lnTo>
                <a:cubicBezTo>
                  <a:pt x="4445" y="3587"/>
                  <a:pt x="4567" y="3709"/>
                  <a:pt x="4567" y="3859"/>
                </a:cubicBezTo>
                <a:cubicBezTo>
                  <a:pt x="4567" y="4009"/>
                  <a:pt x="4445" y="4131"/>
                  <a:pt x="4294" y="4131"/>
                </a:cubicBezTo>
                <a:close/>
                <a:moveTo>
                  <a:pt x="5828" y="1202"/>
                </a:moveTo>
                <a:lnTo>
                  <a:pt x="5555" y="1202"/>
                </a:lnTo>
                <a:lnTo>
                  <a:pt x="5555" y="545"/>
                </a:lnTo>
                <a:lnTo>
                  <a:pt x="5828" y="545"/>
                </a:lnTo>
                <a:lnTo>
                  <a:pt x="5828" y="1202"/>
                </a:lnTo>
                <a:close/>
              </a:path>
            </a:pathLst>
          </a:custGeom>
          <a:solidFill>
            <a:schemeClr val="bg1"/>
          </a:solidFill>
          <a:ln>
            <a:noFill/>
          </a:ln>
        </p:spPr>
        <p:txBody>
          <a:bodyPr/>
          <a:lstStyle/>
          <a:p>
            <a:endParaRPr lang="zh-CN" altLang="en-US">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8" name="矩形 7"/>
          <p:cNvSpPr/>
          <p:nvPr userDrawn="1"/>
        </p:nvSpPr>
        <p:spPr>
          <a:xfrm>
            <a:off x="0" y="6614160"/>
            <a:ext cx="12192000" cy="243840"/>
          </a:xfrm>
          <a:prstGeom prst="rect">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9" name="矩形 8"/>
          <p:cNvSpPr/>
          <p:nvPr userDrawn="1"/>
        </p:nvSpPr>
        <p:spPr>
          <a:xfrm>
            <a:off x="0" y="0"/>
            <a:ext cx="12192000" cy="243840"/>
          </a:xfrm>
          <a:prstGeom prst="rect">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4" name="矩形 3"/>
          <p:cNvSpPr/>
          <p:nvPr userDrawn="1"/>
        </p:nvSpPr>
        <p:spPr>
          <a:xfrm flipH="1">
            <a:off x="9103360" y="3429000"/>
            <a:ext cx="3088640" cy="3429000"/>
          </a:xfrm>
          <a:prstGeom prst="rect">
            <a:avLst/>
          </a:prstGeom>
          <a:solidFill>
            <a:srgbClr val="F8F8F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5" name="矩形 4"/>
          <p:cNvSpPr/>
          <p:nvPr userDrawn="1"/>
        </p:nvSpPr>
        <p:spPr>
          <a:xfrm>
            <a:off x="0" y="0"/>
            <a:ext cx="3088640" cy="3429000"/>
          </a:xfrm>
          <a:prstGeom prst="rect">
            <a:avLst/>
          </a:prstGeom>
          <a:solidFill>
            <a:srgbClr val="F8F8F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6" name="任意多边形 7"/>
          <p:cNvSpPr/>
          <p:nvPr userDrawn="1"/>
        </p:nvSpPr>
        <p:spPr>
          <a:xfrm>
            <a:off x="1453662" y="0"/>
            <a:ext cx="9284676" cy="6858000"/>
          </a:xfrm>
          <a:custGeom>
            <a:avLst/>
            <a:gdLst>
              <a:gd name="connsiteX0" fmla="*/ 1513234 w 9284676"/>
              <a:gd name="connsiteY0" fmla="*/ 0 h 6858000"/>
              <a:gd name="connsiteX1" fmla="*/ 7771442 w 9284676"/>
              <a:gd name="connsiteY1" fmla="*/ 0 h 6858000"/>
              <a:gd name="connsiteX2" fmla="*/ 7924966 w 9284676"/>
              <a:gd name="connsiteY2" fmla="*/ 146372 h 6858000"/>
              <a:gd name="connsiteX3" fmla="*/ 9284676 w 9284676"/>
              <a:gd name="connsiteY3" fmla="*/ 3429000 h 6858000"/>
              <a:gd name="connsiteX4" fmla="*/ 7924966 w 9284676"/>
              <a:gd name="connsiteY4" fmla="*/ 6711629 h 6858000"/>
              <a:gd name="connsiteX5" fmla="*/ 7771442 w 9284676"/>
              <a:gd name="connsiteY5" fmla="*/ 6858000 h 6858000"/>
              <a:gd name="connsiteX6" fmla="*/ 1513234 w 9284676"/>
              <a:gd name="connsiteY6" fmla="*/ 6858000 h 6858000"/>
              <a:gd name="connsiteX7" fmla="*/ 1359710 w 9284676"/>
              <a:gd name="connsiteY7" fmla="*/ 6711629 h 6858000"/>
              <a:gd name="connsiteX8" fmla="*/ 0 w 9284676"/>
              <a:gd name="connsiteY8" fmla="*/ 3429000 h 6858000"/>
              <a:gd name="connsiteX9" fmla="*/ 1359710 w 9284676"/>
              <a:gd name="connsiteY9" fmla="*/ 1463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4676" h="6858000">
                <a:moveTo>
                  <a:pt x="1513234" y="0"/>
                </a:moveTo>
                <a:lnTo>
                  <a:pt x="7771442" y="0"/>
                </a:lnTo>
                <a:lnTo>
                  <a:pt x="7924966" y="146372"/>
                </a:lnTo>
                <a:cubicBezTo>
                  <a:pt x="8765065" y="986470"/>
                  <a:pt x="9284676" y="2147054"/>
                  <a:pt x="9284676" y="3429000"/>
                </a:cubicBezTo>
                <a:cubicBezTo>
                  <a:pt x="9284676" y="4710946"/>
                  <a:pt x="8765065" y="5871531"/>
                  <a:pt x="7924966" y="6711629"/>
                </a:cubicBezTo>
                <a:lnTo>
                  <a:pt x="7771442" y="6858000"/>
                </a:lnTo>
                <a:lnTo>
                  <a:pt x="1513234" y="6858000"/>
                </a:lnTo>
                <a:lnTo>
                  <a:pt x="1359710" y="6711629"/>
                </a:lnTo>
                <a:cubicBezTo>
                  <a:pt x="519612" y="5871531"/>
                  <a:pt x="0" y="4710946"/>
                  <a:pt x="0" y="3429000"/>
                </a:cubicBezTo>
                <a:cubicBezTo>
                  <a:pt x="0" y="2147054"/>
                  <a:pt x="519612" y="986470"/>
                  <a:pt x="1359710" y="146372"/>
                </a:cubicBez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7" name="任意多边形 18"/>
          <p:cNvSpPr/>
          <p:nvPr userDrawn="1"/>
        </p:nvSpPr>
        <p:spPr>
          <a:xfrm>
            <a:off x="2357120" y="0"/>
            <a:ext cx="7477760" cy="6858000"/>
          </a:xfrm>
          <a:custGeom>
            <a:avLst/>
            <a:gdLst>
              <a:gd name="connsiteX0" fmla="*/ 2251021 w 7477760"/>
              <a:gd name="connsiteY0" fmla="*/ 0 h 6858000"/>
              <a:gd name="connsiteX1" fmla="*/ 5226740 w 7477760"/>
              <a:gd name="connsiteY1" fmla="*/ 0 h 6858000"/>
              <a:gd name="connsiteX2" fmla="*/ 5287910 w 7477760"/>
              <a:gd name="connsiteY2" fmla="*/ 25097 h 6858000"/>
              <a:gd name="connsiteX3" fmla="*/ 7477760 w 7477760"/>
              <a:gd name="connsiteY3" fmla="*/ 3429001 h 6858000"/>
              <a:gd name="connsiteX4" fmla="*/ 5287910 w 7477760"/>
              <a:gd name="connsiteY4" fmla="*/ 6832905 h 6858000"/>
              <a:gd name="connsiteX5" fmla="*/ 5226745 w 7477760"/>
              <a:gd name="connsiteY5" fmla="*/ 6858000 h 6858000"/>
              <a:gd name="connsiteX6" fmla="*/ 2251016 w 7477760"/>
              <a:gd name="connsiteY6" fmla="*/ 6858000 h 6858000"/>
              <a:gd name="connsiteX7" fmla="*/ 2189851 w 7477760"/>
              <a:gd name="connsiteY7" fmla="*/ 6832905 h 6858000"/>
              <a:gd name="connsiteX8" fmla="*/ 0 w 7477760"/>
              <a:gd name="connsiteY8" fmla="*/ 3429001 h 6858000"/>
              <a:gd name="connsiteX9" fmla="*/ 2189851 w 7477760"/>
              <a:gd name="connsiteY9" fmla="*/ 250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760" h="6858000">
                <a:moveTo>
                  <a:pt x="2251021" y="0"/>
                </a:moveTo>
                <a:lnTo>
                  <a:pt x="5226740" y="0"/>
                </a:lnTo>
                <a:lnTo>
                  <a:pt x="5287910" y="25097"/>
                </a:lnTo>
                <a:cubicBezTo>
                  <a:pt x="6579782" y="613941"/>
                  <a:pt x="7477760" y="1916604"/>
                  <a:pt x="7477760" y="3429001"/>
                </a:cubicBezTo>
                <a:cubicBezTo>
                  <a:pt x="7477760" y="4941399"/>
                  <a:pt x="6579782" y="6244061"/>
                  <a:pt x="5287910" y="6832905"/>
                </a:cubicBezTo>
                <a:lnTo>
                  <a:pt x="5226745" y="6858000"/>
                </a:lnTo>
                <a:lnTo>
                  <a:pt x="2251016" y="6858000"/>
                </a:lnTo>
                <a:lnTo>
                  <a:pt x="2189851" y="6832905"/>
                </a:lnTo>
                <a:cubicBezTo>
                  <a:pt x="897979" y="6244061"/>
                  <a:pt x="0" y="4941399"/>
                  <a:pt x="0" y="3429001"/>
                </a:cubicBezTo>
                <a:cubicBezTo>
                  <a:pt x="0" y="1916604"/>
                  <a:pt x="897979" y="613941"/>
                  <a:pt x="2189851" y="25097"/>
                </a:cubicBezTo>
                <a:close/>
              </a:path>
            </a:pathLst>
          </a:cu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6" Type="http://schemas.openxmlformats.org/officeDocument/2006/relationships/notesSlide" Target="../notesSlides/notesSlide10.xml"/><Relationship Id="rId35" Type="http://schemas.openxmlformats.org/officeDocument/2006/relationships/slideLayout" Target="../slideLayouts/slideLayout2.xml"/><Relationship Id="rId34" Type="http://schemas.openxmlformats.org/officeDocument/2006/relationships/image" Target="../media/image60.png"/><Relationship Id="rId33" Type="http://schemas.openxmlformats.org/officeDocument/2006/relationships/image" Target="../media/image59.png"/><Relationship Id="rId32" Type="http://schemas.openxmlformats.org/officeDocument/2006/relationships/image" Target="../media/image58.png"/><Relationship Id="rId31" Type="http://schemas.openxmlformats.org/officeDocument/2006/relationships/image" Target="../media/image57.png"/><Relationship Id="rId30" Type="http://schemas.openxmlformats.org/officeDocument/2006/relationships/image" Target="../media/image56.png"/><Relationship Id="rId3" Type="http://schemas.openxmlformats.org/officeDocument/2006/relationships/image" Target="../media/image29.png"/><Relationship Id="rId29" Type="http://schemas.openxmlformats.org/officeDocument/2006/relationships/image" Target="../media/image55.png"/><Relationship Id="rId28" Type="http://schemas.openxmlformats.org/officeDocument/2006/relationships/image" Target="../media/image54.png"/><Relationship Id="rId27" Type="http://schemas.openxmlformats.org/officeDocument/2006/relationships/image" Target="../media/image53.png"/><Relationship Id="rId26" Type="http://schemas.openxmlformats.org/officeDocument/2006/relationships/image" Target="../media/image52.png"/><Relationship Id="rId25" Type="http://schemas.openxmlformats.org/officeDocument/2006/relationships/image" Target="../media/image51.png"/><Relationship Id="rId24" Type="http://schemas.openxmlformats.org/officeDocument/2006/relationships/image" Target="../media/image50.png"/><Relationship Id="rId23" Type="http://schemas.openxmlformats.org/officeDocument/2006/relationships/image" Target="../media/image49.png"/><Relationship Id="rId22" Type="http://schemas.openxmlformats.org/officeDocument/2006/relationships/image" Target="../media/image48.png"/><Relationship Id="rId21" Type="http://schemas.openxmlformats.org/officeDocument/2006/relationships/image" Target="../media/image47.png"/><Relationship Id="rId20" Type="http://schemas.openxmlformats.org/officeDocument/2006/relationships/image" Target="../media/image46.png"/><Relationship Id="rId2" Type="http://schemas.openxmlformats.org/officeDocument/2006/relationships/image" Target="../media/image28.png"/><Relationship Id="rId19" Type="http://schemas.openxmlformats.org/officeDocument/2006/relationships/image" Target="../media/image45.png"/><Relationship Id="rId18" Type="http://schemas.openxmlformats.org/officeDocument/2006/relationships/image" Target="../media/image44.png"/><Relationship Id="rId17" Type="http://schemas.openxmlformats.org/officeDocument/2006/relationships/image" Target="../media/image43.png"/><Relationship Id="rId16" Type="http://schemas.openxmlformats.org/officeDocument/2006/relationships/image" Target="../media/image42.png"/><Relationship Id="rId15" Type="http://schemas.openxmlformats.org/officeDocument/2006/relationships/image" Target="../media/image41.png"/><Relationship Id="rId14" Type="http://schemas.openxmlformats.org/officeDocument/2006/relationships/image" Target="../media/image40.png"/><Relationship Id="rId13" Type="http://schemas.openxmlformats.org/officeDocument/2006/relationships/image" Target="../media/image39.png"/><Relationship Id="rId12" Type="http://schemas.openxmlformats.org/officeDocument/2006/relationships/image" Target="../media/image38.png"/><Relationship Id="rId11" Type="http://schemas.openxmlformats.org/officeDocument/2006/relationships/image" Target="../media/image37.png"/><Relationship Id="rId10" Type="http://schemas.openxmlformats.org/officeDocument/2006/relationships/image" Target="../media/image36.png"/><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62.wdp"/><Relationship Id="rId7" Type="http://schemas.openxmlformats.org/officeDocument/2006/relationships/image" Target="../media/image61.png"/><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0" Type="http://schemas.openxmlformats.org/officeDocument/2006/relationships/notesSlide" Target="../notesSlides/notesSlide14.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microsoft.com/office/2007/relationships/hdphoto" Target="../media/image64.wdp"/><Relationship Id="rId1" Type="http://schemas.openxmlformats.org/officeDocument/2006/relationships/image" Target="../media/image6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image" Target="../media/image66.png"/><Relationship Id="rId4" Type="http://schemas.openxmlformats.org/officeDocument/2006/relationships/tags" Target="../tags/tag17.xml"/><Relationship Id="rId3" Type="http://schemas.openxmlformats.org/officeDocument/2006/relationships/image" Target="../media/image65.png"/><Relationship Id="rId2" Type="http://schemas.openxmlformats.org/officeDocument/2006/relationships/tags" Target="../tags/tag16.xml"/><Relationship Id="rId13" Type="http://schemas.openxmlformats.org/officeDocument/2006/relationships/slideLayout" Target="../slideLayouts/slideLayout4.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2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image" Target="../media/image66.png"/><Relationship Id="rId4" Type="http://schemas.openxmlformats.org/officeDocument/2006/relationships/tags" Target="../tags/tag33.xml"/><Relationship Id="rId37" Type="http://schemas.openxmlformats.org/officeDocument/2006/relationships/slideLayout" Target="../slideLayouts/slideLayout4.xml"/><Relationship Id="rId36" Type="http://schemas.openxmlformats.org/officeDocument/2006/relationships/tags" Target="../tags/tag64.xml"/><Relationship Id="rId35" Type="http://schemas.openxmlformats.org/officeDocument/2006/relationships/tags" Target="../tags/tag63.xml"/><Relationship Id="rId34" Type="http://schemas.openxmlformats.org/officeDocument/2006/relationships/tags" Target="../tags/tag62.xml"/><Relationship Id="rId33" Type="http://schemas.openxmlformats.org/officeDocument/2006/relationships/tags" Target="../tags/tag61.xml"/><Relationship Id="rId32" Type="http://schemas.openxmlformats.org/officeDocument/2006/relationships/tags" Target="../tags/tag60.xml"/><Relationship Id="rId31" Type="http://schemas.openxmlformats.org/officeDocument/2006/relationships/tags" Target="../tags/tag59.xml"/><Relationship Id="rId30" Type="http://schemas.openxmlformats.org/officeDocument/2006/relationships/tags" Target="../tags/tag58.xml"/><Relationship Id="rId3" Type="http://schemas.openxmlformats.org/officeDocument/2006/relationships/image" Target="../media/image65.png"/><Relationship Id="rId29" Type="http://schemas.openxmlformats.org/officeDocument/2006/relationships/tags" Target="../tags/tag57.xml"/><Relationship Id="rId28" Type="http://schemas.openxmlformats.org/officeDocument/2006/relationships/tags" Target="../tags/tag56.xml"/><Relationship Id="rId27" Type="http://schemas.openxmlformats.org/officeDocument/2006/relationships/tags" Target="../tags/tag55.xml"/><Relationship Id="rId26" Type="http://schemas.openxmlformats.org/officeDocument/2006/relationships/tags" Target="../tags/tag54.xml"/><Relationship Id="rId25" Type="http://schemas.openxmlformats.org/officeDocument/2006/relationships/tags" Target="../tags/tag53.xml"/><Relationship Id="rId24" Type="http://schemas.openxmlformats.org/officeDocument/2006/relationships/tags" Target="../tags/tag52.xml"/><Relationship Id="rId23" Type="http://schemas.openxmlformats.org/officeDocument/2006/relationships/tags" Target="../tags/tag51.xml"/><Relationship Id="rId22" Type="http://schemas.openxmlformats.org/officeDocument/2006/relationships/tags" Target="../tags/tag50.xml"/><Relationship Id="rId21" Type="http://schemas.openxmlformats.org/officeDocument/2006/relationships/tags" Target="../tags/tag49.xml"/><Relationship Id="rId20" Type="http://schemas.openxmlformats.org/officeDocument/2006/relationships/tags" Target="../tags/tag48.xml"/><Relationship Id="rId2" Type="http://schemas.openxmlformats.org/officeDocument/2006/relationships/tags" Target="../tags/tag32.xml"/><Relationship Id="rId19" Type="http://schemas.openxmlformats.org/officeDocument/2006/relationships/tags" Target="../tags/tag47.xml"/><Relationship Id="rId18" Type="http://schemas.openxmlformats.org/officeDocument/2006/relationships/tags" Target="../tags/tag46.xml"/><Relationship Id="rId17" Type="http://schemas.openxmlformats.org/officeDocument/2006/relationships/tags" Target="../tags/tag45.xml"/><Relationship Id="rId16" Type="http://schemas.openxmlformats.org/officeDocument/2006/relationships/tags" Target="../tags/tag44.xml"/><Relationship Id="rId15" Type="http://schemas.openxmlformats.org/officeDocument/2006/relationships/tags" Target="../tags/tag43.xm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9" Type="http://schemas.openxmlformats.org/officeDocument/2006/relationships/slideLayout" Target="../slideLayouts/slideLayout4.xml"/><Relationship Id="rId28" Type="http://schemas.openxmlformats.org/officeDocument/2006/relationships/tags" Target="../tags/tag91.xml"/><Relationship Id="rId27" Type="http://schemas.openxmlformats.org/officeDocument/2006/relationships/tags" Target="../tags/tag90.xml"/><Relationship Id="rId26" Type="http://schemas.openxmlformats.org/officeDocument/2006/relationships/tags" Target="../tags/tag89.xml"/><Relationship Id="rId25" Type="http://schemas.openxmlformats.org/officeDocument/2006/relationships/tags" Target="../tags/tag88.xml"/><Relationship Id="rId24" Type="http://schemas.openxmlformats.org/officeDocument/2006/relationships/tags" Target="../tags/tag87.xml"/><Relationship Id="rId23" Type="http://schemas.openxmlformats.org/officeDocument/2006/relationships/tags" Target="../tags/tag86.xml"/><Relationship Id="rId22" Type="http://schemas.openxmlformats.org/officeDocument/2006/relationships/tags" Target="../tags/tag85.xml"/><Relationship Id="rId21" Type="http://schemas.openxmlformats.org/officeDocument/2006/relationships/tags" Target="../tags/tag84.xml"/><Relationship Id="rId20" Type="http://schemas.openxmlformats.org/officeDocument/2006/relationships/tags" Target="../tags/tag83.xml"/><Relationship Id="rId2" Type="http://schemas.openxmlformats.org/officeDocument/2006/relationships/tags" Target="../tags/tag66.xml"/><Relationship Id="rId19" Type="http://schemas.openxmlformats.org/officeDocument/2006/relationships/image" Target="../media/image69.png"/><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5.xml"/></Relationships>
</file>

<file path=ppt/slides/_rels/slide22.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0" Type="http://schemas.openxmlformats.org/officeDocument/2006/relationships/notesSlide" Target="../notesSlides/notesSlide17.xml"/><Relationship Id="rId2" Type="http://schemas.openxmlformats.org/officeDocument/2006/relationships/tags" Target="../tags/tag93.xml"/><Relationship Id="rId19" Type="http://schemas.openxmlformats.org/officeDocument/2006/relationships/slideLayout" Target="../slideLayouts/slideLayout2.xml"/><Relationship Id="rId18" Type="http://schemas.openxmlformats.org/officeDocument/2006/relationships/tags" Target="../tags/tag109.xml"/><Relationship Id="rId17" Type="http://schemas.openxmlformats.org/officeDocument/2006/relationships/tags" Target="../tags/tag108.xml"/><Relationship Id="rId16" Type="http://schemas.openxmlformats.org/officeDocument/2006/relationships/tags" Target="../tags/tag107.xml"/><Relationship Id="rId15" Type="http://schemas.openxmlformats.org/officeDocument/2006/relationships/tags" Target="../tags/tag106.xml"/><Relationship Id="rId14" Type="http://schemas.openxmlformats.org/officeDocument/2006/relationships/tags" Target="../tags/tag105.xml"/><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tags" Target="../tags/tag92.xml"/></Relationships>
</file>

<file path=ppt/slides/_rels/slide23.xml.rels><?xml version="1.0" encoding="UTF-8" standalone="yes"?>
<Relationships xmlns="http://schemas.openxmlformats.org/package/2006/relationships"><Relationship Id="rId94" Type="http://schemas.openxmlformats.org/officeDocument/2006/relationships/notesSlide" Target="../notesSlides/notesSlide18.xml"/><Relationship Id="rId93" Type="http://schemas.openxmlformats.org/officeDocument/2006/relationships/slideLayout" Target="../slideLayouts/slideLayout2.xml"/><Relationship Id="rId92" Type="http://schemas.openxmlformats.org/officeDocument/2006/relationships/image" Target="../media/image77.png"/><Relationship Id="rId91" Type="http://schemas.openxmlformats.org/officeDocument/2006/relationships/tags" Target="../tags/tag193.xml"/><Relationship Id="rId90" Type="http://schemas.openxmlformats.org/officeDocument/2006/relationships/image" Target="../media/image76.png"/><Relationship Id="rId9" Type="http://schemas.openxmlformats.org/officeDocument/2006/relationships/tags" Target="../tags/tag118.xml"/><Relationship Id="rId89" Type="http://schemas.openxmlformats.org/officeDocument/2006/relationships/tags" Target="../tags/tag192.xml"/><Relationship Id="rId88" Type="http://schemas.openxmlformats.org/officeDocument/2006/relationships/tags" Target="../tags/tag191.xml"/><Relationship Id="rId87" Type="http://schemas.openxmlformats.org/officeDocument/2006/relationships/tags" Target="../tags/tag190.xml"/><Relationship Id="rId86" Type="http://schemas.openxmlformats.org/officeDocument/2006/relationships/tags" Target="../tags/tag189.xml"/><Relationship Id="rId85" Type="http://schemas.openxmlformats.org/officeDocument/2006/relationships/tags" Target="../tags/tag188.xml"/><Relationship Id="rId84" Type="http://schemas.openxmlformats.org/officeDocument/2006/relationships/tags" Target="../tags/tag187.xml"/><Relationship Id="rId83" Type="http://schemas.openxmlformats.org/officeDocument/2006/relationships/tags" Target="../tags/tag186.xml"/><Relationship Id="rId82" Type="http://schemas.openxmlformats.org/officeDocument/2006/relationships/tags" Target="../tags/tag185.xml"/><Relationship Id="rId81" Type="http://schemas.openxmlformats.org/officeDocument/2006/relationships/tags" Target="../tags/tag184.xml"/><Relationship Id="rId80" Type="http://schemas.openxmlformats.org/officeDocument/2006/relationships/tags" Target="../tags/tag183.xml"/><Relationship Id="rId8" Type="http://schemas.openxmlformats.org/officeDocument/2006/relationships/tags" Target="../tags/tag117.xml"/><Relationship Id="rId79" Type="http://schemas.openxmlformats.org/officeDocument/2006/relationships/tags" Target="../tags/tag182.xml"/><Relationship Id="rId78" Type="http://schemas.openxmlformats.org/officeDocument/2006/relationships/tags" Target="../tags/tag181.xml"/><Relationship Id="rId77" Type="http://schemas.openxmlformats.org/officeDocument/2006/relationships/tags" Target="../tags/tag180.xml"/><Relationship Id="rId76" Type="http://schemas.openxmlformats.org/officeDocument/2006/relationships/tags" Target="../tags/tag179.xml"/><Relationship Id="rId75" Type="http://schemas.openxmlformats.org/officeDocument/2006/relationships/tags" Target="../tags/tag178.xml"/><Relationship Id="rId74" Type="http://schemas.openxmlformats.org/officeDocument/2006/relationships/tags" Target="../tags/tag177.xml"/><Relationship Id="rId73" Type="http://schemas.openxmlformats.org/officeDocument/2006/relationships/tags" Target="../tags/tag176.xml"/><Relationship Id="rId72" Type="http://schemas.openxmlformats.org/officeDocument/2006/relationships/tags" Target="../tags/tag175.xml"/><Relationship Id="rId71" Type="http://schemas.openxmlformats.org/officeDocument/2006/relationships/tags" Target="../tags/tag174.xml"/><Relationship Id="rId70" Type="http://schemas.openxmlformats.org/officeDocument/2006/relationships/tags" Target="../tags/tag173.xml"/><Relationship Id="rId7" Type="http://schemas.openxmlformats.org/officeDocument/2006/relationships/tags" Target="../tags/tag116.xml"/><Relationship Id="rId69" Type="http://schemas.openxmlformats.org/officeDocument/2006/relationships/tags" Target="../tags/tag172.xml"/><Relationship Id="rId68" Type="http://schemas.openxmlformats.org/officeDocument/2006/relationships/tags" Target="../tags/tag171.xml"/><Relationship Id="rId67" Type="http://schemas.openxmlformats.org/officeDocument/2006/relationships/tags" Target="../tags/tag170.xml"/><Relationship Id="rId66" Type="http://schemas.openxmlformats.org/officeDocument/2006/relationships/tags" Target="../tags/tag169.xml"/><Relationship Id="rId65" Type="http://schemas.openxmlformats.org/officeDocument/2006/relationships/tags" Target="../tags/tag168.xml"/><Relationship Id="rId64" Type="http://schemas.openxmlformats.org/officeDocument/2006/relationships/tags" Target="../tags/tag167.xml"/><Relationship Id="rId63" Type="http://schemas.openxmlformats.org/officeDocument/2006/relationships/tags" Target="../tags/tag166.xml"/><Relationship Id="rId62" Type="http://schemas.openxmlformats.org/officeDocument/2006/relationships/image" Target="../media/image75.png"/><Relationship Id="rId61" Type="http://schemas.openxmlformats.org/officeDocument/2006/relationships/tags" Target="../tags/tag165.xml"/><Relationship Id="rId60" Type="http://schemas.openxmlformats.org/officeDocument/2006/relationships/tags" Target="../tags/tag164.xml"/><Relationship Id="rId6" Type="http://schemas.openxmlformats.org/officeDocument/2006/relationships/tags" Target="../tags/tag115.xml"/><Relationship Id="rId59" Type="http://schemas.openxmlformats.org/officeDocument/2006/relationships/image" Target="../media/image74.emf"/><Relationship Id="rId58" Type="http://schemas.openxmlformats.org/officeDocument/2006/relationships/tags" Target="../tags/tag163.xml"/><Relationship Id="rId57" Type="http://schemas.openxmlformats.org/officeDocument/2006/relationships/image" Target="../media/image73.svg"/><Relationship Id="rId56" Type="http://schemas.openxmlformats.org/officeDocument/2006/relationships/image" Target="../media/image72.png"/><Relationship Id="rId55" Type="http://schemas.openxmlformats.org/officeDocument/2006/relationships/tags" Target="../tags/tag162.xml"/><Relationship Id="rId54" Type="http://schemas.openxmlformats.org/officeDocument/2006/relationships/tags" Target="../tags/tag161.xml"/><Relationship Id="rId53" Type="http://schemas.openxmlformats.org/officeDocument/2006/relationships/tags" Target="../tags/tag160.xml"/><Relationship Id="rId52" Type="http://schemas.openxmlformats.org/officeDocument/2006/relationships/tags" Target="../tags/tag159.xml"/><Relationship Id="rId51" Type="http://schemas.openxmlformats.org/officeDocument/2006/relationships/tags" Target="../tags/tag158.xml"/><Relationship Id="rId50" Type="http://schemas.openxmlformats.org/officeDocument/2006/relationships/tags" Target="../tags/tag157.xml"/><Relationship Id="rId5" Type="http://schemas.openxmlformats.org/officeDocument/2006/relationships/tags" Target="../tags/tag114.xml"/><Relationship Id="rId49" Type="http://schemas.openxmlformats.org/officeDocument/2006/relationships/image" Target="../media/image71.png"/><Relationship Id="rId48" Type="http://schemas.openxmlformats.org/officeDocument/2006/relationships/tags" Target="../tags/tag156.xml"/><Relationship Id="rId47" Type="http://schemas.openxmlformats.org/officeDocument/2006/relationships/image" Target="../media/image70.png"/><Relationship Id="rId46" Type="http://schemas.openxmlformats.org/officeDocument/2006/relationships/tags" Target="../tags/tag155.xml"/><Relationship Id="rId45" Type="http://schemas.openxmlformats.org/officeDocument/2006/relationships/tags" Target="../tags/tag154.xml"/><Relationship Id="rId44" Type="http://schemas.openxmlformats.org/officeDocument/2006/relationships/tags" Target="../tags/tag153.xml"/><Relationship Id="rId43" Type="http://schemas.openxmlformats.org/officeDocument/2006/relationships/tags" Target="../tags/tag152.xml"/><Relationship Id="rId42" Type="http://schemas.openxmlformats.org/officeDocument/2006/relationships/tags" Target="../tags/tag151.xml"/><Relationship Id="rId41" Type="http://schemas.openxmlformats.org/officeDocument/2006/relationships/tags" Target="../tags/tag150.xml"/><Relationship Id="rId40" Type="http://schemas.openxmlformats.org/officeDocument/2006/relationships/tags" Target="../tags/tag149.xml"/><Relationship Id="rId4" Type="http://schemas.openxmlformats.org/officeDocument/2006/relationships/tags" Target="../tags/tag113.xml"/><Relationship Id="rId39" Type="http://schemas.openxmlformats.org/officeDocument/2006/relationships/tags" Target="../tags/tag148.xml"/><Relationship Id="rId38" Type="http://schemas.openxmlformats.org/officeDocument/2006/relationships/tags" Target="../tags/tag147.xml"/><Relationship Id="rId37" Type="http://schemas.openxmlformats.org/officeDocument/2006/relationships/tags" Target="../tags/tag146.xml"/><Relationship Id="rId36" Type="http://schemas.openxmlformats.org/officeDocument/2006/relationships/tags" Target="../tags/tag145.xml"/><Relationship Id="rId35" Type="http://schemas.openxmlformats.org/officeDocument/2006/relationships/tags" Target="../tags/tag144.xml"/><Relationship Id="rId34" Type="http://schemas.openxmlformats.org/officeDocument/2006/relationships/tags" Target="../tags/tag143.xml"/><Relationship Id="rId33" Type="http://schemas.openxmlformats.org/officeDocument/2006/relationships/tags" Target="../tags/tag142.xml"/><Relationship Id="rId32" Type="http://schemas.openxmlformats.org/officeDocument/2006/relationships/tags" Target="../tags/tag141.xml"/><Relationship Id="rId31" Type="http://schemas.openxmlformats.org/officeDocument/2006/relationships/tags" Target="../tags/tag140.xml"/><Relationship Id="rId30" Type="http://schemas.openxmlformats.org/officeDocument/2006/relationships/tags" Target="../tags/tag139.xml"/><Relationship Id="rId3" Type="http://schemas.openxmlformats.org/officeDocument/2006/relationships/tags" Target="../tags/tag112.xml"/><Relationship Id="rId29" Type="http://schemas.openxmlformats.org/officeDocument/2006/relationships/tags" Target="../tags/tag138.xml"/><Relationship Id="rId28" Type="http://schemas.openxmlformats.org/officeDocument/2006/relationships/tags" Target="../tags/tag137.xml"/><Relationship Id="rId27" Type="http://schemas.openxmlformats.org/officeDocument/2006/relationships/tags" Target="../tags/tag136.xml"/><Relationship Id="rId26" Type="http://schemas.openxmlformats.org/officeDocument/2006/relationships/tags" Target="../tags/tag135.xml"/><Relationship Id="rId25" Type="http://schemas.openxmlformats.org/officeDocument/2006/relationships/tags" Target="../tags/tag134.xml"/><Relationship Id="rId24" Type="http://schemas.openxmlformats.org/officeDocument/2006/relationships/tags" Target="../tags/tag133.xml"/><Relationship Id="rId23" Type="http://schemas.openxmlformats.org/officeDocument/2006/relationships/tags" Target="../tags/tag132.xml"/><Relationship Id="rId22" Type="http://schemas.openxmlformats.org/officeDocument/2006/relationships/tags" Target="../tags/tag131.xml"/><Relationship Id="rId21" Type="http://schemas.openxmlformats.org/officeDocument/2006/relationships/tags" Target="../tags/tag130.xml"/><Relationship Id="rId20" Type="http://schemas.openxmlformats.org/officeDocument/2006/relationships/tags" Target="../tags/tag129.xml"/><Relationship Id="rId2" Type="http://schemas.openxmlformats.org/officeDocument/2006/relationships/tags" Target="../tags/tag111.xml"/><Relationship Id="rId19" Type="http://schemas.openxmlformats.org/officeDocument/2006/relationships/tags" Target="../tags/tag128.xml"/><Relationship Id="rId18" Type="http://schemas.openxmlformats.org/officeDocument/2006/relationships/tags" Target="../tags/tag127.xml"/><Relationship Id="rId17" Type="http://schemas.openxmlformats.org/officeDocument/2006/relationships/tags" Target="../tags/tag126.xml"/><Relationship Id="rId16" Type="http://schemas.openxmlformats.org/officeDocument/2006/relationships/tags" Target="../tags/tag125.xml"/><Relationship Id="rId15" Type="http://schemas.openxmlformats.org/officeDocument/2006/relationships/tags" Target="../tags/tag124.xml"/><Relationship Id="rId14" Type="http://schemas.openxmlformats.org/officeDocument/2006/relationships/tags" Target="../tags/tag123.xml"/><Relationship Id="rId13" Type="http://schemas.openxmlformats.org/officeDocument/2006/relationships/tags" Target="../tags/tag122.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tags" Target="../tags/tag110.xml"/></Relationships>
</file>

<file path=ppt/slides/_rels/slide24.xml.rels><?xml version="1.0" encoding="UTF-8" standalone="yes"?>
<Relationships xmlns="http://schemas.openxmlformats.org/package/2006/relationships"><Relationship Id="rId9" Type="http://schemas.openxmlformats.org/officeDocument/2006/relationships/image" Target="../media/image85.png"/><Relationship Id="rId8" Type="http://schemas.openxmlformats.org/officeDocument/2006/relationships/tags" Target="../tags/tag194.xml"/><Relationship Id="rId7" Type="http://schemas.openxmlformats.org/officeDocument/2006/relationships/image" Target="../media/image84.png"/><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 Id="rId3" Type="http://schemas.openxmlformats.org/officeDocument/2006/relationships/image" Target="../media/image80.png"/><Relationship Id="rId24" Type="http://schemas.openxmlformats.org/officeDocument/2006/relationships/notesSlide" Target="../notesSlides/notesSlide19.xml"/><Relationship Id="rId23" Type="http://schemas.openxmlformats.org/officeDocument/2006/relationships/slideLayout" Target="../slideLayouts/slideLayout2.xml"/><Relationship Id="rId22" Type="http://schemas.openxmlformats.org/officeDocument/2006/relationships/image" Target="../media/image92.png"/><Relationship Id="rId21" Type="http://schemas.openxmlformats.org/officeDocument/2006/relationships/tags" Target="../tags/tag200.xml"/><Relationship Id="rId20" Type="http://schemas.openxmlformats.org/officeDocument/2006/relationships/image" Target="../media/image91.png"/><Relationship Id="rId2" Type="http://schemas.openxmlformats.org/officeDocument/2006/relationships/image" Target="../media/image79.jpeg"/><Relationship Id="rId19" Type="http://schemas.openxmlformats.org/officeDocument/2006/relationships/tags" Target="../tags/tag199.xml"/><Relationship Id="rId18" Type="http://schemas.openxmlformats.org/officeDocument/2006/relationships/image" Target="../media/image90.png"/><Relationship Id="rId17" Type="http://schemas.openxmlformats.org/officeDocument/2006/relationships/tags" Target="../tags/tag198.xml"/><Relationship Id="rId16" Type="http://schemas.openxmlformats.org/officeDocument/2006/relationships/image" Target="../media/image89.png"/><Relationship Id="rId15" Type="http://schemas.openxmlformats.org/officeDocument/2006/relationships/tags" Target="../tags/tag197.xml"/><Relationship Id="rId14" Type="http://schemas.openxmlformats.org/officeDocument/2006/relationships/image" Target="../media/image88.png"/><Relationship Id="rId13" Type="http://schemas.openxmlformats.org/officeDocument/2006/relationships/tags" Target="../tags/tag196.xml"/><Relationship Id="rId12" Type="http://schemas.openxmlformats.org/officeDocument/2006/relationships/image" Target="../media/image87.png"/><Relationship Id="rId11" Type="http://schemas.openxmlformats.org/officeDocument/2006/relationships/tags" Target="../tags/tag195.xml"/><Relationship Id="rId10" Type="http://schemas.openxmlformats.org/officeDocument/2006/relationships/image" Target="../media/image86.png"/><Relationship Id="rId1" Type="http://schemas.openxmlformats.org/officeDocument/2006/relationships/image" Target="../media/image78.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94.svg"/><Relationship Id="rId1" Type="http://schemas.openxmlformats.org/officeDocument/2006/relationships/image" Target="../media/image9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7" Type="http://schemas.openxmlformats.org/officeDocument/2006/relationships/notesSlide" Target="../notesSlides/notesSlide6.xml"/><Relationship Id="rId16" Type="http://schemas.openxmlformats.org/officeDocument/2006/relationships/slideLayout" Target="../slideLayouts/slideLayout2.xml"/><Relationship Id="rId15" Type="http://schemas.openxmlformats.org/officeDocument/2006/relationships/image" Target="../media/image21.png"/><Relationship Id="rId14" Type="http://schemas.openxmlformats.org/officeDocument/2006/relationships/image" Target="../media/image20.png"/><Relationship Id="rId13" Type="http://schemas.openxmlformats.org/officeDocument/2006/relationships/image" Target="../media/image19.png"/><Relationship Id="rId12" Type="http://schemas.openxmlformats.org/officeDocument/2006/relationships/image" Target="../media/image18.png"/><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8.xml"/><Relationship Id="rId2" Type="http://schemas.microsoft.com/office/2007/relationships/hdphoto" Target="../media/image23.wdp"/><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microsoft.com/office/2007/relationships/hdphoto" Target="../media/image25.wdp"/><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26032" y="2551837"/>
            <a:ext cx="5208609" cy="1754326"/>
          </a:xfrm>
          <a:prstGeom prst="rect">
            <a:avLst/>
          </a:prstGeom>
          <a:noFill/>
        </p:spPr>
        <p:txBody>
          <a:bodyPr wrap="square" rtlCol="0">
            <a:spAutoFit/>
          </a:bodyPr>
          <a:lstStyle/>
          <a:p>
            <a:pPr algn="dist"/>
            <a:r>
              <a:rPr lang="zh-CN" altLang="en-US" sz="5400" b="1" i="1" dirty="0">
                <a:solidFill>
                  <a:schemeClr val="bg1"/>
                </a:solidFill>
                <a:latin typeface="微软雅黑" panose="020B0503020204020204" pitchFamily="34" charset="-122"/>
                <a:ea typeface="微软雅黑" panose="020B0503020204020204" pitchFamily="34" charset="-122"/>
              </a:rPr>
              <a:t>四川卫生健康</a:t>
            </a:r>
            <a:endParaRPr lang="en-US" altLang="zh-CN" sz="5400" b="1" i="1" dirty="0">
              <a:solidFill>
                <a:schemeClr val="bg1"/>
              </a:solidFill>
              <a:latin typeface="微软雅黑" panose="020B0503020204020204" pitchFamily="34" charset="-122"/>
              <a:ea typeface="微软雅黑" panose="020B0503020204020204" pitchFamily="34" charset="-122"/>
            </a:endParaRPr>
          </a:p>
          <a:p>
            <a:pPr algn="dist"/>
            <a:r>
              <a:rPr lang="zh-CN" altLang="en-US" sz="5400" b="1" i="1" dirty="0">
                <a:solidFill>
                  <a:schemeClr val="bg1"/>
                </a:solidFill>
                <a:latin typeface="微软雅黑" panose="020B0503020204020204" pitchFamily="34" charset="-122"/>
                <a:ea typeface="微软雅黑" panose="020B0503020204020204" pitchFamily="34" charset="-122"/>
              </a:rPr>
              <a:t>基础资源共享链</a:t>
            </a:r>
            <a:endParaRPr lang="zh-CN" altLang="en-US" sz="5400" b="1" i="1"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527521" y="5367813"/>
            <a:ext cx="1892300" cy="306705"/>
          </a:xfrm>
          <a:prstGeom prst="rect">
            <a:avLst/>
          </a:prstGeom>
          <a:noFill/>
        </p:spPr>
        <p:txBody>
          <a:bodyPr wrap="square" rtlCol="0">
            <a:spAutoFit/>
          </a:bodyPr>
          <a:lstStyle/>
          <a:p>
            <a:pPr algn="dist"/>
            <a:r>
              <a:rPr lang="en-US" altLang="zh-CN" sz="1400" b="1" dirty="0">
                <a:solidFill>
                  <a:schemeClr val="bg1"/>
                </a:solidFill>
                <a:latin typeface="微软雅黑" panose="020B0503020204020204" pitchFamily="34" charset="-122"/>
                <a:ea typeface="微软雅黑" panose="020B0503020204020204" pitchFamily="34" charset="-122"/>
                <a:sym typeface="字魂58号-创中黑-Regular" panose="00000500000000000000" pitchFamily="2" charset="-122"/>
              </a:rPr>
              <a:t>2023 · 03</a:t>
            </a:r>
            <a:endParaRPr lang="zh-CN" altLang="en-US" sz="1400" b="1" dirty="0">
              <a:solidFill>
                <a:schemeClr val="bg1"/>
              </a:solidFill>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bject 82"/>
          <p:cNvSpPr/>
          <p:nvPr/>
        </p:nvSpPr>
        <p:spPr>
          <a:xfrm>
            <a:off x="4761748" y="4604454"/>
            <a:ext cx="1159474" cy="710646"/>
          </a:xfrm>
          <a:prstGeom prst="rect">
            <a:avLst/>
          </a:prstGeom>
          <a:blipFill>
            <a:blip r:embed="rId1"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99" name="object 86"/>
          <p:cNvSpPr/>
          <p:nvPr/>
        </p:nvSpPr>
        <p:spPr>
          <a:xfrm>
            <a:off x="5264602" y="4334326"/>
            <a:ext cx="660775" cy="976618"/>
          </a:xfrm>
          <a:prstGeom prst="rect">
            <a:avLst/>
          </a:prstGeom>
          <a:blipFill>
            <a:blip r:embed="rId2"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09" name="object 96"/>
          <p:cNvSpPr/>
          <p:nvPr/>
        </p:nvSpPr>
        <p:spPr>
          <a:xfrm>
            <a:off x="4770060" y="5173800"/>
            <a:ext cx="1147007" cy="141298"/>
          </a:xfrm>
          <a:prstGeom prst="rect">
            <a:avLst/>
          </a:prstGeom>
          <a:blipFill>
            <a:blip r:embed="rId3"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05" name="object 92"/>
          <p:cNvSpPr/>
          <p:nvPr/>
        </p:nvSpPr>
        <p:spPr>
          <a:xfrm>
            <a:off x="5268758" y="4608608"/>
            <a:ext cx="656620" cy="972463"/>
          </a:xfrm>
          <a:prstGeom prst="rect">
            <a:avLst/>
          </a:prstGeom>
          <a:blipFill>
            <a:blip r:embed="rId4"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07" name="object 94"/>
          <p:cNvSpPr/>
          <p:nvPr/>
        </p:nvSpPr>
        <p:spPr>
          <a:xfrm>
            <a:off x="4761748" y="4604454"/>
            <a:ext cx="1159474" cy="710646"/>
          </a:xfrm>
          <a:prstGeom prst="rect">
            <a:avLst/>
          </a:prstGeom>
          <a:blipFill>
            <a:blip r:embed="rId5"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48" name="object 34"/>
          <p:cNvSpPr/>
          <p:nvPr/>
        </p:nvSpPr>
        <p:spPr>
          <a:xfrm>
            <a:off x="4761748" y="2072929"/>
            <a:ext cx="1159474" cy="710646"/>
          </a:xfrm>
          <a:prstGeom prst="rect">
            <a:avLst/>
          </a:prstGeom>
          <a:blipFill>
            <a:blip r:embed="rId6"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50" name="object 36"/>
          <p:cNvSpPr/>
          <p:nvPr/>
        </p:nvSpPr>
        <p:spPr>
          <a:xfrm>
            <a:off x="4757592" y="2077085"/>
            <a:ext cx="652464" cy="972463"/>
          </a:xfrm>
          <a:prstGeom prst="rect">
            <a:avLst/>
          </a:prstGeom>
          <a:blipFill>
            <a:blip r:embed="rId7"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56" name="object 42"/>
          <p:cNvSpPr/>
          <p:nvPr/>
        </p:nvSpPr>
        <p:spPr>
          <a:xfrm>
            <a:off x="4757591" y="1802803"/>
            <a:ext cx="648308" cy="976618"/>
          </a:xfrm>
          <a:prstGeom prst="rect">
            <a:avLst/>
          </a:prstGeom>
          <a:blipFill>
            <a:blip r:embed="rId8"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62" name="object 48"/>
          <p:cNvSpPr/>
          <p:nvPr/>
        </p:nvSpPr>
        <p:spPr>
          <a:xfrm>
            <a:off x="4770060" y="2642277"/>
            <a:ext cx="1147007" cy="141298"/>
          </a:xfrm>
          <a:prstGeom prst="rect">
            <a:avLst/>
          </a:prstGeom>
          <a:blipFill>
            <a:blip r:embed="rId9"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40" name="object 26"/>
          <p:cNvSpPr/>
          <p:nvPr/>
        </p:nvSpPr>
        <p:spPr>
          <a:xfrm>
            <a:off x="5418368" y="2779421"/>
            <a:ext cx="644152" cy="411425"/>
          </a:xfrm>
          <a:prstGeom prst="rect">
            <a:avLst/>
          </a:prstGeom>
          <a:blipFill>
            <a:blip r:embed="rId10"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58" name="object 44"/>
          <p:cNvSpPr/>
          <p:nvPr/>
        </p:nvSpPr>
        <p:spPr>
          <a:xfrm>
            <a:off x="5268758" y="2077085"/>
            <a:ext cx="656620" cy="972463"/>
          </a:xfrm>
          <a:prstGeom prst="rect">
            <a:avLst/>
          </a:prstGeom>
          <a:blipFill>
            <a:blip r:embed="rId11"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60" name="object 46"/>
          <p:cNvSpPr/>
          <p:nvPr/>
        </p:nvSpPr>
        <p:spPr>
          <a:xfrm>
            <a:off x="4761748" y="2072929"/>
            <a:ext cx="1159474" cy="710646"/>
          </a:xfrm>
          <a:prstGeom prst="rect">
            <a:avLst/>
          </a:prstGeom>
          <a:blipFill>
            <a:blip r:embed="rId12"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1" name="文本框 10"/>
          <p:cNvSpPr txBox="1"/>
          <p:nvPr/>
        </p:nvSpPr>
        <p:spPr>
          <a:xfrm>
            <a:off x="1263845" y="395337"/>
            <a:ext cx="7981660"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技术思路：取信于链，用信于名，存信于链</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 name="object 5"/>
          <p:cNvSpPr txBox="1"/>
          <p:nvPr/>
        </p:nvSpPr>
        <p:spPr>
          <a:xfrm>
            <a:off x="5781793" y="3068535"/>
            <a:ext cx="1180478" cy="351376"/>
          </a:xfrm>
          <a:prstGeom prst="rect">
            <a:avLst/>
          </a:prstGeom>
        </p:spPr>
        <p:txBody>
          <a:bodyPr vert="horz" wrap="square" lIns="0" tIns="12698" rIns="0" bIns="0" rtlCol="0">
            <a:spAutoFit/>
          </a:bodyPr>
          <a:lstStyle/>
          <a:p>
            <a:pPr>
              <a:spcBef>
                <a:spcPts val="100"/>
              </a:spcBef>
            </a:pPr>
            <a:r>
              <a:rPr sz="2200" dirty="0">
                <a:solidFill>
                  <a:srgbClr val="3D7784"/>
                </a:solidFill>
                <a:latin typeface="微软雅黑" panose="020B0503020204020204" pitchFamily="34" charset="-122"/>
                <a:ea typeface="微软雅黑" panose="020B0503020204020204" pitchFamily="34" charset="-122"/>
                <a:cs typeface="黑体" panose="02010609060101010101" charset="-122"/>
              </a:rPr>
              <a:t>区块链A</a:t>
            </a:r>
            <a:endParaRPr sz="2200" dirty="0">
              <a:solidFill>
                <a:srgbClr val="3D7784"/>
              </a:solidFill>
              <a:latin typeface="微软雅黑" panose="020B0503020204020204" pitchFamily="34" charset="-122"/>
              <a:ea typeface="微软雅黑" panose="020B0503020204020204" pitchFamily="34" charset="-122"/>
              <a:cs typeface="黑体" panose="02010609060101010101" charset="-122"/>
            </a:endParaRPr>
          </a:p>
        </p:txBody>
      </p:sp>
      <p:sp>
        <p:nvSpPr>
          <p:cNvPr id="21" name="object 7"/>
          <p:cNvSpPr/>
          <p:nvPr/>
        </p:nvSpPr>
        <p:spPr>
          <a:xfrm>
            <a:off x="2836874" y="1376157"/>
            <a:ext cx="4113630" cy="2178460"/>
          </a:xfrm>
          <a:custGeom>
            <a:avLst/>
            <a:gdLst/>
            <a:ahLst/>
            <a:cxnLst/>
            <a:rect l="l" t="t" r="r" b="b"/>
            <a:pathLst>
              <a:path w="4114165" h="2546985">
                <a:moveTo>
                  <a:pt x="0" y="0"/>
                </a:moveTo>
                <a:lnTo>
                  <a:pt x="4114002" y="0"/>
                </a:lnTo>
                <a:lnTo>
                  <a:pt x="4114002" y="2546476"/>
                </a:lnTo>
                <a:lnTo>
                  <a:pt x="0" y="2546476"/>
                </a:lnTo>
                <a:lnTo>
                  <a:pt x="0" y="0"/>
                </a:lnTo>
                <a:close/>
              </a:path>
            </a:pathLst>
          </a:custGeom>
          <a:ln w="25399">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22" name="object 8"/>
          <p:cNvSpPr txBox="1"/>
          <p:nvPr/>
        </p:nvSpPr>
        <p:spPr>
          <a:xfrm>
            <a:off x="3032542" y="1481939"/>
            <a:ext cx="655869" cy="1964907"/>
          </a:xfrm>
          <a:prstGeom prst="rect">
            <a:avLst/>
          </a:prstGeom>
          <a:solidFill>
            <a:srgbClr val="3D7784"/>
          </a:solidFill>
          <a:ln w="25399">
            <a:noFill/>
          </a:ln>
        </p:spPr>
        <p:txBody>
          <a:bodyPr vert="eaVert" wrap="square" lIns="0" tIns="0" rIns="216000" bIns="0" rtlCol="0">
            <a:noAutofit/>
          </a:bodyPr>
          <a:lstStyle/>
          <a:p>
            <a:pPr marL="101600" marR="88900" indent="114300" algn="ctr"/>
            <a:r>
              <a:rPr lang="zh-CN" altLang="en-US" dirty="0">
                <a:solidFill>
                  <a:srgbClr val="FFFFFF"/>
                </a:solidFill>
                <a:latin typeface="微软雅黑" panose="020B0503020204020204" pitchFamily="34" charset="-122"/>
                <a:ea typeface="微软雅黑" panose="020B0503020204020204" pitchFamily="34" charset="-122"/>
                <a:cs typeface="黑体" panose="02010609060101010101" charset="-122"/>
              </a:rPr>
              <a:t>跨</a:t>
            </a:r>
            <a:r>
              <a:rPr lang="zh-CN" altLang="en-US" sz="1800" dirty="0">
                <a:solidFill>
                  <a:srgbClr val="FFFFFF"/>
                </a:solidFill>
                <a:latin typeface="微软雅黑" panose="020B0503020204020204" pitchFamily="34" charset="-122"/>
                <a:ea typeface="微软雅黑" panose="020B0503020204020204" pitchFamily="34" charset="-122"/>
                <a:cs typeface="黑体" panose="02010609060101010101" charset="-122"/>
              </a:rPr>
              <a:t>链</a:t>
            </a:r>
            <a:r>
              <a:rPr sz="1800" dirty="0" err="1">
                <a:solidFill>
                  <a:srgbClr val="FFFFFF"/>
                </a:solidFill>
                <a:latin typeface="微软雅黑" panose="020B0503020204020204" pitchFamily="34" charset="-122"/>
                <a:ea typeface="微软雅黑" panose="020B0503020204020204" pitchFamily="34" charset="-122"/>
                <a:cs typeface="黑体" panose="02010609060101010101" charset="-122"/>
              </a:rPr>
              <a:t>代理</a:t>
            </a:r>
            <a:endParaRPr sz="1800" dirty="0">
              <a:latin typeface="微软雅黑" panose="020B0503020204020204" pitchFamily="34" charset="-122"/>
              <a:ea typeface="微软雅黑" panose="020B0503020204020204" pitchFamily="34" charset="-122"/>
              <a:cs typeface="黑体" panose="02010609060101010101" charset="-122"/>
            </a:endParaRPr>
          </a:p>
        </p:txBody>
      </p:sp>
      <p:sp>
        <p:nvSpPr>
          <p:cNvPr id="23" name="object 9"/>
          <p:cNvSpPr/>
          <p:nvPr/>
        </p:nvSpPr>
        <p:spPr>
          <a:xfrm>
            <a:off x="3864193" y="2941767"/>
            <a:ext cx="123809" cy="462220"/>
          </a:xfrm>
          <a:custGeom>
            <a:avLst/>
            <a:gdLst/>
            <a:ahLst/>
            <a:cxnLst/>
            <a:rect l="l" t="t" r="r" b="b"/>
            <a:pathLst>
              <a:path w="123825" h="462279">
                <a:moveTo>
                  <a:pt x="123248" y="0"/>
                </a:moveTo>
                <a:lnTo>
                  <a:pt x="83927" y="0"/>
                </a:lnTo>
                <a:lnTo>
                  <a:pt x="77030" y="6897"/>
                </a:lnTo>
                <a:lnTo>
                  <a:pt x="77030" y="23915"/>
                </a:lnTo>
                <a:lnTo>
                  <a:pt x="83927" y="30812"/>
                </a:lnTo>
                <a:lnTo>
                  <a:pt x="92435" y="30812"/>
                </a:lnTo>
                <a:lnTo>
                  <a:pt x="104429" y="28391"/>
                </a:lnTo>
                <a:lnTo>
                  <a:pt x="114223" y="21787"/>
                </a:lnTo>
                <a:lnTo>
                  <a:pt x="120826" y="11993"/>
                </a:lnTo>
                <a:lnTo>
                  <a:pt x="123248" y="0"/>
                </a:lnTo>
                <a:close/>
              </a:path>
              <a:path w="123825" h="462279">
                <a:moveTo>
                  <a:pt x="39320" y="400551"/>
                </a:moveTo>
                <a:lnTo>
                  <a:pt x="30811" y="400551"/>
                </a:lnTo>
                <a:lnTo>
                  <a:pt x="18818" y="402972"/>
                </a:lnTo>
                <a:lnTo>
                  <a:pt x="9024" y="409576"/>
                </a:lnTo>
                <a:lnTo>
                  <a:pt x="2421" y="419369"/>
                </a:lnTo>
                <a:lnTo>
                  <a:pt x="0" y="431363"/>
                </a:lnTo>
                <a:lnTo>
                  <a:pt x="2421" y="443357"/>
                </a:lnTo>
                <a:lnTo>
                  <a:pt x="9024" y="453151"/>
                </a:lnTo>
                <a:lnTo>
                  <a:pt x="18818" y="459754"/>
                </a:lnTo>
                <a:lnTo>
                  <a:pt x="30811" y="462175"/>
                </a:lnTo>
                <a:lnTo>
                  <a:pt x="42805" y="459754"/>
                </a:lnTo>
                <a:lnTo>
                  <a:pt x="52599" y="453151"/>
                </a:lnTo>
                <a:lnTo>
                  <a:pt x="59202" y="443357"/>
                </a:lnTo>
                <a:lnTo>
                  <a:pt x="61624" y="431363"/>
                </a:lnTo>
                <a:lnTo>
                  <a:pt x="39320" y="431363"/>
                </a:lnTo>
                <a:lnTo>
                  <a:pt x="46217" y="424465"/>
                </a:lnTo>
                <a:lnTo>
                  <a:pt x="46217" y="407449"/>
                </a:lnTo>
                <a:lnTo>
                  <a:pt x="39320" y="400551"/>
                </a:lnTo>
                <a:close/>
              </a:path>
            </a:pathLst>
          </a:custGeom>
          <a:solidFill>
            <a:srgbClr val="D6D6D6"/>
          </a:solidFill>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24" name="object 10"/>
          <p:cNvSpPr/>
          <p:nvPr/>
        </p:nvSpPr>
        <p:spPr>
          <a:xfrm>
            <a:off x="3864194" y="2910960"/>
            <a:ext cx="655869" cy="493330"/>
          </a:xfrm>
          <a:custGeom>
            <a:avLst/>
            <a:gdLst/>
            <a:ahLst/>
            <a:cxnLst/>
            <a:rect l="l" t="t" r="r" b="b"/>
            <a:pathLst>
              <a:path w="655954" h="493395">
                <a:moveTo>
                  <a:pt x="61622" y="431363"/>
                </a:moveTo>
                <a:lnTo>
                  <a:pt x="61622" y="30812"/>
                </a:lnTo>
                <a:lnTo>
                  <a:pt x="64044" y="18818"/>
                </a:lnTo>
                <a:lnTo>
                  <a:pt x="70647" y="9024"/>
                </a:lnTo>
                <a:lnTo>
                  <a:pt x="80441" y="2421"/>
                </a:lnTo>
                <a:lnTo>
                  <a:pt x="92435" y="0"/>
                </a:lnTo>
                <a:lnTo>
                  <a:pt x="624968" y="0"/>
                </a:lnTo>
                <a:lnTo>
                  <a:pt x="636961" y="2421"/>
                </a:lnTo>
                <a:lnTo>
                  <a:pt x="646755" y="9024"/>
                </a:lnTo>
                <a:lnTo>
                  <a:pt x="653358" y="18818"/>
                </a:lnTo>
                <a:lnTo>
                  <a:pt x="655779" y="30812"/>
                </a:lnTo>
                <a:lnTo>
                  <a:pt x="653358" y="42805"/>
                </a:lnTo>
                <a:lnTo>
                  <a:pt x="646755" y="52599"/>
                </a:lnTo>
                <a:lnTo>
                  <a:pt x="636961" y="59202"/>
                </a:lnTo>
                <a:lnTo>
                  <a:pt x="624968" y="61624"/>
                </a:lnTo>
                <a:lnTo>
                  <a:pt x="594156" y="61622"/>
                </a:lnTo>
                <a:lnTo>
                  <a:pt x="594156" y="462174"/>
                </a:lnTo>
                <a:lnTo>
                  <a:pt x="591735" y="474168"/>
                </a:lnTo>
                <a:lnTo>
                  <a:pt x="585132" y="483962"/>
                </a:lnTo>
                <a:lnTo>
                  <a:pt x="575338" y="490565"/>
                </a:lnTo>
                <a:lnTo>
                  <a:pt x="563345" y="492986"/>
                </a:lnTo>
                <a:lnTo>
                  <a:pt x="30812" y="492986"/>
                </a:lnTo>
                <a:lnTo>
                  <a:pt x="18818" y="490565"/>
                </a:lnTo>
                <a:lnTo>
                  <a:pt x="9024" y="483962"/>
                </a:lnTo>
                <a:lnTo>
                  <a:pt x="2421" y="474168"/>
                </a:lnTo>
                <a:lnTo>
                  <a:pt x="0" y="462174"/>
                </a:lnTo>
                <a:lnTo>
                  <a:pt x="2421" y="450181"/>
                </a:lnTo>
                <a:lnTo>
                  <a:pt x="9024" y="440387"/>
                </a:lnTo>
                <a:lnTo>
                  <a:pt x="18818" y="433784"/>
                </a:lnTo>
                <a:lnTo>
                  <a:pt x="30812" y="431362"/>
                </a:lnTo>
                <a:lnTo>
                  <a:pt x="61622" y="431363"/>
                </a:lnTo>
                <a:close/>
              </a:path>
            </a:pathLst>
          </a:custGeom>
          <a:ln w="25399">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25" name="object 11"/>
          <p:cNvSpPr/>
          <p:nvPr/>
        </p:nvSpPr>
        <p:spPr>
          <a:xfrm>
            <a:off x="3941213" y="2910961"/>
            <a:ext cx="46349" cy="62223"/>
          </a:xfrm>
          <a:custGeom>
            <a:avLst/>
            <a:gdLst/>
            <a:ahLst/>
            <a:cxnLst/>
            <a:rect l="l" t="t" r="r" b="b"/>
            <a:pathLst>
              <a:path w="46354" h="62230">
                <a:moveTo>
                  <a:pt x="15406" y="0"/>
                </a:moveTo>
                <a:lnTo>
                  <a:pt x="27399" y="2421"/>
                </a:lnTo>
                <a:lnTo>
                  <a:pt x="37193" y="9024"/>
                </a:lnTo>
                <a:lnTo>
                  <a:pt x="43796" y="18818"/>
                </a:lnTo>
                <a:lnTo>
                  <a:pt x="46218" y="30812"/>
                </a:lnTo>
                <a:lnTo>
                  <a:pt x="43796" y="42805"/>
                </a:lnTo>
                <a:lnTo>
                  <a:pt x="37193" y="52599"/>
                </a:lnTo>
                <a:lnTo>
                  <a:pt x="27399" y="59202"/>
                </a:lnTo>
                <a:lnTo>
                  <a:pt x="15406" y="61624"/>
                </a:lnTo>
                <a:lnTo>
                  <a:pt x="6897" y="61624"/>
                </a:lnTo>
                <a:lnTo>
                  <a:pt x="0" y="54726"/>
                </a:lnTo>
                <a:lnTo>
                  <a:pt x="0" y="46218"/>
                </a:lnTo>
                <a:lnTo>
                  <a:pt x="0" y="37709"/>
                </a:lnTo>
                <a:lnTo>
                  <a:pt x="6897" y="30812"/>
                </a:lnTo>
                <a:lnTo>
                  <a:pt x="15406" y="30812"/>
                </a:lnTo>
                <a:lnTo>
                  <a:pt x="46218" y="30812"/>
                </a:lnTo>
              </a:path>
            </a:pathLst>
          </a:custGeom>
          <a:ln w="25399">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26" name="object 12"/>
          <p:cNvSpPr/>
          <p:nvPr/>
        </p:nvSpPr>
        <p:spPr>
          <a:xfrm>
            <a:off x="3895002" y="3342268"/>
            <a:ext cx="31111" cy="31111"/>
          </a:xfrm>
          <a:custGeom>
            <a:avLst/>
            <a:gdLst/>
            <a:ahLst/>
            <a:cxnLst/>
            <a:rect l="l" t="t" r="r" b="b"/>
            <a:pathLst>
              <a:path w="31114" h="31114">
                <a:moveTo>
                  <a:pt x="0" y="0"/>
                </a:moveTo>
                <a:lnTo>
                  <a:pt x="8508" y="0"/>
                </a:lnTo>
                <a:lnTo>
                  <a:pt x="15406" y="6897"/>
                </a:lnTo>
                <a:lnTo>
                  <a:pt x="15406" y="15406"/>
                </a:lnTo>
                <a:lnTo>
                  <a:pt x="15406" y="23914"/>
                </a:lnTo>
                <a:lnTo>
                  <a:pt x="8508" y="30812"/>
                </a:lnTo>
                <a:lnTo>
                  <a:pt x="0" y="30812"/>
                </a:lnTo>
                <a:lnTo>
                  <a:pt x="30810" y="30810"/>
                </a:lnTo>
              </a:path>
            </a:pathLst>
          </a:custGeom>
          <a:ln w="25399">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27" name="object 13"/>
          <p:cNvSpPr/>
          <p:nvPr/>
        </p:nvSpPr>
        <p:spPr>
          <a:xfrm>
            <a:off x="3895002" y="3342268"/>
            <a:ext cx="31111" cy="62223"/>
          </a:xfrm>
          <a:custGeom>
            <a:avLst/>
            <a:gdLst/>
            <a:ahLst/>
            <a:cxnLst/>
            <a:rect l="l" t="t" r="r" b="b"/>
            <a:pathLst>
              <a:path w="31114" h="62229">
                <a:moveTo>
                  <a:pt x="0" y="61622"/>
                </a:moveTo>
                <a:lnTo>
                  <a:pt x="11993" y="59201"/>
                </a:lnTo>
                <a:lnTo>
                  <a:pt x="21787" y="52598"/>
                </a:lnTo>
                <a:lnTo>
                  <a:pt x="28390" y="42804"/>
                </a:lnTo>
                <a:lnTo>
                  <a:pt x="30812" y="30810"/>
                </a:lnTo>
                <a:lnTo>
                  <a:pt x="30810" y="0"/>
                </a:lnTo>
              </a:path>
            </a:pathLst>
          </a:custGeom>
          <a:ln w="25399">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28" name="object 14"/>
          <p:cNvSpPr txBox="1"/>
          <p:nvPr/>
        </p:nvSpPr>
        <p:spPr>
          <a:xfrm>
            <a:off x="4009651" y="2981800"/>
            <a:ext cx="369445" cy="382153"/>
          </a:xfrm>
          <a:prstGeom prst="rect">
            <a:avLst/>
          </a:prstGeom>
        </p:spPr>
        <p:txBody>
          <a:bodyPr vert="horz" wrap="square" lIns="0" tIns="22857" rIns="0" bIns="0" rtlCol="0">
            <a:spAutoFit/>
          </a:bodyPr>
          <a:lstStyle/>
          <a:p>
            <a:pPr marR="5080" algn="ctr">
              <a:lnSpc>
                <a:spcPts val="1400"/>
              </a:lnSpc>
              <a:spcBef>
                <a:spcPts val="180"/>
              </a:spcBef>
              <a:tabLst>
                <a:tab pos="440055" algn="l"/>
              </a:tabLst>
            </a:pPr>
            <a:r>
              <a:rPr lang="zh-CN" altLang="en-US" sz="1200" dirty="0">
                <a:solidFill>
                  <a:srgbClr val="3D7784"/>
                </a:solidFill>
                <a:latin typeface="微软雅黑" panose="020B0503020204020204" pitchFamily="34" charset="-122"/>
                <a:ea typeface="微软雅黑" panose="020B0503020204020204" pitchFamily="34" charset="-122"/>
                <a:cs typeface="黑体" panose="02010609060101010101" charset="-122"/>
              </a:rPr>
              <a:t>定</a:t>
            </a:r>
            <a:r>
              <a:rPr sz="1200" dirty="0" err="1">
                <a:solidFill>
                  <a:srgbClr val="3D7784"/>
                </a:solidFill>
                <a:latin typeface="微软雅黑" panose="020B0503020204020204" pitchFamily="34" charset="-122"/>
                <a:ea typeface="微软雅黑" panose="020B0503020204020204" pitchFamily="34" charset="-122"/>
                <a:cs typeface="黑体" panose="02010609060101010101" charset="-122"/>
              </a:rPr>
              <a:t>制合约</a:t>
            </a:r>
            <a:endParaRPr sz="1200" dirty="0">
              <a:solidFill>
                <a:srgbClr val="3D7784"/>
              </a:solidFill>
              <a:latin typeface="微软雅黑" panose="020B0503020204020204" pitchFamily="34" charset="-122"/>
              <a:ea typeface="微软雅黑" panose="020B0503020204020204" pitchFamily="34" charset="-122"/>
              <a:cs typeface="黑体" panose="02010609060101010101" charset="-122"/>
            </a:endParaRPr>
          </a:p>
        </p:txBody>
      </p:sp>
      <p:sp>
        <p:nvSpPr>
          <p:cNvPr id="31" name="object 17"/>
          <p:cNvSpPr txBox="1"/>
          <p:nvPr/>
        </p:nvSpPr>
        <p:spPr>
          <a:xfrm>
            <a:off x="7273941" y="1349781"/>
            <a:ext cx="4113629" cy="3122357"/>
          </a:xfrm>
          <a:prstGeom prst="rect">
            <a:avLst/>
          </a:prstGeom>
          <a:solidFill>
            <a:srgbClr val="3D7784"/>
          </a:solidFill>
        </p:spPr>
        <p:txBody>
          <a:bodyPr vert="horz" wrap="square" lIns="144000" tIns="144000" rIns="144000" bIns="144000" rtlCol="0">
            <a:spAutoFit/>
          </a:bodyPr>
          <a:lstStyle/>
          <a:p>
            <a:pPr marL="370840" marR="434975" indent="-279400">
              <a:spcBef>
                <a:spcPts val="360"/>
              </a:spcBef>
              <a:buFont typeface="Arial" panose="020B0604020202020204"/>
              <a:buChar char="•"/>
              <a:tabLst>
                <a:tab pos="375285" algn="l"/>
                <a:tab pos="376555" algn="l"/>
              </a:tabLst>
            </a:pPr>
            <a:r>
              <a:rPr dirty="0">
                <a:solidFill>
                  <a:schemeClr val="bg1"/>
                </a:solidFill>
                <a:latin typeface="微软雅黑" panose="020B0503020204020204" pitchFamily="34" charset="-122"/>
                <a:ea typeface="微软雅黑" panose="020B0503020204020204" pitchFamily="34" charset="-122"/>
                <a:cs typeface="黑体" panose="02010609060101010101" charset="-122"/>
              </a:rPr>
              <a:t>在区块链内部定制化数据 交互的智能合约</a:t>
            </a:r>
            <a:endParaRPr dirty="0">
              <a:solidFill>
                <a:schemeClr val="bg1"/>
              </a:solidFill>
              <a:latin typeface="微软雅黑" panose="020B0503020204020204" pitchFamily="34" charset="-122"/>
              <a:ea typeface="微软雅黑" panose="020B0503020204020204" pitchFamily="34" charset="-122"/>
              <a:cs typeface="黑体" panose="02010609060101010101" charset="-122"/>
            </a:endParaRPr>
          </a:p>
          <a:p>
            <a:pPr>
              <a:spcBef>
                <a:spcPts val="40"/>
              </a:spcBef>
              <a:buFont typeface="Arial" panose="020B0604020202020204"/>
              <a:buChar char="•"/>
            </a:pPr>
            <a:endParaRPr sz="2000" dirty="0">
              <a:solidFill>
                <a:schemeClr val="bg1"/>
              </a:solidFill>
              <a:latin typeface="微软雅黑" panose="020B0503020204020204" pitchFamily="34" charset="-122"/>
              <a:ea typeface="微软雅黑" panose="020B0503020204020204" pitchFamily="34" charset="-122"/>
              <a:cs typeface="Times New Roman" panose="02020603050405020304"/>
            </a:endParaRPr>
          </a:p>
          <a:p>
            <a:pPr marL="370840" marR="187960" indent="-279400">
              <a:buFont typeface="Arial" panose="020B0604020202020204"/>
              <a:buChar char="•"/>
              <a:tabLst>
                <a:tab pos="375285" algn="l"/>
                <a:tab pos="376555" algn="l"/>
              </a:tabLst>
            </a:pPr>
            <a:r>
              <a:rPr dirty="0" err="1">
                <a:solidFill>
                  <a:schemeClr val="bg1"/>
                </a:solidFill>
                <a:latin typeface="微软雅黑" panose="020B0503020204020204" pitchFamily="34" charset="-122"/>
                <a:ea typeface="微软雅黑" panose="020B0503020204020204" pitchFamily="34" charset="-122"/>
                <a:cs typeface="黑体" panose="02010609060101010101" charset="-122"/>
              </a:rPr>
              <a:t>通过链上应用-跨链代理</a:t>
            </a:r>
            <a:r>
              <a:rPr dirty="0">
                <a:solidFill>
                  <a:schemeClr val="bg1"/>
                </a:solidFill>
                <a:latin typeface="微软雅黑" panose="020B0503020204020204" pitchFamily="34" charset="-122"/>
                <a:ea typeface="微软雅黑" panose="020B0503020204020204" pitchFamily="34" charset="-122"/>
                <a:cs typeface="黑体" panose="02010609060101010101" charset="-122"/>
              </a:rPr>
              <a:t> </a:t>
            </a:r>
            <a:r>
              <a:rPr dirty="0" err="1">
                <a:solidFill>
                  <a:schemeClr val="bg1"/>
                </a:solidFill>
                <a:latin typeface="微软雅黑" panose="020B0503020204020204" pitchFamily="34" charset="-122"/>
                <a:ea typeface="微软雅黑" panose="020B0503020204020204" pitchFamily="34" charset="-122"/>
                <a:cs typeface="黑体" panose="02010609060101010101" charset="-122"/>
              </a:rPr>
              <a:t>连接区块链跨链云服务</a:t>
            </a:r>
            <a:endParaRPr dirty="0">
              <a:solidFill>
                <a:schemeClr val="bg1"/>
              </a:solidFill>
              <a:latin typeface="微软雅黑" panose="020B0503020204020204" pitchFamily="34" charset="-122"/>
              <a:ea typeface="微软雅黑" panose="020B0503020204020204" pitchFamily="34" charset="-122"/>
              <a:cs typeface="黑体" panose="02010609060101010101" charset="-122"/>
            </a:endParaRPr>
          </a:p>
          <a:p>
            <a:pPr>
              <a:spcBef>
                <a:spcPts val="40"/>
              </a:spcBef>
              <a:buFont typeface="Arial" panose="020B0604020202020204"/>
              <a:buChar char="•"/>
            </a:pPr>
            <a:endParaRPr sz="2000" dirty="0">
              <a:solidFill>
                <a:schemeClr val="bg1"/>
              </a:solidFill>
              <a:latin typeface="微软雅黑" panose="020B0503020204020204" pitchFamily="34" charset="-122"/>
              <a:ea typeface="微软雅黑" panose="020B0503020204020204" pitchFamily="34" charset="-122"/>
              <a:cs typeface="Times New Roman" panose="02020603050405020304"/>
            </a:endParaRPr>
          </a:p>
          <a:p>
            <a:pPr marL="370840" indent="-279400">
              <a:buFont typeface="Arial" panose="020B0604020202020204"/>
              <a:buChar char="•"/>
              <a:tabLst>
                <a:tab pos="375285" algn="l"/>
                <a:tab pos="376555" algn="l"/>
              </a:tabLst>
            </a:pPr>
            <a:r>
              <a:rPr dirty="0">
                <a:solidFill>
                  <a:schemeClr val="bg1"/>
                </a:solidFill>
                <a:latin typeface="微软雅黑" panose="020B0503020204020204" pitchFamily="34" charset="-122"/>
                <a:ea typeface="微软雅黑" panose="020B0503020204020204" pitchFamily="34" charset="-122"/>
                <a:cs typeface="黑体" panose="02010609060101010101" charset="-122"/>
              </a:rPr>
              <a:t>跨链服务通过数据摆</a:t>
            </a:r>
            <a:endParaRPr dirty="0">
              <a:solidFill>
                <a:schemeClr val="bg1"/>
              </a:solidFill>
              <a:latin typeface="微软雅黑" panose="020B0503020204020204" pitchFamily="34" charset="-122"/>
              <a:ea typeface="微软雅黑" panose="020B0503020204020204" pitchFamily="34" charset="-122"/>
              <a:cs typeface="黑体" panose="02010609060101010101" charset="-122"/>
            </a:endParaRPr>
          </a:p>
          <a:p>
            <a:pPr marL="370840" marR="441960"/>
            <a:r>
              <a:rPr dirty="0">
                <a:solidFill>
                  <a:schemeClr val="bg1"/>
                </a:solidFill>
                <a:latin typeface="微软雅黑" panose="020B0503020204020204" pitchFamily="34" charset="-122"/>
                <a:ea typeface="微软雅黑" panose="020B0503020204020204" pitchFamily="34" charset="-122"/>
                <a:cs typeface="黑体" panose="02010609060101010101" charset="-122"/>
              </a:rPr>
              <a:t>渡（Data</a:t>
            </a:r>
            <a:r>
              <a:rPr spc="-100" dirty="0">
                <a:solidFill>
                  <a:schemeClr val="bg1"/>
                </a:solidFill>
                <a:latin typeface="微软雅黑" panose="020B0503020204020204" pitchFamily="34" charset="-122"/>
                <a:ea typeface="微软雅黑" panose="020B0503020204020204" pitchFamily="34" charset="-122"/>
                <a:cs typeface="黑体" panose="02010609060101010101" charset="-122"/>
              </a:rPr>
              <a:t> </a:t>
            </a:r>
            <a:r>
              <a:rPr dirty="0">
                <a:solidFill>
                  <a:schemeClr val="bg1"/>
                </a:solidFill>
                <a:latin typeface="微软雅黑" panose="020B0503020204020204" pitchFamily="34" charset="-122"/>
                <a:ea typeface="微软雅黑" panose="020B0503020204020204" pitchFamily="34" charset="-122"/>
                <a:cs typeface="黑体" panose="02010609060101010101" charset="-122"/>
              </a:rPr>
              <a:t>Ferry）、数据 集市（Data</a:t>
            </a:r>
            <a:r>
              <a:rPr spc="-51" dirty="0">
                <a:solidFill>
                  <a:schemeClr val="bg1"/>
                </a:solidFill>
                <a:latin typeface="微软雅黑" panose="020B0503020204020204" pitchFamily="34" charset="-122"/>
                <a:ea typeface="微软雅黑" panose="020B0503020204020204" pitchFamily="34" charset="-122"/>
                <a:cs typeface="黑体" panose="02010609060101010101" charset="-122"/>
              </a:rPr>
              <a:t> </a:t>
            </a:r>
            <a:r>
              <a:rPr dirty="0">
                <a:solidFill>
                  <a:schemeClr val="bg1"/>
                </a:solidFill>
                <a:latin typeface="微软雅黑" panose="020B0503020204020204" pitchFamily="34" charset="-122"/>
                <a:ea typeface="微软雅黑" panose="020B0503020204020204" pitchFamily="34" charset="-122"/>
                <a:cs typeface="黑体" panose="02010609060101010101" charset="-122"/>
              </a:rPr>
              <a:t>Mart）等跨 链数据交互技术实现</a:t>
            </a:r>
            <a:endParaRPr dirty="0">
              <a:solidFill>
                <a:schemeClr val="bg1"/>
              </a:solidFill>
              <a:latin typeface="微软雅黑" panose="020B0503020204020204" pitchFamily="34" charset="-122"/>
              <a:ea typeface="微软雅黑" panose="020B0503020204020204" pitchFamily="34" charset="-122"/>
              <a:cs typeface="黑体" panose="02010609060101010101" charset="-122"/>
            </a:endParaRPr>
          </a:p>
        </p:txBody>
      </p:sp>
      <p:sp>
        <p:nvSpPr>
          <p:cNvPr id="33" name="object 19"/>
          <p:cNvSpPr txBox="1"/>
          <p:nvPr/>
        </p:nvSpPr>
        <p:spPr>
          <a:xfrm>
            <a:off x="7273941" y="4659911"/>
            <a:ext cx="4113629" cy="1468827"/>
          </a:xfrm>
          <a:prstGeom prst="rect">
            <a:avLst/>
          </a:prstGeom>
          <a:solidFill>
            <a:srgbClr val="3D7784"/>
          </a:solidFill>
        </p:spPr>
        <p:txBody>
          <a:bodyPr vert="horz" wrap="square" lIns="144000" tIns="144000" rIns="144000" bIns="144000" rtlCol="0">
            <a:spAutoFit/>
          </a:bodyPr>
          <a:lstStyle/>
          <a:p>
            <a:pPr marL="370840" marR="187960" indent="-279400">
              <a:spcBef>
                <a:spcPts val="360"/>
              </a:spcBef>
              <a:buFont typeface="Arial" panose="020B0604020202020204"/>
              <a:buChar char="•"/>
              <a:tabLst>
                <a:tab pos="375285" algn="l"/>
                <a:tab pos="376555" algn="l"/>
              </a:tabLst>
            </a:pPr>
            <a:r>
              <a:rPr dirty="0">
                <a:solidFill>
                  <a:schemeClr val="bg1"/>
                </a:solidFill>
                <a:latin typeface="微软雅黑" panose="020B0503020204020204" pitchFamily="34" charset="-122"/>
                <a:ea typeface="微软雅黑" panose="020B0503020204020204" pitchFamily="34" charset="-122"/>
                <a:cs typeface="黑体" panose="02010609060101010101" charset="-122"/>
              </a:rPr>
              <a:t>实现高开放、高可扩展性 且数据高可交互的跨链形式</a:t>
            </a:r>
            <a:endParaRPr dirty="0">
              <a:solidFill>
                <a:schemeClr val="bg1"/>
              </a:solidFill>
              <a:latin typeface="微软雅黑" panose="020B0503020204020204" pitchFamily="34" charset="-122"/>
              <a:ea typeface="微软雅黑" panose="020B0503020204020204" pitchFamily="34" charset="-122"/>
              <a:cs typeface="黑体" panose="02010609060101010101" charset="-122"/>
            </a:endParaRPr>
          </a:p>
          <a:p>
            <a:pPr>
              <a:spcBef>
                <a:spcPts val="40"/>
              </a:spcBef>
              <a:buFont typeface="Arial" panose="020B0604020202020204"/>
              <a:buChar char="•"/>
            </a:pPr>
            <a:endParaRPr sz="2000" dirty="0">
              <a:solidFill>
                <a:schemeClr val="bg1"/>
              </a:solidFill>
              <a:latin typeface="微软雅黑" panose="020B0503020204020204" pitchFamily="34" charset="-122"/>
              <a:ea typeface="微软雅黑" panose="020B0503020204020204" pitchFamily="34" charset="-122"/>
              <a:cs typeface="Times New Roman" panose="02020603050405020304"/>
            </a:endParaRPr>
          </a:p>
          <a:p>
            <a:pPr marL="370840" indent="-279400">
              <a:buFont typeface="Arial" panose="020B0604020202020204"/>
              <a:buChar char="•"/>
              <a:tabLst>
                <a:tab pos="375285" algn="l"/>
                <a:tab pos="376555" algn="l"/>
              </a:tabLst>
            </a:pPr>
            <a:r>
              <a:rPr dirty="0">
                <a:solidFill>
                  <a:schemeClr val="bg1"/>
                </a:solidFill>
                <a:latin typeface="微软雅黑" panose="020B0503020204020204" pitchFamily="34" charset="-122"/>
                <a:ea typeface="微软雅黑" panose="020B0503020204020204" pitchFamily="34" charset="-122"/>
                <a:cs typeface="黑体" panose="02010609060101010101" charset="-122"/>
              </a:rPr>
              <a:t>保护链内的数据隐私</a:t>
            </a:r>
            <a:endParaRPr dirty="0">
              <a:solidFill>
                <a:schemeClr val="bg1"/>
              </a:solidFill>
              <a:latin typeface="微软雅黑" panose="020B0503020204020204" pitchFamily="34" charset="-122"/>
              <a:ea typeface="微软雅黑" panose="020B0503020204020204" pitchFamily="34" charset="-122"/>
              <a:cs typeface="黑体" panose="02010609060101010101" charset="-122"/>
            </a:endParaRPr>
          </a:p>
        </p:txBody>
      </p:sp>
      <p:sp>
        <p:nvSpPr>
          <p:cNvPr id="34" name="object 20"/>
          <p:cNvSpPr/>
          <p:nvPr/>
        </p:nvSpPr>
        <p:spPr>
          <a:xfrm>
            <a:off x="4620451" y="1657348"/>
            <a:ext cx="639995" cy="419737"/>
          </a:xfrm>
          <a:prstGeom prst="rect">
            <a:avLst/>
          </a:prstGeom>
          <a:blipFill>
            <a:blip r:embed="rId13"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35" name="object 21"/>
          <p:cNvSpPr/>
          <p:nvPr/>
        </p:nvSpPr>
        <p:spPr>
          <a:xfrm>
            <a:off x="4632387" y="1676282"/>
            <a:ext cx="508568" cy="275555"/>
          </a:xfrm>
          <a:custGeom>
            <a:avLst/>
            <a:gdLst/>
            <a:ahLst/>
            <a:cxnLst/>
            <a:rect l="l" t="t" r="r" b="b"/>
            <a:pathLst>
              <a:path w="508635" h="275589">
                <a:moveTo>
                  <a:pt x="0" y="275009"/>
                </a:moveTo>
                <a:lnTo>
                  <a:pt x="508186" y="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36" name="object 22"/>
          <p:cNvSpPr/>
          <p:nvPr/>
        </p:nvSpPr>
        <p:spPr>
          <a:xfrm>
            <a:off x="4553956" y="2230852"/>
            <a:ext cx="145453" cy="411425"/>
          </a:xfrm>
          <a:prstGeom prst="rect">
            <a:avLst/>
          </a:prstGeom>
          <a:blipFill>
            <a:blip r:embed="rId14"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37" name="object 23"/>
          <p:cNvSpPr/>
          <p:nvPr/>
        </p:nvSpPr>
        <p:spPr>
          <a:xfrm>
            <a:off x="4573937" y="2234803"/>
            <a:ext cx="0" cy="293967"/>
          </a:xfrm>
          <a:custGeom>
            <a:avLst/>
            <a:gdLst/>
            <a:ahLst/>
            <a:cxnLst/>
            <a:rect l="l" t="t" r="r" b="b"/>
            <a:pathLst>
              <a:path h="294005">
                <a:moveTo>
                  <a:pt x="0" y="0"/>
                </a:moveTo>
                <a:lnTo>
                  <a:pt x="1" y="293997"/>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38" name="object 24"/>
          <p:cNvSpPr/>
          <p:nvPr/>
        </p:nvSpPr>
        <p:spPr>
          <a:xfrm>
            <a:off x="4620451" y="2779421"/>
            <a:ext cx="639995" cy="411425"/>
          </a:xfrm>
          <a:prstGeom prst="rect">
            <a:avLst/>
          </a:prstGeom>
          <a:blipFill>
            <a:blip r:embed="rId15"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39" name="object 25"/>
          <p:cNvSpPr/>
          <p:nvPr/>
        </p:nvSpPr>
        <p:spPr>
          <a:xfrm>
            <a:off x="4632389" y="2797167"/>
            <a:ext cx="511108" cy="270475"/>
          </a:xfrm>
          <a:custGeom>
            <a:avLst/>
            <a:gdLst/>
            <a:ahLst/>
            <a:cxnLst/>
            <a:rect l="l" t="t" r="r" b="b"/>
            <a:pathLst>
              <a:path w="511175" h="270510">
                <a:moveTo>
                  <a:pt x="0" y="0"/>
                </a:moveTo>
                <a:lnTo>
                  <a:pt x="510637" y="270214"/>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41" name="object 27"/>
          <p:cNvSpPr/>
          <p:nvPr/>
        </p:nvSpPr>
        <p:spPr>
          <a:xfrm>
            <a:off x="5427375" y="2797168"/>
            <a:ext cx="518091" cy="270475"/>
          </a:xfrm>
          <a:custGeom>
            <a:avLst/>
            <a:gdLst/>
            <a:ahLst/>
            <a:cxnLst/>
            <a:rect l="l" t="t" r="r" b="b"/>
            <a:pathLst>
              <a:path w="518160" h="270510">
                <a:moveTo>
                  <a:pt x="0" y="270214"/>
                </a:moveTo>
                <a:lnTo>
                  <a:pt x="517878" y="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42" name="object 28"/>
          <p:cNvSpPr/>
          <p:nvPr/>
        </p:nvSpPr>
        <p:spPr>
          <a:xfrm>
            <a:off x="5975247" y="2214228"/>
            <a:ext cx="145453" cy="411425"/>
          </a:xfrm>
          <a:prstGeom prst="rect">
            <a:avLst/>
          </a:prstGeom>
          <a:blipFill>
            <a:blip r:embed="rId16"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43" name="object 29"/>
          <p:cNvSpPr/>
          <p:nvPr/>
        </p:nvSpPr>
        <p:spPr>
          <a:xfrm>
            <a:off x="5995084" y="2217725"/>
            <a:ext cx="0" cy="293967"/>
          </a:xfrm>
          <a:custGeom>
            <a:avLst/>
            <a:gdLst/>
            <a:ahLst/>
            <a:cxnLst/>
            <a:rect l="l" t="t" r="r" b="b"/>
            <a:pathLst>
              <a:path h="294005">
                <a:moveTo>
                  <a:pt x="0" y="293997"/>
                </a:moveTo>
                <a:lnTo>
                  <a:pt x="1" y="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44" name="object 30"/>
          <p:cNvSpPr/>
          <p:nvPr/>
        </p:nvSpPr>
        <p:spPr>
          <a:xfrm>
            <a:off x="5414210" y="1657348"/>
            <a:ext cx="648308" cy="419737"/>
          </a:xfrm>
          <a:prstGeom prst="rect">
            <a:avLst/>
          </a:prstGeom>
          <a:blipFill>
            <a:blip r:embed="rId17"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45" name="object 31"/>
          <p:cNvSpPr/>
          <p:nvPr/>
        </p:nvSpPr>
        <p:spPr>
          <a:xfrm>
            <a:off x="5424923" y="1676280"/>
            <a:ext cx="520632" cy="275555"/>
          </a:xfrm>
          <a:custGeom>
            <a:avLst/>
            <a:gdLst/>
            <a:ahLst/>
            <a:cxnLst/>
            <a:rect l="l" t="t" r="r" b="b"/>
            <a:pathLst>
              <a:path w="520700" h="275589">
                <a:moveTo>
                  <a:pt x="0" y="0"/>
                </a:moveTo>
                <a:lnTo>
                  <a:pt x="520329" y="275009"/>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46" name="object 32"/>
          <p:cNvSpPr/>
          <p:nvPr/>
        </p:nvSpPr>
        <p:spPr>
          <a:xfrm>
            <a:off x="4770059" y="2068774"/>
            <a:ext cx="1147007" cy="145453"/>
          </a:xfrm>
          <a:prstGeom prst="rect">
            <a:avLst/>
          </a:prstGeom>
          <a:blipFill>
            <a:blip r:embed="rId18"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47" name="object 33"/>
          <p:cNvSpPr/>
          <p:nvPr/>
        </p:nvSpPr>
        <p:spPr>
          <a:xfrm>
            <a:off x="4774595" y="2089242"/>
            <a:ext cx="1028566" cy="0"/>
          </a:xfrm>
          <a:custGeom>
            <a:avLst/>
            <a:gdLst/>
            <a:ahLst/>
            <a:cxnLst/>
            <a:rect l="l" t="t" r="r" b="b"/>
            <a:pathLst>
              <a:path w="1028700">
                <a:moveTo>
                  <a:pt x="0" y="0"/>
                </a:moveTo>
                <a:lnTo>
                  <a:pt x="1028516" y="1"/>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49" name="object 35"/>
          <p:cNvSpPr/>
          <p:nvPr/>
        </p:nvSpPr>
        <p:spPr>
          <a:xfrm>
            <a:off x="4774595" y="2089243"/>
            <a:ext cx="1028566" cy="570156"/>
          </a:xfrm>
          <a:custGeom>
            <a:avLst/>
            <a:gdLst/>
            <a:ahLst/>
            <a:cxnLst/>
            <a:rect l="l" t="t" r="r" b="b"/>
            <a:pathLst>
              <a:path w="1028700" h="570230">
                <a:moveTo>
                  <a:pt x="0" y="0"/>
                </a:moveTo>
                <a:lnTo>
                  <a:pt x="1028516" y="57001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51" name="object 37"/>
          <p:cNvSpPr/>
          <p:nvPr/>
        </p:nvSpPr>
        <p:spPr>
          <a:xfrm>
            <a:off x="4774596" y="2089242"/>
            <a:ext cx="511108" cy="840631"/>
          </a:xfrm>
          <a:custGeom>
            <a:avLst/>
            <a:gdLst/>
            <a:ahLst/>
            <a:cxnLst/>
            <a:rect l="l" t="t" r="r" b="b"/>
            <a:pathLst>
              <a:path w="511175" h="840739">
                <a:moveTo>
                  <a:pt x="0" y="0"/>
                </a:moveTo>
                <a:lnTo>
                  <a:pt x="510637" y="840226"/>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52" name="object 38"/>
          <p:cNvSpPr/>
          <p:nvPr/>
        </p:nvSpPr>
        <p:spPr>
          <a:xfrm>
            <a:off x="5264602" y="1802803"/>
            <a:ext cx="660775" cy="976618"/>
          </a:xfrm>
          <a:prstGeom prst="rect">
            <a:avLst/>
          </a:prstGeom>
          <a:blipFill>
            <a:blip r:embed="rId19"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53" name="object 39"/>
          <p:cNvSpPr/>
          <p:nvPr/>
        </p:nvSpPr>
        <p:spPr>
          <a:xfrm>
            <a:off x="5282717" y="1814268"/>
            <a:ext cx="520632" cy="845075"/>
          </a:xfrm>
          <a:custGeom>
            <a:avLst/>
            <a:gdLst/>
            <a:ahLst/>
            <a:cxnLst/>
            <a:rect l="l" t="t" r="r" b="b"/>
            <a:pathLst>
              <a:path w="520700" h="845185">
                <a:moveTo>
                  <a:pt x="0" y="0"/>
                </a:moveTo>
                <a:lnTo>
                  <a:pt x="520329" y="84502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54" name="object 40"/>
          <p:cNvSpPr/>
          <p:nvPr/>
        </p:nvSpPr>
        <p:spPr>
          <a:xfrm>
            <a:off x="5264601" y="1811113"/>
            <a:ext cx="145453" cy="1230122"/>
          </a:xfrm>
          <a:prstGeom prst="rect">
            <a:avLst/>
          </a:prstGeom>
          <a:blipFill>
            <a:blip r:embed="rId20"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55" name="object 41"/>
          <p:cNvSpPr/>
          <p:nvPr/>
        </p:nvSpPr>
        <p:spPr>
          <a:xfrm>
            <a:off x="5282716" y="1814269"/>
            <a:ext cx="2540" cy="1115549"/>
          </a:xfrm>
          <a:custGeom>
            <a:avLst/>
            <a:gdLst/>
            <a:ahLst/>
            <a:cxnLst/>
            <a:rect l="l" t="t" r="r" b="b"/>
            <a:pathLst>
              <a:path w="2539" h="1115695">
                <a:moveTo>
                  <a:pt x="2452" y="1115235"/>
                </a:moveTo>
                <a:lnTo>
                  <a:pt x="0" y="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57" name="object 43"/>
          <p:cNvSpPr/>
          <p:nvPr/>
        </p:nvSpPr>
        <p:spPr>
          <a:xfrm>
            <a:off x="4774594" y="1814268"/>
            <a:ext cx="508568" cy="845075"/>
          </a:xfrm>
          <a:custGeom>
            <a:avLst/>
            <a:gdLst/>
            <a:ahLst/>
            <a:cxnLst/>
            <a:rect l="l" t="t" r="r" b="b"/>
            <a:pathLst>
              <a:path w="508635" h="845185">
                <a:moveTo>
                  <a:pt x="508186" y="0"/>
                </a:moveTo>
                <a:lnTo>
                  <a:pt x="0" y="84502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59" name="object 45"/>
          <p:cNvSpPr/>
          <p:nvPr/>
        </p:nvSpPr>
        <p:spPr>
          <a:xfrm>
            <a:off x="5285168" y="2089242"/>
            <a:ext cx="518091" cy="840631"/>
          </a:xfrm>
          <a:custGeom>
            <a:avLst/>
            <a:gdLst/>
            <a:ahLst/>
            <a:cxnLst/>
            <a:rect l="l" t="t" r="r" b="b"/>
            <a:pathLst>
              <a:path w="518160" h="840739">
                <a:moveTo>
                  <a:pt x="517877" y="0"/>
                </a:moveTo>
                <a:lnTo>
                  <a:pt x="0" y="840226"/>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61" name="object 47"/>
          <p:cNvSpPr/>
          <p:nvPr/>
        </p:nvSpPr>
        <p:spPr>
          <a:xfrm>
            <a:off x="4774595" y="2089243"/>
            <a:ext cx="1028566" cy="570156"/>
          </a:xfrm>
          <a:custGeom>
            <a:avLst/>
            <a:gdLst/>
            <a:ahLst/>
            <a:cxnLst/>
            <a:rect l="l" t="t" r="r" b="b"/>
            <a:pathLst>
              <a:path w="1028700" h="570230">
                <a:moveTo>
                  <a:pt x="1028516" y="0"/>
                </a:moveTo>
                <a:lnTo>
                  <a:pt x="0" y="57001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63" name="object 49"/>
          <p:cNvSpPr/>
          <p:nvPr/>
        </p:nvSpPr>
        <p:spPr>
          <a:xfrm>
            <a:off x="4774595" y="2659178"/>
            <a:ext cx="1028566" cy="0"/>
          </a:xfrm>
          <a:custGeom>
            <a:avLst/>
            <a:gdLst/>
            <a:ahLst/>
            <a:cxnLst/>
            <a:rect l="l" t="t" r="r" b="b"/>
            <a:pathLst>
              <a:path w="1028700">
                <a:moveTo>
                  <a:pt x="1028516" y="0"/>
                </a:moveTo>
                <a:lnTo>
                  <a:pt x="0" y="1"/>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64" name="object 50"/>
          <p:cNvSpPr/>
          <p:nvPr/>
        </p:nvSpPr>
        <p:spPr>
          <a:xfrm>
            <a:off x="5141798" y="1481940"/>
            <a:ext cx="293972" cy="293972"/>
          </a:xfrm>
          <a:prstGeom prst="rect">
            <a:avLst/>
          </a:prstGeom>
          <a:blipFill>
            <a:blip r:embed="rId21"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65" name="object 51"/>
          <p:cNvSpPr/>
          <p:nvPr/>
        </p:nvSpPr>
        <p:spPr>
          <a:xfrm>
            <a:off x="5141798" y="2931392"/>
            <a:ext cx="293972" cy="293972"/>
          </a:xfrm>
          <a:prstGeom prst="rect">
            <a:avLst/>
          </a:prstGeom>
          <a:blipFill>
            <a:blip r:embed="rId21"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66" name="object 52"/>
          <p:cNvSpPr/>
          <p:nvPr/>
        </p:nvSpPr>
        <p:spPr>
          <a:xfrm>
            <a:off x="5800478" y="2521190"/>
            <a:ext cx="293972" cy="293972"/>
          </a:xfrm>
          <a:prstGeom prst="rect">
            <a:avLst/>
          </a:prstGeom>
          <a:blipFill>
            <a:blip r:embed="rId21"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67" name="object 53"/>
          <p:cNvSpPr/>
          <p:nvPr/>
        </p:nvSpPr>
        <p:spPr>
          <a:xfrm>
            <a:off x="5800478" y="1923753"/>
            <a:ext cx="293972" cy="293972"/>
          </a:xfrm>
          <a:prstGeom prst="rect">
            <a:avLst/>
          </a:prstGeom>
          <a:blipFill>
            <a:blip r:embed="rId21"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68" name="object 54"/>
          <p:cNvSpPr/>
          <p:nvPr/>
        </p:nvSpPr>
        <p:spPr>
          <a:xfrm>
            <a:off x="4468591" y="2530694"/>
            <a:ext cx="293972" cy="293972"/>
          </a:xfrm>
          <a:prstGeom prst="rect">
            <a:avLst/>
          </a:prstGeom>
          <a:blipFill>
            <a:blip r:embed="rId21"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69" name="object 55"/>
          <p:cNvSpPr/>
          <p:nvPr/>
        </p:nvSpPr>
        <p:spPr>
          <a:xfrm>
            <a:off x="4416813" y="1906698"/>
            <a:ext cx="469608" cy="469608"/>
          </a:xfrm>
          <a:prstGeom prst="rect">
            <a:avLst/>
          </a:prstGeom>
          <a:blipFill>
            <a:blip r:embed="rId22"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70" name="object 56"/>
          <p:cNvSpPr/>
          <p:nvPr/>
        </p:nvSpPr>
        <p:spPr>
          <a:xfrm>
            <a:off x="4419946" y="1911231"/>
            <a:ext cx="354648" cy="354648"/>
          </a:xfrm>
          <a:prstGeom prst="rect">
            <a:avLst/>
          </a:prstGeom>
          <a:blipFill>
            <a:blip r:embed="rId23"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72" name="object 58"/>
          <p:cNvSpPr txBox="1"/>
          <p:nvPr/>
        </p:nvSpPr>
        <p:spPr>
          <a:xfrm>
            <a:off x="5769855" y="5587781"/>
            <a:ext cx="1121964" cy="351376"/>
          </a:xfrm>
          <a:prstGeom prst="rect">
            <a:avLst/>
          </a:prstGeom>
        </p:spPr>
        <p:txBody>
          <a:bodyPr vert="horz" wrap="square" lIns="0" tIns="12698" rIns="0" bIns="0" rtlCol="0">
            <a:spAutoFit/>
          </a:bodyPr>
          <a:lstStyle/>
          <a:p>
            <a:pPr>
              <a:spcBef>
                <a:spcPts val="100"/>
              </a:spcBef>
            </a:pPr>
            <a:r>
              <a:rPr sz="2200" dirty="0">
                <a:solidFill>
                  <a:srgbClr val="3D7784"/>
                </a:solidFill>
                <a:latin typeface="微软雅黑" panose="020B0503020204020204" pitchFamily="34" charset="-122"/>
                <a:ea typeface="微软雅黑" panose="020B0503020204020204" pitchFamily="34" charset="-122"/>
                <a:cs typeface="黑体" panose="02010609060101010101" charset="-122"/>
              </a:rPr>
              <a:t>区块链B</a:t>
            </a:r>
            <a:endParaRPr sz="2200" dirty="0">
              <a:solidFill>
                <a:srgbClr val="3D7784"/>
              </a:solidFill>
              <a:latin typeface="微软雅黑" panose="020B0503020204020204" pitchFamily="34" charset="-122"/>
              <a:ea typeface="微软雅黑" panose="020B0503020204020204" pitchFamily="34" charset="-122"/>
              <a:cs typeface="黑体" panose="02010609060101010101" charset="-122"/>
            </a:endParaRPr>
          </a:p>
        </p:txBody>
      </p:sp>
      <p:sp>
        <p:nvSpPr>
          <p:cNvPr id="73" name="object 59"/>
          <p:cNvSpPr/>
          <p:nvPr/>
        </p:nvSpPr>
        <p:spPr>
          <a:xfrm>
            <a:off x="2836874" y="3917700"/>
            <a:ext cx="4113630" cy="2245605"/>
          </a:xfrm>
          <a:custGeom>
            <a:avLst/>
            <a:gdLst/>
            <a:ahLst/>
            <a:cxnLst/>
            <a:rect l="l" t="t" r="r" b="b"/>
            <a:pathLst>
              <a:path w="4114165" h="2546985">
                <a:moveTo>
                  <a:pt x="0" y="0"/>
                </a:moveTo>
                <a:lnTo>
                  <a:pt x="4114002" y="0"/>
                </a:lnTo>
                <a:lnTo>
                  <a:pt x="4114002" y="2546476"/>
                </a:lnTo>
                <a:lnTo>
                  <a:pt x="0" y="2546476"/>
                </a:lnTo>
                <a:lnTo>
                  <a:pt x="0" y="0"/>
                </a:lnTo>
                <a:close/>
              </a:path>
            </a:pathLst>
          </a:custGeom>
          <a:ln w="25399">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74" name="object 61"/>
          <p:cNvSpPr/>
          <p:nvPr/>
        </p:nvSpPr>
        <p:spPr>
          <a:xfrm>
            <a:off x="3866689" y="5484410"/>
            <a:ext cx="123809" cy="462220"/>
          </a:xfrm>
          <a:custGeom>
            <a:avLst/>
            <a:gdLst/>
            <a:ahLst/>
            <a:cxnLst/>
            <a:rect l="l" t="t" r="r" b="b"/>
            <a:pathLst>
              <a:path w="123825" h="462279">
                <a:moveTo>
                  <a:pt x="123247" y="0"/>
                </a:moveTo>
                <a:lnTo>
                  <a:pt x="83926" y="0"/>
                </a:lnTo>
                <a:lnTo>
                  <a:pt x="77029" y="6897"/>
                </a:lnTo>
                <a:lnTo>
                  <a:pt x="77029" y="23914"/>
                </a:lnTo>
                <a:lnTo>
                  <a:pt x="83926" y="30811"/>
                </a:lnTo>
                <a:lnTo>
                  <a:pt x="92435" y="30811"/>
                </a:lnTo>
                <a:lnTo>
                  <a:pt x="104428" y="28390"/>
                </a:lnTo>
                <a:lnTo>
                  <a:pt x="114222" y="21787"/>
                </a:lnTo>
                <a:lnTo>
                  <a:pt x="120825" y="11993"/>
                </a:lnTo>
                <a:lnTo>
                  <a:pt x="123247" y="0"/>
                </a:lnTo>
                <a:close/>
              </a:path>
              <a:path w="123825" h="462279">
                <a:moveTo>
                  <a:pt x="39320" y="400550"/>
                </a:moveTo>
                <a:lnTo>
                  <a:pt x="30811" y="400550"/>
                </a:lnTo>
                <a:lnTo>
                  <a:pt x="18818" y="402972"/>
                </a:lnTo>
                <a:lnTo>
                  <a:pt x="9024" y="409575"/>
                </a:lnTo>
                <a:lnTo>
                  <a:pt x="2421" y="419369"/>
                </a:lnTo>
                <a:lnTo>
                  <a:pt x="0" y="431362"/>
                </a:lnTo>
                <a:lnTo>
                  <a:pt x="2421" y="443356"/>
                </a:lnTo>
                <a:lnTo>
                  <a:pt x="9024" y="453150"/>
                </a:lnTo>
                <a:lnTo>
                  <a:pt x="18818" y="459753"/>
                </a:lnTo>
                <a:lnTo>
                  <a:pt x="30811" y="462174"/>
                </a:lnTo>
                <a:lnTo>
                  <a:pt x="42804" y="459753"/>
                </a:lnTo>
                <a:lnTo>
                  <a:pt x="52598" y="453150"/>
                </a:lnTo>
                <a:lnTo>
                  <a:pt x="59201" y="443356"/>
                </a:lnTo>
                <a:lnTo>
                  <a:pt x="61622" y="431362"/>
                </a:lnTo>
                <a:lnTo>
                  <a:pt x="39320" y="431362"/>
                </a:lnTo>
                <a:lnTo>
                  <a:pt x="46217" y="424465"/>
                </a:lnTo>
                <a:lnTo>
                  <a:pt x="46217" y="407448"/>
                </a:lnTo>
                <a:lnTo>
                  <a:pt x="39320" y="400550"/>
                </a:lnTo>
                <a:close/>
              </a:path>
            </a:pathLst>
          </a:custGeom>
          <a:solidFill>
            <a:srgbClr val="D6D6D6"/>
          </a:solidFill>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75" name="object 62"/>
          <p:cNvSpPr/>
          <p:nvPr/>
        </p:nvSpPr>
        <p:spPr>
          <a:xfrm>
            <a:off x="3866688" y="5453602"/>
            <a:ext cx="655869" cy="493330"/>
          </a:xfrm>
          <a:custGeom>
            <a:avLst/>
            <a:gdLst/>
            <a:ahLst/>
            <a:cxnLst/>
            <a:rect l="l" t="t" r="r" b="b"/>
            <a:pathLst>
              <a:path w="655954" h="493395">
                <a:moveTo>
                  <a:pt x="61622" y="431363"/>
                </a:moveTo>
                <a:lnTo>
                  <a:pt x="61622" y="30811"/>
                </a:lnTo>
                <a:lnTo>
                  <a:pt x="64044" y="18818"/>
                </a:lnTo>
                <a:lnTo>
                  <a:pt x="70647" y="9024"/>
                </a:lnTo>
                <a:lnTo>
                  <a:pt x="80441" y="2421"/>
                </a:lnTo>
                <a:lnTo>
                  <a:pt x="92435" y="0"/>
                </a:lnTo>
                <a:lnTo>
                  <a:pt x="624968" y="0"/>
                </a:lnTo>
                <a:lnTo>
                  <a:pt x="636961" y="2421"/>
                </a:lnTo>
                <a:lnTo>
                  <a:pt x="646755" y="9024"/>
                </a:lnTo>
                <a:lnTo>
                  <a:pt x="653358" y="18818"/>
                </a:lnTo>
                <a:lnTo>
                  <a:pt x="655779" y="30811"/>
                </a:lnTo>
                <a:lnTo>
                  <a:pt x="653358" y="42805"/>
                </a:lnTo>
                <a:lnTo>
                  <a:pt x="646755" y="52599"/>
                </a:lnTo>
                <a:lnTo>
                  <a:pt x="636961" y="59202"/>
                </a:lnTo>
                <a:lnTo>
                  <a:pt x="624968" y="61623"/>
                </a:lnTo>
                <a:lnTo>
                  <a:pt x="594156" y="61622"/>
                </a:lnTo>
                <a:lnTo>
                  <a:pt x="594156" y="462174"/>
                </a:lnTo>
                <a:lnTo>
                  <a:pt x="591735" y="474168"/>
                </a:lnTo>
                <a:lnTo>
                  <a:pt x="585132" y="483962"/>
                </a:lnTo>
                <a:lnTo>
                  <a:pt x="575338" y="490565"/>
                </a:lnTo>
                <a:lnTo>
                  <a:pt x="563345" y="492986"/>
                </a:lnTo>
                <a:lnTo>
                  <a:pt x="30812" y="492986"/>
                </a:lnTo>
                <a:lnTo>
                  <a:pt x="18818" y="490565"/>
                </a:lnTo>
                <a:lnTo>
                  <a:pt x="9024" y="483962"/>
                </a:lnTo>
                <a:lnTo>
                  <a:pt x="2421" y="474168"/>
                </a:lnTo>
                <a:lnTo>
                  <a:pt x="0" y="462174"/>
                </a:lnTo>
                <a:lnTo>
                  <a:pt x="2421" y="450181"/>
                </a:lnTo>
                <a:lnTo>
                  <a:pt x="9024" y="440387"/>
                </a:lnTo>
                <a:lnTo>
                  <a:pt x="18818" y="433784"/>
                </a:lnTo>
                <a:lnTo>
                  <a:pt x="30812" y="431362"/>
                </a:lnTo>
                <a:lnTo>
                  <a:pt x="61622" y="431363"/>
                </a:lnTo>
                <a:close/>
              </a:path>
            </a:pathLst>
          </a:custGeom>
          <a:ln w="25399">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76" name="object 63"/>
          <p:cNvSpPr/>
          <p:nvPr/>
        </p:nvSpPr>
        <p:spPr>
          <a:xfrm>
            <a:off x="3943707" y="5453601"/>
            <a:ext cx="46349" cy="62223"/>
          </a:xfrm>
          <a:custGeom>
            <a:avLst/>
            <a:gdLst/>
            <a:ahLst/>
            <a:cxnLst/>
            <a:rect l="l" t="t" r="r" b="b"/>
            <a:pathLst>
              <a:path w="46354" h="62229">
                <a:moveTo>
                  <a:pt x="15406" y="0"/>
                </a:moveTo>
                <a:lnTo>
                  <a:pt x="27399" y="2421"/>
                </a:lnTo>
                <a:lnTo>
                  <a:pt x="37193" y="9024"/>
                </a:lnTo>
                <a:lnTo>
                  <a:pt x="43796" y="18818"/>
                </a:lnTo>
                <a:lnTo>
                  <a:pt x="46218" y="30811"/>
                </a:lnTo>
                <a:lnTo>
                  <a:pt x="43796" y="42805"/>
                </a:lnTo>
                <a:lnTo>
                  <a:pt x="37193" y="52599"/>
                </a:lnTo>
                <a:lnTo>
                  <a:pt x="27399" y="59202"/>
                </a:lnTo>
                <a:lnTo>
                  <a:pt x="15406" y="61623"/>
                </a:lnTo>
                <a:lnTo>
                  <a:pt x="6897" y="61623"/>
                </a:lnTo>
                <a:lnTo>
                  <a:pt x="0" y="54726"/>
                </a:lnTo>
                <a:lnTo>
                  <a:pt x="0" y="46218"/>
                </a:lnTo>
                <a:lnTo>
                  <a:pt x="0" y="37709"/>
                </a:lnTo>
                <a:lnTo>
                  <a:pt x="6897" y="30811"/>
                </a:lnTo>
                <a:lnTo>
                  <a:pt x="15406" y="30811"/>
                </a:lnTo>
                <a:lnTo>
                  <a:pt x="46218" y="30811"/>
                </a:lnTo>
              </a:path>
            </a:pathLst>
          </a:custGeom>
          <a:ln w="25399">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77" name="object 64"/>
          <p:cNvSpPr/>
          <p:nvPr/>
        </p:nvSpPr>
        <p:spPr>
          <a:xfrm>
            <a:off x="3897496" y="5884910"/>
            <a:ext cx="31111" cy="31111"/>
          </a:xfrm>
          <a:custGeom>
            <a:avLst/>
            <a:gdLst/>
            <a:ahLst/>
            <a:cxnLst/>
            <a:rect l="l" t="t" r="r" b="b"/>
            <a:pathLst>
              <a:path w="31114" h="31114">
                <a:moveTo>
                  <a:pt x="0" y="0"/>
                </a:moveTo>
                <a:lnTo>
                  <a:pt x="8508" y="0"/>
                </a:lnTo>
                <a:lnTo>
                  <a:pt x="15406" y="6897"/>
                </a:lnTo>
                <a:lnTo>
                  <a:pt x="15406" y="15405"/>
                </a:lnTo>
                <a:lnTo>
                  <a:pt x="15406" y="23914"/>
                </a:lnTo>
                <a:lnTo>
                  <a:pt x="8508" y="30811"/>
                </a:lnTo>
                <a:lnTo>
                  <a:pt x="0" y="30811"/>
                </a:lnTo>
                <a:lnTo>
                  <a:pt x="30810" y="30810"/>
                </a:lnTo>
              </a:path>
            </a:pathLst>
          </a:custGeom>
          <a:ln w="25399">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78" name="object 65"/>
          <p:cNvSpPr/>
          <p:nvPr/>
        </p:nvSpPr>
        <p:spPr>
          <a:xfrm>
            <a:off x="3897496" y="5884909"/>
            <a:ext cx="31111" cy="62223"/>
          </a:xfrm>
          <a:custGeom>
            <a:avLst/>
            <a:gdLst/>
            <a:ahLst/>
            <a:cxnLst/>
            <a:rect l="l" t="t" r="r" b="b"/>
            <a:pathLst>
              <a:path w="31114" h="62229">
                <a:moveTo>
                  <a:pt x="0" y="61622"/>
                </a:moveTo>
                <a:lnTo>
                  <a:pt x="11993" y="59201"/>
                </a:lnTo>
                <a:lnTo>
                  <a:pt x="21787" y="52598"/>
                </a:lnTo>
                <a:lnTo>
                  <a:pt x="28390" y="42804"/>
                </a:lnTo>
                <a:lnTo>
                  <a:pt x="30812" y="30810"/>
                </a:lnTo>
                <a:lnTo>
                  <a:pt x="30810" y="0"/>
                </a:lnTo>
              </a:path>
            </a:pathLst>
          </a:custGeom>
          <a:ln w="25399">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79" name="object 66"/>
          <p:cNvSpPr txBox="1"/>
          <p:nvPr/>
        </p:nvSpPr>
        <p:spPr>
          <a:xfrm>
            <a:off x="4046266" y="5505572"/>
            <a:ext cx="453966" cy="382153"/>
          </a:xfrm>
          <a:prstGeom prst="rect">
            <a:avLst/>
          </a:prstGeom>
        </p:spPr>
        <p:txBody>
          <a:bodyPr vert="horz" wrap="square" lIns="0" tIns="22857" rIns="0" bIns="0" rtlCol="0">
            <a:spAutoFit/>
          </a:bodyPr>
          <a:lstStyle/>
          <a:p>
            <a:pPr marR="5080">
              <a:lnSpc>
                <a:spcPts val="1400"/>
              </a:lnSpc>
              <a:spcBef>
                <a:spcPts val="180"/>
              </a:spcBef>
              <a:tabLst>
                <a:tab pos="440055" algn="l"/>
              </a:tabLst>
            </a:pPr>
            <a:r>
              <a:rPr sz="1200" dirty="0" err="1">
                <a:solidFill>
                  <a:srgbClr val="3D7784"/>
                </a:solidFill>
                <a:latin typeface="微软雅黑" panose="020B0503020204020204" pitchFamily="34" charset="-122"/>
                <a:ea typeface="微软雅黑" panose="020B0503020204020204" pitchFamily="34" charset="-122"/>
                <a:cs typeface="黑体" panose="02010609060101010101" charset="-122"/>
              </a:rPr>
              <a:t>定制</a:t>
            </a:r>
            <a:endParaRPr sz="1200" dirty="0">
              <a:solidFill>
                <a:srgbClr val="3D7784"/>
              </a:solidFill>
              <a:latin typeface="微软雅黑" panose="020B0503020204020204" pitchFamily="34" charset="-122"/>
              <a:ea typeface="微软雅黑" panose="020B0503020204020204" pitchFamily="34" charset="-122"/>
              <a:cs typeface="黑体" panose="02010609060101010101" charset="-122"/>
            </a:endParaRPr>
          </a:p>
          <a:p>
            <a:pPr>
              <a:lnSpc>
                <a:spcPts val="1360"/>
              </a:lnSpc>
            </a:pPr>
            <a:r>
              <a:rPr sz="1200" dirty="0">
                <a:solidFill>
                  <a:srgbClr val="3D7784"/>
                </a:solidFill>
                <a:latin typeface="微软雅黑" panose="020B0503020204020204" pitchFamily="34" charset="-122"/>
                <a:ea typeface="微软雅黑" panose="020B0503020204020204" pitchFamily="34" charset="-122"/>
                <a:cs typeface="黑体" panose="02010609060101010101" charset="-122"/>
              </a:rPr>
              <a:t>合约</a:t>
            </a:r>
            <a:endParaRPr sz="1200" dirty="0">
              <a:solidFill>
                <a:srgbClr val="3D7784"/>
              </a:solidFill>
              <a:latin typeface="微软雅黑" panose="020B0503020204020204" pitchFamily="34" charset="-122"/>
              <a:ea typeface="微软雅黑" panose="020B0503020204020204" pitchFamily="34" charset="-122"/>
              <a:cs typeface="黑体" panose="02010609060101010101" charset="-122"/>
            </a:endParaRPr>
          </a:p>
        </p:txBody>
      </p:sp>
      <p:sp>
        <p:nvSpPr>
          <p:cNvPr id="81" name="object 68"/>
          <p:cNvSpPr/>
          <p:nvPr/>
        </p:nvSpPr>
        <p:spPr>
          <a:xfrm>
            <a:off x="4620451" y="4188871"/>
            <a:ext cx="639995" cy="419737"/>
          </a:xfrm>
          <a:prstGeom prst="rect">
            <a:avLst/>
          </a:prstGeom>
          <a:blipFill>
            <a:blip r:embed="rId24"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82" name="object 69"/>
          <p:cNvSpPr/>
          <p:nvPr/>
        </p:nvSpPr>
        <p:spPr>
          <a:xfrm>
            <a:off x="4632387" y="4207649"/>
            <a:ext cx="508568" cy="275555"/>
          </a:xfrm>
          <a:custGeom>
            <a:avLst/>
            <a:gdLst/>
            <a:ahLst/>
            <a:cxnLst/>
            <a:rect l="l" t="t" r="r" b="b"/>
            <a:pathLst>
              <a:path w="508635" h="275589">
                <a:moveTo>
                  <a:pt x="0" y="275009"/>
                </a:moveTo>
                <a:lnTo>
                  <a:pt x="508186" y="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83" name="object 70"/>
          <p:cNvSpPr/>
          <p:nvPr/>
        </p:nvSpPr>
        <p:spPr>
          <a:xfrm>
            <a:off x="4553956" y="4762375"/>
            <a:ext cx="145453" cy="411426"/>
          </a:xfrm>
          <a:prstGeom prst="rect">
            <a:avLst/>
          </a:prstGeom>
          <a:blipFill>
            <a:blip r:embed="rId25"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84" name="object 71"/>
          <p:cNvSpPr/>
          <p:nvPr/>
        </p:nvSpPr>
        <p:spPr>
          <a:xfrm>
            <a:off x="4573937" y="4766173"/>
            <a:ext cx="0" cy="293967"/>
          </a:xfrm>
          <a:custGeom>
            <a:avLst/>
            <a:gdLst/>
            <a:ahLst/>
            <a:cxnLst/>
            <a:rect l="l" t="t" r="r" b="b"/>
            <a:pathLst>
              <a:path h="294004">
                <a:moveTo>
                  <a:pt x="0" y="0"/>
                </a:moveTo>
                <a:lnTo>
                  <a:pt x="1" y="293997"/>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85" name="object 72"/>
          <p:cNvSpPr/>
          <p:nvPr/>
        </p:nvSpPr>
        <p:spPr>
          <a:xfrm>
            <a:off x="4620451" y="5310943"/>
            <a:ext cx="639995" cy="411426"/>
          </a:xfrm>
          <a:prstGeom prst="rect">
            <a:avLst/>
          </a:prstGeom>
          <a:blipFill>
            <a:blip r:embed="rId26" cstate="print"/>
            <a:stretch>
              <a:fillRect/>
            </a:stretch>
          </a:blipFill>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86" name="object 73"/>
          <p:cNvSpPr/>
          <p:nvPr/>
        </p:nvSpPr>
        <p:spPr>
          <a:xfrm>
            <a:off x="4632389" y="5328536"/>
            <a:ext cx="511108" cy="270475"/>
          </a:xfrm>
          <a:custGeom>
            <a:avLst/>
            <a:gdLst/>
            <a:ahLst/>
            <a:cxnLst/>
            <a:rect l="l" t="t" r="r" b="b"/>
            <a:pathLst>
              <a:path w="511175" h="270510">
                <a:moveTo>
                  <a:pt x="0" y="0"/>
                </a:moveTo>
                <a:lnTo>
                  <a:pt x="510637" y="270214"/>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87" name="object 74"/>
          <p:cNvSpPr/>
          <p:nvPr/>
        </p:nvSpPr>
        <p:spPr>
          <a:xfrm>
            <a:off x="5418368" y="5310943"/>
            <a:ext cx="644152" cy="411426"/>
          </a:xfrm>
          <a:prstGeom prst="rect">
            <a:avLst/>
          </a:prstGeom>
          <a:blipFill>
            <a:blip r:embed="rId27" cstate="print"/>
            <a:stretch>
              <a:fillRect/>
            </a:stretch>
          </a:blipFill>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88" name="object 75"/>
          <p:cNvSpPr/>
          <p:nvPr/>
        </p:nvSpPr>
        <p:spPr>
          <a:xfrm>
            <a:off x="5427375" y="5328535"/>
            <a:ext cx="518091" cy="270475"/>
          </a:xfrm>
          <a:custGeom>
            <a:avLst/>
            <a:gdLst/>
            <a:ahLst/>
            <a:cxnLst/>
            <a:rect l="l" t="t" r="r" b="b"/>
            <a:pathLst>
              <a:path w="518160" h="270510">
                <a:moveTo>
                  <a:pt x="0" y="270214"/>
                </a:moveTo>
                <a:lnTo>
                  <a:pt x="517878" y="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89" name="object 76"/>
          <p:cNvSpPr/>
          <p:nvPr/>
        </p:nvSpPr>
        <p:spPr>
          <a:xfrm>
            <a:off x="5975247" y="4745752"/>
            <a:ext cx="145453" cy="411426"/>
          </a:xfrm>
          <a:prstGeom prst="rect">
            <a:avLst/>
          </a:prstGeom>
          <a:blipFill>
            <a:blip r:embed="rId28"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90" name="object 77"/>
          <p:cNvSpPr/>
          <p:nvPr/>
        </p:nvSpPr>
        <p:spPr>
          <a:xfrm>
            <a:off x="5995084" y="4749094"/>
            <a:ext cx="0" cy="293967"/>
          </a:xfrm>
          <a:custGeom>
            <a:avLst/>
            <a:gdLst/>
            <a:ahLst/>
            <a:cxnLst/>
            <a:rect l="l" t="t" r="r" b="b"/>
            <a:pathLst>
              <a:path h="294004">
                <a:moveTo>
                  <a:pt x="0" y="293997"/>
                </a:moveTo>
                <a:lnTo>
                  <a:pt x="1" y="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91" name="object 78"/>
          <p:cNvSpPr/>
          <p:nvPr/>
        </p:nvSpPr>
        <p:spPr>
          <a:xfrm>
            <a:off x="5414210" y="4188871"/>
            <a:ext cx="648308" cy="419737"/>
          </a:xfrm>
          <a:prstGeom prst="rect">
            <a:avLst/>
          </a:prstGeom>
          <a:blipFill>
            <a:blip r:embed="rId29"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92" name="object 79"/>
          <p:cNvSpPr/>
          <p:nvPr/>
        </p:nvSpPr>
        <p:spPr>
          <a:xfrm>
            <a:off x="5424923" y="4207649"/>
            <a:ext cx="520632" cy="275555"/>
          </a:xfrm>
          <a:custGeom>
            <a:avLst/>
            <a:gdLst/>
            <a:ahLst/>
            <a:cxnLst/>
            <a:rect l="l" t="t" r="r" b="b"/>
            <a:pathLst>
              <a:path w="520700" h="275589">
                <a:moveTo>
                  <a:pt x="0" y="0"/>
                </a:moveTo>
                <a:lnTo>
                  <a:pt x="520329" y="275009"/>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93" name="object 80"/>
          <p:cNvSpPr/>
          <p:nvPr/>
        </p:nvSpPr>
        <p:spPr>
          <a:xfrm>
            <a:off x="4770059" y="4600297"/>
            <a:ext cx="1147007" cy="145453"/>
          </a:xfrm>
          <a:prstGeom prst="rect">
            <a:avLst/>
          </a:prstGeom>
          <a:blipFill>
            <a:blip r:embed="rId30"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94" name="object 81"/>
          <p:cNvSpPr/>
          <p:nvPr/>
        </p:nvSpPr>
        <p:spPr>
          <a:xfrm>
            <a:off x="4774595" y="4620609"/>
            <a:ext cx="1028566" cy="0"/>
          </a:xfrm>
          <a:custGeom>
            <a:avLst/>
            <a:gdLst/>
            <a:ahLst/>
            <a:cxnLst/>
            <a:rect l="l" t="t" r="r" b="b"/>
            <a:pathLst>
              <a:path w="1028700">
                <a:moveTo>
                  <a:pt x="0" y="0"/>
                </a:moveTo>
                <a:lnTo>
                  <a:pt x="1028516" y="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96" name="object 83"/>
          <p:cNvSpPr/>
          <p:nvPr/>
        </p:nvSpPr>
        <p:spPr>
          <a:xfrm>
            <a:off x="4774595" y="4620610"/>
            <a:ext cx="1028566" cy="570156"/>
          </a:xfrm>
          <a:custGeom>
            <a:avLst/>
            <a:gdLst/>
            <a:ahLst/>
            <a:cxnLst/>
            <a:rect l="l" t="t" r="r" b="b"/>
            <a:pathLst>
              <a:path w="1028700" h="570229">
                <a:moveTo>
                  <a:pt x="0" y="0"/>
                </a:moveTo>
                <a:lnTo>
                  <a:pt x="1028516" y="57001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97" name="object 84"/>
          <p:cNvSpPr/>
          <p:nvPr/>
        </p:nvSpPr>
        <p:spPr>
          <a:xfrm>
            <a:off x="4757592" y="4608608"/>
            <a:ext cx="652464" cy="972463"/>
          </a:xfrm>
          <a:prstGeom prst="rect">
            <a:avLst/>
          </a:prstGeom>
          <a:blipFill>
            <a:blip r:embed="rId31"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98" name="object 85"/>
          <p:cNvSpPr/>
          <p:nvPr/>
        </p:nvSpPr>
        <p:spPr>
          <a:xfrm>
            <a:off x="4774596" y="4620610"/>
            <a:ext cx="511108" cy="840631"/>
          </a:xfrm>
          <a:custGeom>
            <a:avLst/>
            <a:gdLst/>
            <a:ahLst/>
            <a:cxnLst/>
            <a:rect l="l" t="t" r="r" b="b"/>
            <a:pathLst>
              <a:path w="511175" h="840739">
                <a:moveTo>
                  <a:pt x="0" y="0"/>
                </a:moveTo>
                <a:lnTo>
                  <a:pt x="510637" y="840226"/>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00" name="object 87"/>
          <p:cNvSpPr/>
          <p:nvPr/>
        </p:nvSpPr>
        <p:spPr>
          <a:xfrm>
            <a:off x="5282717" y="4345638"/>
            <a:ext cx="520632" cy="845075"/>
          </a:xfrm>
          <a:custGeom>
            <a:avLst/>
            <a:gdLst/>
            <a:ahLst/>
            <a:cxnLst/>
            <a:rect l="l" t="t" r="r" b="b"/>
            <a:pathLst>
              <a:path w="520700" h="845185">
                <a:moveTo>
                  <a:pt x="0" y="0"/>
                </a:moveTo>
                <a:lnTo>
                  <a:pt x="520329" y="84502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01" name="object 88"/>
          <p:cNvSpPr/>
          <p:nvPr/>
        </p:nvSpPr>
        <p:spPr>
          <a:xfrm>
            <a:off x="5264601" y="4342636"/>
            <a:ext cx="145453" cy="1230122"/>
          </a:xfrm>
          <a:prstGeom prst="rect">
            <a:avLst/>
          </a:prstGeom>
          <a:blipFill>
            <a:blip r:embed="rId32"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02" name="object 89"/>
          <p:cNvSpPr/>
          <p:nvPr/>
        </p:nvSpPr>
        <p:spPr>
          <a:xfrm>
            <a:off x="5282716" y="4345638"/>
            <a:ext cx="2540" cy="1115549"/>
          </a:xfrm>
          <a:custGeom>
            <a:avLst/>
            <a:gdLst/>
            <a:ahLst/>
            <a:cxnLst/>
            <a:rect l="l" t="t" r="r" b="b"/>
            <a:pathLst>
              <a:path w="2539" h="1115695">
                <a:moveTo>
                  <a:pt x="2452" y="1115235"/>
                </a:moveTo>
                <a:lnTo>
                  <a:pt x="0" y="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03" name="object 90"/>
          <p:cNvSpPr/>
          <p:nvPr/>
        </p:nvSpPr>
        <p:spPr>
          <a:xfrm>
            <a:off x="4757591" y="4334326"/>
            <a:ext cx="648308" cy="976618"/>
          </a:xfrm>
          <a:prstGeom prst="rect">
            <a:avLst/>
          </a:prstGeom>
          <a:blipFill>
            <a:blip r:embed="rId33"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04" name="object 91"/>
          <p:cNvSpPr/>
          <p:nvPr/>
        </p:nvSpPr>
        <p:spPr>
          <a:xfrm>
            <a:off x="4774594" y="4345638"/>
            <a:ext cx="508568" cy="845075"/>
          </a:xfrm>
          <a:custGeom>
            <a:avLst/>
            <a:gdLst/>
            <a:ahLst/>
            <a:cxnLst/>
            <a:rect l="l" t="t" r="r" b="b"/>
            <a:pathLst>
              <a:path w="508635" h="845185">
                <a:moveTo>
                  <a:pt x="508186" y="0"/>
                </a:moveTo>
                <a:lnTo>
                  <a:pt x="0" y="84502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06" name="object 93"/>
          <p:cNvSpPr/>
          <p:nvPr/>
        </p:nvSpPr>
        <p:spPr>
          <a:xfrm>
            <a:off x="5285168" y="4620610"/>
            <a:ext cx="518091" cy="840631"/>
          </a:xfrm>
          <a:custGeom>
            <a:avLst/>
            <a:gdLst/>
            <a:ahLst/>
            <a:cxnLst/>
            <a:rect l="l" t="t" r="r" b="b"/>
            <a:pathLst>
              <a:path w="518160" h="840739">
                <a:moveTo>
                  <a:pt x="517877" y="0"/>
                </a:moveTo>
                <a:lnTo>
                  <a:pt x="0" y="840226"/>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08" name="object 95"/>
          <p:cNvSpPr/>
          <p:nvPr/>
        </p:nvSpPr>
        <p:spPr>
          <a:xfrm>
            <a:off x="4774595" y="4620610"/>
            <a:ext cx="1028566" cy="570156"/>
          </a:xfrm>
          <a:custGeom>
            <a:avLst/>
            <a:gdLst/>
            <a:ahLst/>
            <a:cxnLst/>
            <a:rect l="l" t="t" r="r" b="b"/>
            <a:pathLst>
              <a:path w="1028700" h="570229">
                <a:moveTo>
                  <a:pt x="1028516" y="0"/>
                </a:moveTo>
                <a:lnTo>
                  <a:pt x="0" y="57001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10" name="object 97"/>
          <p:cNvSpPr/>
          <p:nvPr/>
        </p:nvSpPr>
        <p:spPr>
          <a:xfrm>
            <a:off x="4774595" y="5190547"/>
            <a:ext cx="1028566" cy="0"/>
          </a:xfrm>
          <a:custGeom>
            <a:avLst/>
            <a:gdLst/>
            <a:ahLst/>
            <a:cxnLst/>
            <a:rect l="l" t="t" r="r" b="b"/>
            <a:pathLst>
              <a:path w="1028700">
                <a:moveTo>
                  <a:pt x="1028516" y="0"/>
                </a:moveTo>
                <a:lnTo>
                  <a:pt x="0" y="0"/>
                </a:lnTo>
              </a:path>
            </a:pathLst>
          </a:custGeom>
          <a:ln w="28574">
            <a:solidFill>
              <a:srgbClr val="3D7784"/>
            </a:solid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11" name="object 98"/>
          <p:cNvSpPr/>
          <p:nvPr/>
        </p:nvSpPr>
        <p:spPr>
          <a:xfrm>
            <a:off x="5141798" y="4013307"/>
            <a:ext cx="293972" cy="293972"/>
          </a:xfrm>
          <a:prstGeom prst="rect">
            <a:avLst/>
          </a:prstGeom>
          <a:blipFill>
            <a:blip r:embed="rId21"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12" name="object 99"/>
          <p:cNvSpPr/>
          <p:nvPr/>
        </p:nvSpPr>
        <p:spPr>
          <a:xfrm>
            <a:off x="5141798" y="5462761"/>
            <a:ext cx="293972" cy="293972"/>
          </a:xfrm>
          <a:prstGeom prst="rect">
            <a:avLst/>
          </a:prstGeom>
          <a:blipFill>
            <a:blip r:embed="rId21" cstate="print"/>
            <a:stretch>
              <a:fillRect/>
            </a:stretch>
          </a:blipFill>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13" name="object 100"/>
          <p:cNvSpPr/>
          <p:nvPr/>
        </p:nvSpPr>
        <p:spPr>
          <a:xfrm>
            <a:off x="5800478" y="5052557"/>
            <a:ext cx="293972" cy="293972"/>
          </a:xfrm>
          <a:prstGeom prst="rect">
            <a:avLst/>
          </a:prstGeom>
          <a:blipFill>
            <a:blip r:embed="rId21"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14" name="object 101"/>
          <p:cNvSpPr/>
          <p:nvPr/>
        </p:nvSpPr>
        <p:spPr>
          <a:xfrm>
            <a:off x="5800478" y="4455121"/>
            <a:ext cx="293972" cy="293972"/>
          </a:xfrm>
          <a:prstGeom prst="rect">
            <a:avLst/>
          </a:prstGeom>
          <a:blipFill>
            <a:blip r:embed="rId21" cstate="print"/>
            <a:stretch>
              <a:fillRect/>
            </a:stretch>
          </a:blipFill>
          <a:ln>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15" name="object 102"/>
          <p:cNvSpPr/>
          <p:nvPr/>
        </p:nvSpPr>
        <p:spPr>
          <a:xfrm>
            <a:off x="4468591" y="5062062"/>
            <a:ext cx="293972" cy="293972"/>
          </a:xfrm>
          <a:prstGeom prst="rect">
            <a:avLst/>
          </a:prstGeom>
          <a:blipFill>
            <a:blip r:embed="rId21" cstate="print"/>
            <a:stretch>
              <a:fillRect/>
            </a:stretch>
          </a:blipFill>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16" name="object 103"/>
          <p:cNvSpPr/>
          <p:nvPr/>
        </p:nvSpPr>
        <p:spPr>
          <a:xfrm>
            <a:off x="4416813" y="4438220"/>
            <a:ext cx="469608" cy="469608"/>
          </a:xfrm>
          <a:prstGeom prst="rect">
            <a:avLst/>
          </a:prstGeom>
          <a:blipFill>
            <a:blip r:embed="rId34" cstate="print"/>
            <a:stretch>
              <a:fillRect/>
            </a:stretch>
          </a:blipFill>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17" name="object 104"/>
          <p:cNvSpPr/>
          <p:nvPr/>
        </p:nvSpPr>
        <p:spPr>
          <a:xfrm>
            <a:off x="4419946" y="4442600"/>
            <a:ext cx="354648" cy="354648"/>
          </a:xfrm>
          <a:prstGeom prst="rect">
            <a:avLst/>
          </a:prstGeom>
          <a:blipFill>
            <a:blip r:embed="rId23" cstate="print"/>
            <a:stretch>
              <a:fillRect/>
            </a:stretch>
          </a:blipFill>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19" name="object 106"/>
          <p:cNvSpPr/>
          <p:nvPr/>
        </p:nvSpPr>
        <p:spPr>
          <a:xfrm>
            <a:off x="0" y="1548102"/>
            <a:ext cx="2285068" cy="4507913"/>
          </a:xfrm>
          <a:custGeom>
            <a:avLst/>
            <a:gdLst/>
            <a:ahLst/>
            <a:cxnLst/>
            <a:rect l="l" t="t" r="r" b="b"/>
            <a:pathLst>
              <a:path w="2285365" h="4508500">
                <a:moveTo>
                  <a:pt x="199748" y="0"/>
                </a:moveTo>
                <a:lnTo>
                  <a:pt x="8290" y="0"/>
                </a:lnTo>
                <a:lnTo>
                  <a:pt x="8290" y="469900"/>
                </a:lnTo>
                <a:lnTo>
                  <a:pt x="63481" y="469900"/>
                </a:lnTo>
                <a:lnTo>
                  <a:pt x="111816" y="482600"/>
                </a:lnTo>
                <a:lnTo>
                  <a:pt x="207450" y="482600"/>
                </a:lnTo>
                <a:lnTo>
                  <a:pt x="254717" y="495300"/>
                </a:lnTo>
                <a:lnTo>
                  <a:pt x="301594" y="495300"/>
                </a:lnTo>
                <a:lnTo>
                  <a:pt x="394116" y="520700"/>
                </a:lnTo>
                <a:lnTo>
                  <a:pt x="439729" y="520700"/>
                </a:lnTo>
                <a:lnTo>
                  <a:pt x="573778" y="558800"/>
                </a:lnTo>
                <a:lnTo>
                  <a:pt x="617478" y="584200"/>
                </a:lnTo>
                <a:lnTo>
                  <a:pt x="703304" y="609600"/>
                </a:lnTo>
                <a:lnTo>
                  <a:pt x="745397" y="635000"/>
                </a:lnTo>
                <a:lnTo>
                  <a:pt x="786924" y="647700"/>
                </a:lnTo>
                <a:lnTo>
                  <a:pt x="827866" y="673100"/>
                </a:lnTo>
                <a:lnTo>
                  <a:pt x="868209" y="685800"/>
                </a:lnTo>
                <a:lnTo>
                  <a:pt x="907934" y="711200"/>
                </a:lnTo>
                <a:lnTo>
                  <a:pt x="947028" y="736600"/>
                </a:lnTo>
                <a:lnTo>
                  <a:pt x="985472" y="762000"/>
                </a:lnTo>
                <a:lnTo>
                  <a:pt x="1023252" y="787400"/>
                </a:lnTo>
                <a:lnTo>
                  <a:pt x="1060350" y="812800"/>
                </a:lnTo>
                <a:lnTo>
                  <a:pt x="1096750" y="838200"/>
                </a:lnTo>
                <a:lnTo>
                  <a:pt x="1132436" y="863600"/>
                </a:lnTo>
                <a:lnTo>
                  <a:pt x="1167393" y="889000"/>
                </a:lnTo>
                <a:lnTo>
                  <a:pt x="1201603" y="927100"/>
                </a:lnTo>
                <a:lnTo>
                  <a:pt x="1235051" y="952500"/>
                </a:lnTo>
                <a:lnTo>
                  <a:pt x="1267719" y="990600"/>
                </a:lnTo>
                <a:lnTo>
                  <a:pt x="1299593" y="1016000"/>
                </a:lnTo>
                <a:lnTo>
                  <a:pt x="1330656" y="1054100"/>
                </a:lnTo>
                <a:lnTo>
                  <a:pt x="1360891" y="1079500"/>
                </a:lnTo>
                <a:lnTo>
                  <a:pt x="1390282" y="1117600"/>
                </a:lnTo>
                <a:lnTo>
                  <a:pt x="1418813" y="1155700"/>
                </a:lnTo>
                <a:lnTo>
                  <a:pt x="1446468" y="1181100"/>
                </a:lnTo>
                <a:lnTo>
                  <a:pt x="1473230" y="1219200"/>
                </a:lnTo>
                <a:lnTo>
                  <a:pt x="1499083" y="1257300"/>
                </a:lnTo>
                <a:lnTo>
                  <a:pt x="1524012" y="1295400"/>
                </a:lnTo>
                <a:lnTo>
                  <a:pt x="1547999" y="1333500"/>
                </a:lnTo>
                <a:lnTo>
                  <a:pt x="1571029" y="1371600"/>
                </a:lnTo>
                <a:lnTo>
                  <a:pt x="1593085" y="1409700"/>
                </a:lnTo>
                <a:lnTo>
                  <a:pt x="1614152" y="1460500"/>
                </a:lnTo>
                <a:lnTo>
                  <a:pt x="1634212" y="1498600"/>
                </a:lnTo>
                <a:lnTo>
                  <a:pt x="1653249" y="1536700"/>
                </a:lnTo>
                <a:lnTo>
                  <a:pt x="1671248" y="1574800"/>
                </a:lnTo>
                <a:lnTo>
                  <a:pt x="1688192" y="1625600"/>
                </a:lnTo>
                <a:lnTo>
                  <a:pt x="1704064" y="1663700"/>
                </a:lnTo>
                <a:lnTo>
                  <a:pt x="1718850" y="1701800"/>
                </a:lnTo>
                <a:lnTo>
                  <a:pt x="1732531" y="1752600"/>
                </a:lnTo>
                <a:lnTo>
                  <a:pt x="1745093" y="1790700"/>
                </a:lnTo>
                <a:lnTo>
                  <a:pt x="1756518" y="1841500"/>
                </a:lnTo>
                <a:lnTo>
                  <a:pt x="1766792" y="1879600"/>
                </a:lnTo>
                <a:lnTo>
                  <a:pt x="1775896" y="1930400"/>
                </a:lnTo>
                <a:lnTo>
                  <a:pt x="1783816" y="1981200"/>
                </a:lnTo>
                <a:lnTo>
                  <a:pt x="1790534" y="2019300"/>
                </a:lnTo>
                <a:lnTo>
                  <a:pt x="1796035" y="2070100"/>
                </a:lnTo>
                <a:lnTo>
                  <a:pt x="1800303" y="2120900"/>
                </a:lnTo>
                <a:lnTo>
                  <a:pt x="1803320" y="2171700"/>
                </a:lnTo>
                <a:lnTo>
                  <a:pt x="1805072" y="2209800"/>
                </a:lnTo>
                <a:lnTo>
                  <a:pt x="1805541" y="2260600"/>
                </a:lnTo>
                <a:lnTo>
                  <a:pt x="1804718" y="2311400"/>
                </a:lnTo>
                <a:lnTo>
                  <a:pt x="1802615" y="2362200"/>
                </a:lnTo>
                <a:lnTo>
                  <a:pt x="1799249" y="2400300"/>
                </a:lnTo>
                <a:lnTo>
                  <a:pt x="1794635" y="2451100"/>
                </a:lnTo>
                <a:lnTo>
                  <a:pt x="1788790" y="2501900"/>
                </a:lnTo>
                <a:lnTo>
                  <a:pt x="1781731" y="2540000"/>
                </a:lnTo>
                <a:lnTo>
                  <a:pt x="1773473" y="2590800"/>
                </a:lnTo>
                <a:lnTo>
                  <a:pt x="1764034" y="2641600"/>
                </a:lnTo>
                <a:lnTo>
                  <a:pt x="1753429" y="2679700"/>
                </a:lnTo>
                <a:lnTo>
                  <a:pt x="1741675" y="2730500"/>
                </a:lnTo>
                <a:lnTo>
                  <a:pt x="1728788" y="2768600"/>
                </a:lnTo>
                <a:lnTo>
                  <a:pt x="1714784" y="2819400"/>
                </a:lnTo>
                <a:lnTo>
                  <a:pt x="1699681" y="2857500"/>
                </a:lnTo>
                <a:lnTo>
                  <a:pt x="1683494" y="2895600"/>
                </a:lnTo>
                <a:lnTo>
                  <a:pt x="1666240" y="2946400"/>
                </a:lnTo>
                <a:lnTo>
                  <a:pt x="1647935" y="2984500"/>
                </a:lnTo>
                <a:lnTo>
                  <a:pt x="1628595" y="3022600"/>
                </a:lnTo>
                <a:lnTo>
                  <a:pt x="1608237" y="3060700"/>
                </a:lnTo>
                <a:lnTo>
                  <a:pt x="1586877" y="3111500"/>
                </a:lnTo>
                <a:lnTo>
                  <a:pt x="1564531" y="3149600"/>
                </a:lnTo>
                <a:lnTo>
                  <a:pt x="1541217" y="3187700"/>
                </a:lnTo>
                <a:lnTo>
                  <a:pt x="1516949" y="3225800"/>
                </a:lnTo>
                <a:lnTo>
                  <a:pt x="1491745" y="3263900"/>
                </a:lnTo>
                <a:lnTo>
                  <a:pt x="1465622" y="3302000"/>
                </a:lnTo>
                <a:lnTo>
                  <a:pt x="1438594" y="3327400"/>
                </a:lnTo>
                <a:lnTo>
                  <a:pt x="1410679" y="3365500"/>
                </a:lnTo>
                <a:lnTo>
                  <a:pt x="1381893" y="3403600"/>
                </a:lnTo>
                <a:lnTo>
                  <a:pt x="1352253" y="3441700"/>
                </a:lnTo>
                <a:lnTo>
                  <a:pt x="1321774" y="3467100"/>
                </a:lnTo>
                <a:lnTo>
                  <a:pt x="1290473" y="3505200"/>
                </a:lnTo>
                <a:lnTo>
                  <a:pt x="1258367" y="3530600"/>
                </a:lnTo>
                <a:lnTo>
                  <a:pt x="1225471" y="3568700"/>
                </a:lnTo>
                <a:lnTo>
                  <a:pt x="1191803" y="3594100"/>
                </a:lnTo>
                <a:lnTo>
                  <a:pt x="1157379" y="3619500"/>
                </a:lnTo>
                <a:lnTo>
                  <a:pt x="1122214" y="3657600"/>
                </a:lnTo>
                <a:lnTo>
                  <a:pt x="1086325" y="3683000"/>
                </a:lnTo>
                <a:lnTo>
                  <a:pt x="1049729" y="3708400"/>
                </a:lnTo>
                <a:lnTo>
                  <a:pt x="1012443" y="3733800"/>
                </a:lnTo>
                <a:lnTo>
                  <a:pt x="974481" y="3759200"/>
                </a:lnTo>
                <a:lnTo>
                  <a:pt x="935861" y="3784600"/>
                </a:lnTo>
                <a:lnTo>
                  <a:pt x="896600" y="3797300"/>
                </a:lnTo>
                <a:lnTo>
                  <a:pt x="816216" y="3848100"/>
                </a:lnTo>
                <a:lnTo>
                  <a:pt x="775126" y="3860800"/>
                </a:lnTo>
                <a:lnTo>
                  <a:pt x="733461" y="3886200"/>
                </a:lnTo>
                <a:lnTo>
                  <a:pt x="691235" y="3898900"/>
                </a:lnTo>
                <a:lnTo>
                  <a:pt x="648465" y="3924300"/>
                </a:lnTo>
                <a:lnTo>
                  <a:pt x="381345" y="4000500"/>
                </a:lnTo>
                <a:lnTo>
                  <a:pt x="335227" y="4000500"/>
                </a:lnTo>
                <a:lnTo>
                  <a:pt x="241769" y="4025900"/>
                </a:lnTo>
                <a:lnTo>
                  <a:pt x="146791" y="4025900"/>
                </a:lnTo>
                <a:lnTo>
                  <a:pt x="98772" y="4038600"/>
                </a:lnTo>
                <a:lnTo>
                  <a:pt x="1759" y="4038600"/>
                </a:lnTo>
                <a:lnTo>
                  <a:pt x="0" y="4508500"/>
                </a:lnTo>
                <a:lnTo>
                  <a:pt x="246951" y="4508500"/>
                </a:lnTo>
                <a:lnTo>
                  <a:pt x="293870" y="4495800"/>
                </a:lnTo>
                <a:lnTo>
                  <a:pt x="340496" y="4495800"/>
                </a:lnTo>
                <a:lnTo>
                  <a:pt x="432824" y="4470400"/>
                </a:lnTo>
                <a:lnTo>
                  <a:pt x="478508" y="4470400"/>
                </a:lnTo>
                <a:lnTo>
                  <a:pt x="788402" y="4381500"/>
                </a:lnTo>
                <a:lnTo>
                  <a:pt x="831141" y="4368800"/>
                </a:lnTo>
                <a:lnTo>
                  <a:pt x="873467" y="4343400"/>
                </a:lnTo>
                <a:lnTo>
                  <a:pt x="915371" y="4330700"/>
                </a:lnTo>
                <a:lnTo>
                  <a:pt x="956842" y="4305300"/>
                </a:lnTo>
                <a:lnTo>
                  <a:pt x="997872" y="4292600"/>
                </a:lnTo>
                <a:lnTo>
                  <a:pt x="1038449" y="4267200"/>
                </a:lnTo>
                <a:lnTo>
                  <a:pt x="1078564" y="4254500"/>
                </a:lnTo>
                <a:lnTo>
                  <a:pt x="1157369" y="4203700"/>
                </a:lnTo>
                <a:lnTo>
                  <a:pt x="1196039" y="4178300"/>
                </a:lnTo>
                <a:lnTo>
                  <a:pt x="1234207" y="4165600"/>
                </a:lnTo>
                <a:lnTo>
                  <a:pt x="1309000" y="4114800"/>
                </a:lnTo>
                <a:lnTo>
                  <a:pt x="1345605" y="4089400"/>
                </a:lnTo>
                <a:lnTo>
                  <a:pt x="1381669" y="4051300"/>
                </a:lnTo>
                <a:lnTo>
                  <a:pt x="1417182" y="4025900"/>
                </a:lnTo>
                <a:lnTo>
                  <a:pt x="1452134" y="4000500"/>
                </a:lnTo>
                <a:lnTo>
                  <a:pt x="1486516" y="3975100"/>
                </a:lnTo>
                <a:lnTo>
                  <a:pt x="1520317" y="3949700"/>
                </a:lnTo>
                <a:lnTo>
                  <a:pt x="1553528" y="3911600"/>
                </a:lnTo>
                <a:lnTo>
                  <a:pt x="1586138" y="3886200"/>
                </a:lnTo>
                <a:lnTo>
                  <a:pt x="1618139" y="3848100"/>
                </a:lnTo>
                <a:lnTo>
                  <a:pt x="1649519" y="3822700"/>
                </a:lnTo>
                <a:lnTo>
                  <a:pt x="1680270" y="3784600"/>
                </a:lnTo>
                <a:lnTo>
                  <a:pt x="1710380" y="3759200"/>
                </a:lnTo>
                <a:lnTo>
                  <a:pt x="1739841" y="3721100"/>
                </a:lnTo>
                <a:lnTo>
                  <a:pt x="1768643" y="3683000"/>
                </a:lnTo>
                <a:lnTo>
                  <a:pt x="1796775" y="3657600"/>
                </a:lnTo>
                <a:lnTo>
                  <a:pt x="1824228" y="3619500"/>
                </a:lnTo>
                <a:lnTo>
                  <a:pt x="1850992" y="3581400"/>
                </a:lnTo>
                <a:lnTo>
                  <a:pt x="1877056" y="3543300"/>
                </a:lnTo>
                <a:lnTo>
                  <a:pt x="1902412" y="3505200"/>
                </a:lnTo>
                <a:lnTo>
                  <a:pt x="1927049" y="3467100"/>
                </a:lnTo>
                <a:lnTo>
                  <a:pt x="1950958" y="3429000"/>
                </a:lnTo>
                <a:lnTo>
                  <a:pt x="1974128" y="3390900"/>
                </a:lnTo>
                <a:lnTo>
                  <a:pt x="1996549" y="3352800"/>
                </a:lnTo>
                <a:lnTo>
                  <a:pt x="2018212" y="3314700"/>
                </a:lnTo>
                <a:lnTo>
                  <a:pt x="2039107" y="3276600"/>
                </a:lnTo>
                <a:lnTo>
                  <a:pt x="2059224" y="3238500"/>
                </a:lnTo>
                <a:lnTo>
                  <a:pt x="2078553" y="3200400"/>
                </a:lnTo>
                <a:lnTo>
                  <a:pt x="2097084" y="3149600"/>
                </a:lnTo>
                <a:lnTo>
                  <a:pt x="2114808" y="3111500"/>
                </a:lnTo>
                <a:lnTo>
                  <a:pt x="2131714" y="3073400"/>
                </a:lnTo>
                <a:lnTo>
                  <a:pt x="2147793" y="3035300"/>
                </a:lnTo>
                <a:lnTo>
                  <a:pt x="2163034" y="2984500"/>
                </a:lnTo>
                <a:lnTo>
                  <a:pt x="2177428" y="2946400"/>
                </a:lnTo>
                <a:lnTo>
                  <a:pt x="2190965" y="2895600"/>
                </a:lnTo>
                <a:lnTo>
                  <a:pt x="2203635" y="2857500"/>
                </a:lnTo>
                <a:lnTo>
                  <a:pt x="2215428" y="2806700"/>
                </a:lnTo>
                <a:lnTo>
                  <a:pt x="2226335" y="2768600"/>
                </a:lnTo>
                <a:lnTo>
                  <a:pt x="2236345" y="2717800"/>
                </a:lnTo>
                <a:lnTo>
                  <a:pt x="2245448" y="2679700"/>
                </a:lnTo>
                <a:lnTo>
                  <a:pt x="2253635" y="2628900"/>
                </a:lnTo>
                <a:lnTo>
                  <a:pt x="2260896" y="2590800"/>
                </a:lnTo>
                <a:lnTo>
                  <a:pt x="2267221" y="2540000"/>
                </a:lnTo>
                <a:lnTo>
                  <a:pt x="2272600" y="2489200"/>
                </a:lnTo>
                <a:lnTo>
                  <a:pt x="2277023" y="2451100"/>
                </a:lnTo>
                <a:lnTo>
                  <a:pt x="2280481" y="2400300"/>
                </a:lnTo>
                <a:lnTo>
                  <a:pt x="2282962" y="2349500"/>
                </a:lnTo>
                <a:lnTo>
                  <a:pt x="2284459" y="2298700"/>
                </a:lnTo>
                <a:lnTo>
                  <a:pt x="2284960" y="2260600"/>
                </a:lnTo>
                <a:lnTo>
                  <a:pt x="2284459" y="2209800"/>
                </a:lnTo>
                <a:lnTo>
                  <a:pt x="2282962" y="2159000"/>
                </a:lnTo>
                <a:lnTo>
                  <a:pt x="2280481" y="2108200"/>
                </a:lnTo>
                <a:lnTo>
                  <a:pt x="2277023" y="2070100"/>
                </a:lnTo>
                <a:lnTo>
                  <a:pt x="2272600" y="2019300"/>
                </a:lnTo>
                <a:lnTo>
                  <a:pt x="2267221" y="1968500"/>
                </a:lnTo>
                <a:lnTo>
                  <a:pt x="2260896" y="1930400"/>
                </a:lnTo>
                <a:lnTo>
                  <a:pt x="2253635" y="1879600"/>
                </a:lnTo>
                <a:lnTo>
                  <a:pt x="2245448" y="1828800"/>
                </a:lnTo>
                <a:lnTo>
                  <a:pt x="2236345" y="1790700"/>
                </a:lnTo>
                <a:lnTo>
                  <a:pt x="2226335" y="1739900"/>
                </a:lnTo>
                <a:lnTo>
                  <a:pt x="2215428" y="1701800"/>
                </a:lnTo>
                <a:lnTo>
                  <a:pt x="2203635" y="1651000"/>
                </a:lnTo>
                <a:lnTo>
                  <a:pt x="2190965" y="1612900"/>
                </a:lnTo>
                <a:lnTo>
                  <a:pt x="2177428" y="1562100"/>
                </a:lnTo>
                <a:lnTo>
                  <a:pt x="2163034" y="1524000"/>
                </a:lnTo>
                <a:lnTo>
                  <a:pt x="2147793" y="1485900"/>
                </a:lnTo>
                <a:lnTo>
                  <a:pt x="2131714" y="1435100"/>
                </a:lnTo>
                <a:lnTo>
                  <a:pt x="2114808" y="1397000"/>
                </a:lnTo>
                <a:lnTo>
                  <a:pt x="2097084" y="1358900"/>
                </a:lnTo>
                <a:lnTo>
                  <a:pt x="2078553" y="1308100"/>
                </a:lnTo>
                <a:lnTo>
                  <a:pt x="2059224" y="1270000"/>
                </a:lnTo>
                <a:lnTo>
                  <a:pt x="2039107" y="1231900"/>
                </a:lnTo>
                <a:lnTo>
                  <a:pt x="2018212" y="1193800"/>
                </a:lnTo>
                <a:lnTo>
                  <a:pt x="1996549" y="1155700"/>
                </a:lnTo>
                <a:lnTo>
                  <a:pt x="1974128" y="1117600"/>
                </a:lnTo>
                <a:lnTo>
                  <a:pt x="1950958" y="1079500"/>
                </a:lnTo>
                <a:lnTo>
                  <a:pt x="1927049" y="1041400"/>
                </a:lnTo>
                <a:lnTo>
                  <a:pt x="1902412" y="1003300"/>
                </a:lnTo>
                <a:lnTo>
                  <a:pt x="1877056" y="965200"/>
                </a:lnTo>
                <a:lnTo>
                  <a:pt x="1850992" y="927100"/>
                </a:lnTo>
                <a:lnTo>
                  <a:pt x="1824228" y="889000"/>
                </a:lnTo>
                <a:lnTo>
                  <a:pt x="1796775" y="850900"/>
                </a:lnTo>
                <a:lnTo>
                  <a:pt x="1768643" y="825500"/>
                </a:lnTo>
                <a:lnTo>
                  <a:pt x="1739841" y="787400"/>
                </a:lnTo>
                <a:lnTo>
                  <a:pt x="1710380" y="749300"/>
                </a:lnTo>
                <a:lnTo>
                  <a:pt x="1680270" y="723900"/>
                </a:lnTo>
                <a:lnTo>
                  <a:pt x="1649519" y="685800"/>
                </a:lnTo>
                <a:lnTo>
                  <a:pt x="1618139" y="660400"/>
                </a:lnTo>
                <a:lnTo>
                  <a:pt x="1586138" y="622300"/>
                </a:lnTo>
                <a:lnTo>
                  <a:pt x="1553528" y="596900"/>
                </a:lnTo>
                <a:lnTo>
                  <a:pt x="1520317" y="571500"/>
                </a:lnTo>
                <a:lnTo>
                  <a:pt x="1486516" y="533400"/>
                </a:lnTo>
                <a:lnTo>
                  <a:pt x="1452134" y="508000"/>
                </a:lnTo>
                <a:lnTo>
                  <a:pt x="1417182" y="482600"/>
                </a:lnTo>
                <a:lnTo>
                  <a:pt x="1381669" y="457200"/>
                </a:lnTo>
                <a:lnTo>
                  <a:pt x="1345605" y="431800"/>
                </a:lnTo>
                <a:lnTo>
                  <a:pt x="1309000" y="393700"/>
                </a:lnTo>
                <a:lnTo>
                  <a:pt x="1271864" y="381000"/>
                </a:lnTo>
                <a:lnTo>
                  <a:pt x="1196039" y="330200"/>
                </a:lnTo>
                <a:lnTo>
                  <a:pt x="1118207" y="279400"/>
                </a:lnTo>
                <a:lnTo>
                  <a:pt x="1078564" y="254000"/>
                </a:lnTo>
                <a:lnTo>
                  <a:pt x="1038449" y="241300"/>
                </a:lnTo>
                <a:lnTo>
                  <a:pt x="997872" y="215900"/>
                </a:lnTo>
                <a:lnTo>
                  <a:pt x="956842" y="203200"/>
                </a:lnTo>
                <a:lnTo>
                  <a:pt x="915371" y="177800"/>
                </a:lnTo>
                <a:lnTo>
                  <a:pt x="831141" y="152400"/>
                </a:lnTo>
                <a:lnTo>
                  <a:pt x="788402" y="127000"/>
                </a:lnTo>
                <a:lnTo>
                  <a:pt x="478508" y="38100"/>
                </a:lnTo>
                <a:lnTo>
                  <a:pt x="432824" y="38100"/>
                </a:lnTo>
                <a:lnTo>
                  <a:pt x="340496" y="12700"/>
                </a:lnTo>
                <a:lnTo>
                  <a:pt x="246951" y="12700"/>
                </a:lnTo>
                <a:lnTo>
                  <a:pt x="199748" y="0"/>
                </a:lnTo>
                <a:close/>
              </a:path>
            </a:pathLst>
          </a:custGeom>
          <a:solidFill>
            <a:srgbClr val="EF632C"/>
          </a:solidFill>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20" name="object 107"/>
          <p:cNvSpPr/>
          <p:nvPr/>
        </p:nvSpPr>
        <p:spPr>
          <a:xfrm>
            <a:off x="0" y="1536879"/>
            <a:ext cx="2285068" cy="4519342"/>
          </a:xfrm>
          <a:custGeom>
            <a:avLst/>
            <a:gdLst/>
            <a:ahLst/>
            <a:cxnLst/>
            <a:rect l="l" t="t" r="r" b="b"/>
            <a:pathLst>
              <a:path w="2285365" h="4519930">
                <a:moveTo>
                  <a:pt x="8289" y="0"/>
                </a:moveTo>
                <a:lnTo>
                  <a:pt x="56531" y="497"/>
                </a:lnTo>
                <a:lnTo>
                  <a:pt x="104528" y="1982"/>
                </a:lnTo>
                <a:lnTo>
                  <a:pt x="152270" y="4446"/>
                </a:lnTo>
                <a:lnTo>
                  <a:pt x="199748" y="7877"/>
                </a:lnTo>
                <a:lnTo>
                  <a:pt x="246951" y="12268"/>
                </a:lnTo>
                <a:lnTo>
                  <a:pt x="293870" y="17607"/>
                </a:lnTo>
                <a:lnTo>
                  <a:pt x="340496" y="23885"/>
                </a:lnTo>
                <a:lnTo>
                  <a:pt x="386817" y="31093"/>
                </a:lnTo>
                <a:lnTo>
                  <a:pt x="432824" y="39219"/>
                </a:lnTo>
                <a:lnTo>
                  <a:pt x="478508" y="48256"/>
                </a:lnTo>
                <a:lnTo>
                  <a:pt x="523858" y="58192"/>
                </a:lnTo>
                <a:lnTo>
                  <a:pt x="568865" y="69018"/>
                </a:lnTo>
                <a:lnTo>
                  <a:pt x="613519" y="80724"/>
                </a:lnTo>
                <a:lnTo>
                  <a:pt x="657809" y="93301"/>
                </a:lnTo>
                <a:lnTo>
                  <a:pt x="701726" y="106738"/>
                </a:lnTo>
                <a:lnTo>
                  <a:pt x="745261" y="121025"/>
                </a:lnTo>
                <a:lnTo>
                  <a:pt x="788402" y="136154"/>
                </a:lnTo>
                <a:lnTo>
                  <a:pt x="831141" y="152114"/>
                </a:lnTo>
                <a:lnTo>
                  <a:pt x="873467" y="168895"/>
                </a:lnTo>
                <a:lnTo>
                  <a:pt x="915371" y="186488"/>
                </a:lnTo>
                <a:lnTo>
                  <a:pt x="956842" y="204882"/>
                </a:lnTo>
                <a:lnTo>
                  <a:pt x="997872" y="224069"/>
                </a:lnTo>
                <a:lnTo>
                  <a:pt x="1038449" y="244037"/>
                </a:lnTo>
                <a:lnTo>
                  <a:pt x="1078564" y="264778"/>
                </a:lnTo>
                <a:lnTo>
                  <a:pt x="1118207" y="286281"/>
                </a:lnTo>
                <a:lnTo>
                  <a:pt x="1157369" y="308537"/>
                </a:lnTo>
                <a:lnTo>
                  <a:pt x="1196039" y="331536"/>
                </a:lnTo>
                <a:lnTo>
                  <a:pt x="1234207" y="355268"/>
                </a:lnTo>
                <a:lnTo>
                  <a:pt x="1271864" y="379723"/>
                </a:lnTo>
                <a:lnTo>
                  <a:pt x="1309000" y="404892"/>
                </a:lnTo>
                <a:lnTo>
                  <a:pt x="1345605" y="430764"/>
                </a:lnTo>
                <a:lnTo>
                  <a:pt x="1381669" y="457330"/>
                </a:lnTo>
                <a:lnTo>
                  <a:pt x="1417182" y="484580"/>
                </a:lnTo>
                <a:lnTo>
                  <a:pt x="1452134" y="512505"/>
                </a:lnTo>
                <a:lnTo>
                  <a:pt x="1486516" y="541094"/>
                </a:lnTo>
                <a:lnTo>
                  <a:pt x="1520317" y="570337"/>
                </a:lnTo>
                <a:lnTo>
                  <a:pt x="1553528" y="600226"/>
                </a:lnTo>
                <a:lnTo>
                  <a:pt x="1586138" y="630749"/>
                </a:lnTo>
                <a:lnTo>
                  <a:pt x="1618139" y="661898"/>
                </a:lnTo>
                <a:lnTo>
                  <a:pt x="1649519" y="693662"/>
                </a:lnTo>
                <a:lnTo>
                  <a:pt x="1680270" y="726032"/>
                </a:lnTo>
                <a:lnTo>
                  <a:pt x="1710380" y="758997"/>
                </a:lnTo>
                <a:lnTo>
                  <a:pt x="1739841" y="792549"/>
                </a:lnTo>
                <a:lnTo>
                  <a:pt x="1768643" y="826677"/>
                </a:lnTo>
                <a:lnTo>
                  <a:pt x="1796775" y="861371"/>
                </a:lnTo>
                <a:lnTo>
                  <a:pt x="1824228" y="896622"/>
                </a:lnTo>
                <a:lnTo>
                  <a:pt x="1850992" y="932419"/>
                </a:lnTo>
                <a:lnTo>
                  <a:pt x="1877057" y="968754"/>
                </a:lnTo>
                <a:lnTo>
                  <a:pt x="1902412" y="1005616"/>
                </a:lnTo>
                <a:lnTo>
                  <a:pt x="1927049" y="1042995"/>
                </a:lnTo>
                <a:lnTo>
                  <a:pt x="1950958" y="1080882"/>
                </a:lnTo>
                <a:lnTo>
                  <a:pt x="1974128" y="1119266"/>
                </a:lnTo>
                <a:lnTo>
                  <a:pt x="1996549" y="1158139"/>
                </a:lnTo>
                <a:lnTo>
                  <a:pt x="2018212" y="1197489"/>
                </a:lnTo>
                <a:lnTo>
                  <a:pt x="2039107" y="1237308"/>
                </a:lnTo>
                <a:lnTo>
                  <a:pt x="2059224" y="1277586"/>
                </a:lnTo>
                <a:lnTo>
                  <a:pt x="2078553" y="1318312"/>
                </a:lnTo>
                <a:lnTo>
                  <a:pt x="2097085" y="1359477"/>
                </a:lnTo>
                <a:lnTo>
                  <a:pt x="2114808" y="1401072"/>
                </a:lnTo>
                <a:lnTo>
                  <a:pt x="2131714" y="1443085"/>
                </a:lnTo>
                <a:lnTo>
                  <a:pt x="2147793" y="1485509"/>
                </a:lnTo>
                <a:lnTo>
                  <a:pt x="2163034" y="1528332"/>
                </a:lnTo>
                <a:lnTo>
                  <a:pt x="2177428" y="1571545"/>
                </a:lnTo>
                <a:lnTo>
                  <a:pt x="2190965" y="1615138"/>
                </a:lnTo>
                <a:lnTo>
                  <a:pt x="2203635" y="1659101"/>
                </a:lnTo>
                <a:lnTo>
                  <a:pt x="2215428" y="1703425"/>
                </a:lnTo>
                <a:lnTo>
                  <a:pt x="2226335" y="1748099"/>
                </a:lnTo>
                <a:lnTo>
                  <a:pt x="2236345" y="1793115"/>
                </a:lnTo>
                <a:lnTo>
                  <a:pt x="2245448" y="1838461"/>
                </a:lnTo>
                <a:lnTo>
                  <a:pt x="2253636" y="1884129"/>
                </a:lnTo>
                <a:lnTo>
                  <a:pt x="2260897" y="1930108"/>
                </a:lnTo>
                <a:lnTo>
                  <a:pt x="2267221" y="1976389"/>
                </a:lnTo>
                <a:lnTo>
                  <a:pt x="2272600" y="2022962"/>
                </a:lnTo>
                <a:lnTo>
                  <a:pt x="2277023" y="2069817"/>
                </a:lnTo>
                <a:lnTo>
                  <a:pt x="2280481" y="2116944"/>
                </a:lnTo>
                <a:lnTo>
                  <a:pt x="2282963" y="2164334"/>
                </a:lnTo>
                <a:lnTo>
                  <a:pt x="2284459" y="2211976"/>
                </a:lnTo>
                <a:lnTo>
                  <a:pt x="2284960" y="2259862"/>
                </a:lnTo>
                <a:lnTo>
                  <a:pt x="2284459" y="2307747"/>
                </a:lnTo>
                <a:lnTo>
                  <a:pt x="2282963" y="2355389"/>
                </a:lnTo>
                <a:lnTo>
                  <a:pt x="2280481" y="2402779"/>
                </a:lnTo>
                <a:lnTo>
                  <a:pt x="2277023" y="2449906"/>
                </a:lnTo>
                <a:lnTo>
                  <a:pt x="2272600" y="2496761"/>
                </a:lnTo>
                <a:lnTo>
                  <a:pt x="2267221" y="2543334"/>
                </a:lnTo>
                <a:lnTo>
                  <a:pt x="2260897" y="2589615"/>
                </a:lnTo>
                <a:lnTo>
                  <a:pt x="2253636" y="2635594"/>
                </a:lnTo>
                <a:lnTo>
                  <a:pt x="2245448" y="2681262"/>
                </a:lnTo>
                <a:lnTo>
                  <a:pt x="2236345" y="2726609"/>
                </a:lnTo>
                <a:lnTo>
                  <a:pt x="2226335" y="2771624"/>
                </a:lnTo>
                <a:lnTo>
                  <a:pt x="2215428" y="2816299"/>
                </a:lnTo>
                <a:lnTo>
                  <a:pt x="2203635" y="2860623"/>
                </a:lnTo>
                <a:lnTo>
                  <a:pt x="2190965" y="2904586"/>
                </a:lnTo>
                <a:lnTo>
                  <a:pt x="2177428" y="2948179"/>
                </a:lnTo>
                <a:lnTo>
                  <a:pt x="2163034" y="2991392"/>
                </a:lnTo>
                <a:lnTo>
                  <a:pt x="2147793" y="3034215"/>
                </a:lnTo>
                <a:lnTo>
                  <a:pt x="2131714" y="3076638"/>
                </a:lnTo>
                <a:lnTo>
                  <a:pt x="2114808" y="3118652"/>
                </a:lnTo>
                <a:lnTo>
                  <a:pt x="2097085" y="3160246"/>
                </a:lnTo>
                <a:lnTo>
                  <a:pt x="2078553" y="3201411"/>
                </a:lnTo>
                <a:lnTo>
                  <a:pt x="2059224" y="3242138"/>
                </a:lnTo>
                <a:lnTo>
                  <a:pt x="2039107" y="3282415"/>
                </a:lnTo>
                <a:lnTo>
                  <a:pt x="2018212" y="3322234"/>
                </a:lnTo>
                <a:lnTo>
                  <a:pt x="1996549" y="3361585"/>
                </a:lnTo>
                <a:lnTo>
                  <a:pt x="1974128" y="3400457"/>
                </a:lnTo>
                <a:lnTo>
                  <a:pt x="1950958" y="3438842"/>
                </a:lnTo>
                <a:lnTo>
                  <a:pt x="1927049" y="3476729"/>
                </a:lnTo>
                <a:lnTo>
                  <a:pt x="1902412" y="3514108"/>
                </a:lnTo>
                <a:lnTo>
                  <a:pt x="1877057" y="3550970"/>
                </a:lnTo>
                <a:lnTo>
                  <a:pt x="1850992" y="3587304"/>
                </a:lnTo>
                <a:lnTo>
                  <a:pt x="1824228" y="3623102"/>
                </a:lnTo>
                <a:lnTo>
                  <a:pt x="1796775" y="3658353"/>
                </a:lnTo>
                <a:lnTo>
                  <a:pt x="1768643" y="3693047"/>
                </a:lnTo>
                <a:lnTo>
                  <a:pt x="1739841" y="3727175"/>
                </a:lnTo>
                <a:lnTo>
                  <a:pt x="1710380" y="3760726"/>
                </a:lnTo>
                <a:lnTo>
                  <a:pt x="1680270" y="3793692"/>
                </a:lnTo>
                <a:lnTo>
                  <a:pt x="1649519" y="3826062"/>
                </a:lnTo>
                <a:lnTo>
                  <a:pt x="1618139" y="3857826"/>
                </a:lnTo>
                <a:lnTo>
                  <a:pt x="1586138" y="3888974"/>
                </a:lnTo>
                <a:lnTo>
                  <a:pt x="1553528" y="3919498"/>
                </a:lnTo>
                <a:lnTo>
                  <a:pt x="1520317" y="3949386"/>
                </a:lnTo>
                <a:lnTo>
                  <a:pt x="1486516" y="3978630"/>
                </a:lnTo>
                <a:lnTo>
                  <a:pt x="1452134" y="4007219"/>
                </a:lnTo>
                <a:lnTo>
                  <a:pt x="1417182" y="4035143"/>
                </a:lnTo>
                <a:lnTo>
                  <a:pt x="1381669" y="4062394"/>
                </a:lnTo>
                <a:lnTo>
                  <a:pt x="1345605" y="4088960"/>
                </a:lnTo>
                <a:lnTo>
                  <a:pt x="1309000" y="4114832"/>
                </a:lnTo>
                <a:lnTo>
                  <a:pt x="1271864" y="4140001"/>
                </a:lnTo>
                <a:lnTo>
                  <a:pt x="1234207" y="4164456"/>
                </a:lnTo>
                <a:lnTo>
                  <a:pt x="1196039" y="4188188"/>
                </a:lnTo>
                <a:lnTo>
                  <a:pt x="1157369" y="4211187"/>
                </a:lnTo>
                <a:lnTo>
                  <a:pt x="1118207" y="4233442"/>
                </a:lnTo>
                <a:lnTo>
                  <a:pt x="1078564" y="4254946"/>
                </a:lnTo>
                <a:lnTo>
                  <a:pt x="1038449" y="4275686"/>
                </a:lnTo>
                <a:lnTo>
                  <a:pt x="997872" y="4295655"/>
                </a:lnTo>
                <a:lnTo>
                  <a:pt x="956842" y="4314841"/>
                </a:lnTo>
                <a:lnTo>
                  <a:pt x="915371" y="4333236"/>
                </a:lnTo>
                <a:lnTo>
                  <a:pt x="873467" y="4350828"/>
                </a:lnTo>
                <a:lnTo>
                  <a:pt x="831141" y="4367610"/>
                </a:lnTo>
                <a:lnTo>
                  <a:pt x="788402" y="4383569"/>
                </a:lnTo>
                <a:lnTo>
                  <a:pt x="745261" y="4398698"/>
                </a:lnTo>
                <a:lnTo>
                  <a:pt x="701726" y="4412986"/>
                </a:lnTo>
                <a:lnTo>
                  <a:pt x="657809" y="4426423"/>
                </a:lnTo>
                <a:lnTo>
                  <a:pt x="613519" y="4439000"/>
                </a:lnTo>
                <a:lnTo>
                  <a:pt x="568865" y="4450706"/>
                </a:lnTo>
                <a:lnTo>
                  <a:pt x="523858" y="4461532"/>
                </a:lnTo>
                <a:lnTo>
                  <a:pt x="478508" y="4471468"/>
                </a:lnTo>
                <a:lnTo>
                  <a:pt x="432824" y="4480504"/>
                </a:lnTo>
                <a:lnTo>
                  <a:pt x="386817" y="4488631"/>
                </a:lnTo>
                <a:lnTo>
                  <a:pt x="340496" y="4495838"/>
                </a:lnTo>
                <a:lnTo>
                  <a:pt x="293870" y="4502116"/>
                </a:lnTo>
                <a:lnTo>
                  <a:pt x="246951" y="4507456"/>
                </a:lnTo>
                <a:lnTo>
                  <a:pt x="199748" y="4511846"/>
                </a:lnTo>
                <a:lnTo>
                  <a:pt x="152270" y="4515278"/>
                </a:lnTo>
                <a:lnTo>
                  <a:pt x="104528" y="4517741"/>
                </a:lnTo>
                <a:lnTo>
                  <a:pt x="56531" y="4519227"/>
                </a:lnTo>
                <a:lnTo>
                  <a:pt x="8289" y="4519724"/>
                </a:lnTo>
                <a:lnTo>
                  <a:pt x="5526" y="4519724"/>
                </a:lnTo>
                <a:lnTo>
                  <a:pt x="2762" y="4519720"/>
                </a:lnTo>
                <a:lnTo>
                  <a:pt x="0" y="4519710"/>
                </a:lnTo>
                <a:lnTo>
                  <a:pt x="1758" y="4040304"/>
                </a:lnTo>
                <a:lnTo>
                  <a:pt x="50423" y="4039839"/>
                </a:lnTo>
                <a:lnTo>
                  <a:pt x="98772" y="4038104"/>
                </a:lnTo>
                <a:lnTo>
                  <a:pt x="146791" y="4035115"/>
                </a:lnTo>
                <a:lnTo>
                  <a:pt x="194462" y="4030887"/>
                </a:lnTo>
                <a:lnTo>
                  <a:pt x="241769" y="4025438"/>
                </a:lnTo>
                <a:lnTo>
                  <a:pt x="288696" y="4018782"/>
                </a:lnTo>
                <a:lnTo>
                  <a:pt x="335227" y="4010937"/>
                </a:lnTo>
                <a:lnTo>
                  <a:pt x="381345" y="4001917"/>
                </a:lnTo>
                <a:lnTo>
                  <a:pt x="427033" y="3991740"/>
                </a:lnTo>
                <a:lnTo>
                  <a:pt x="472276" y="3980422"/>
                </a:lnTo>
                <a:lnTo>
                  <a:pt x="517057" y="3967977"/>
                </a:lnTo>
                <a:lnTo>
                  <a:pt x="561360" y="3954424"/>
                </a:lnTo>
                <a:lnTo>
                  <a:pt x="605168" y="3939777"/>
                </a:lnTo>
                <a:lnTo>
                  <a:pt x="648465" y="3924053"/>
                </a:lnTo>
                <a:lnTo>
                  <a:pt x="691235" y="3907267"/>
                </a:lnTo>
                <a:lnTo>
                  <a:pt x="733460" y="3889437"/>
                </a:lnTo>
                <a:lnTo>
                  <a:pt x="775126" y="3870577"/>
                </a:lnTo>
                <a:lnTo>
                  <a:pt x="816216" y="3850705"/>
                </a:lnTo>
                <a:lnTo>
                  <a:pt x="856712" y="3829836"/>
                </a:lnTo>
                <a:lnTo>
                  <a:pt x="896599" y="3807986"/>
                </a:lnTo>
                <a:lnTo>
                  <a:pt x="935861" y="3785171"/>
                </a:lnTo>
                <a:lnTo>
                  <a:pt x="974481" y="3761408"/>
                </a:lnTo>
                <a:lnTo>
                  <a:pt x="1012442" y="3736713"/>
                </a:lnTo>
                <a:lnTo>
                  <a:pt x="1049729" y="3711101"/>
                </a:lnTo>
                <a:lnTo>
                  <a:pt x="1086325" y="3684589"/>
                </a:lnTo>
                <a:lnTo>
                  <a:pt x="1122214" y="3657193"/>
                </a:lnTo>
                <a:lnTo>
                  <a:pt x="1157378" y="3628929"/>
                </a:lnTo>
                <a:lnTo>
                  <a:pt x="1191803" y="3599812"/>
                </a:lnTo>
                <a:lnTo>
                  <a:pt x="1225471" y="3569860"/>
                </a:lnTo>
                <a:lnTo>
                  <a:pt x="1258367" y="3539088"/>
                </a:lnTo>
                <a:lnTo>
                  <a:pt x="1290473" y="3507513"/>
                </a:lnTo>
                <a:lnTo>
                  <a:pt x="1321774" y="3475149"/>
                </a:lnTo>
                <a:lnTo>
                  <a:pt x="1352252" y="3442015"/>
                </a:lnTo>
                <a:lnTo>
                  <a:pt x="1381893" y="3408124"/>
                </a:lnTo>
                <a:lnTo>
                  <a:pt x="1410679" y="3373495"/>
                </a:lnTo>
                <a:lnTo>
                  <a:pt x="1438594" y="3338142"/>
                </a:lnTo>
                <a:lnTo>
                  <a:pt x="1465622" y="3302082"/>
                </a:lnTo>
                <a:lnTo>
                  <a:pt x="1491745" y="3265331"/>
                </a:lnTo>
                <a:lnTo>
                  <a:pt x="1516949" y="3227905"/>
                </a:lnTo>
                <a:lnTo>
                  <a:pt x="1541217" y="3189820"/>
                </a:lnTo>
                <a:lnTo>
                  <a:pt x="1564531" y="3151092"/>
                </a:lnTo>
                <a:lnTo>
                  <a:pt x="1586877" y="3111738"/>
                </a:lnTo>
                <a:lnTo>
                  <a:pt x="1608237" y="3071773"/>
                </a:lnTo>
                <a:lnTo>
                  <a:pt x="1628595" y="3031213"/>
                </a:lnTo>
                <a:lnTo>
                  <a:pt x="1647935" y="2990075"/>
                </a:lnTo>
                <a:lnTo>
                  <a:pt x="1666240" y="2948375"/>
                </a:lnTo>
                <a:lnTo>
                  <a:pt x="1683494" y="2906129"/>
                </a:lnTo>
                <a:lnTo>
                  <a:pt x="1699681" y="2863352"/>
                </a:lnTo>
                <a:lnTo>
                  <a:pt x="1714784" y="2820061"/>
                </a:lnTo>
                <a:lnTo>
                  <a:pt x="1728788" y="2776272"/>
                </a:lnTo>
                <a:lnTo>
                  <a:pt x="1741674" y="2732002"/>
                </a:lnTo>
                <a:lnTo>
                  <a:pt x="1753428" y="2687265"/>
                </a:lnTo>
                <a:lnTo>
                  <a:pt x="1764033" y="2642079"/>
                </a:lnTo>
                <a:lnTo>
                  <a:pt x="1773473" y="2596459"/>
                </a:lnTo>
                <a:lnTo>
                  <a:pt x="1781730" y="2550422"/>
                </a:lnTo>
                <a:lnTo>
                  <a:pt x="1788790" y="2503983"/>
                </a:lnTo>
                <a:lnTo>
                  <a:pt x="1794634" y="2457159"/>
                </a:lnTo>
                <a:lnTo>
                  <a:pt x="1799248" y="2409966"/>
                </a:lnTo>
                <a:lnTo>
                  <a:pt x="1802615" y="2362420"/>
                </a:lnTo>
                <a:lnTo>
                  <a:pt x="1804718" y="2314536"/>
                </a:lnTo>
                <a:lnTo>
                  <a:pt x="1805541" y="2266332"/>
                </a:lnTo>
                <a:lnTo>
                  <a:pt x="1805071" y="2218122"/>
                </a:lnTo>
                <a:lnTo>
                  <a:pt x="1803320" y="2170225"/>
                </a:lnTo>
                <a:lnTo>
                  <a:pt x="1800302" y="2122656"/>
                </a:lnTo>
                <a:lnTo>
                  <a:pt x="1796035" y="2075431"/>
                </a:lnTo>
                <a:lnTo>
                  <a:pt x="1790534" y="2028566"/>
                </a:lnTo>
                <a:lnTo>
                  <a:pt x="1783815" y="1982077"/>
                </a:lnTo>
                <a:lnTo>
                  <a:pt x="1775896" y="1935982"/>
                </a:lnTo>
                <a:lnTo>
                  <a:pt x="1766791" y="1890296"/>
                </a:lnTo>
                <a:lnTo>
                  <a:pt x="1756518" y="1845034"/>
                </a:lnTo>
                <a:lnTo>
                  <a:pt x="1745093" y="1800214"/>
                </a:lnTo>
                <a:lnTo>
                  <a:pt x="1732531" y="1755852"/>
                </a:lnTo>
                <a:lnTo>
                  <a:pt x="1718849" y="1711964"/>
                </a:lnTo>
                <a:lnTo>
                  <a:pt x="1704064" y="1668565"/>
                </a:lnTo>
                <a:lnTo>
                  <a:pt x="1688191" y="1625673"/>
                </a:lnTo>
                <a:lnTo>
                  <a:pt x="1671247" y="1583304"/>
                </a:lnTo>
                <a:lnTo>
                  <a:pt x="1653249" y="1541473"/>
                </a:lnTo>
                <a:lnTo>
                  <a:pt x="1634211" y="1500197"/>
                </a:lnTo>
                <a:lnTo>
                  <a:pt x="1614151" y="1459492"/>
                </a:lnTo>
                <a:lnTo>
                  <a:pt x="1593085" y="1419374"/>
                </a:lnTo>
                <a:lnTo>
                  <a:pt x="1571029" y="1379860"/>
                </a:lnTo>
                <a:lnTo>
                  <a:pt x="1547999" y="1340965"/>
                </a:lnTo>
                <a:lnTo>
                  <a:pt x="1524012" y="1302706"/>
                </a:lnTo>
                <a:lnTo>
                  <a:pt x="1499083" y="1265100"/>
                </a:lnTo>
                <a:lnTo>
                  <a:pt x="1473230" y="1228162"/>
                </a:lnTo>
                <a:lnTo>
                  <a:pt x="1446467" y="1191908"/>
                </a:lnTo>
                <a:lnTo>
                  <a:pt x="1418812" y="1156355"/>
                </a:lnTo>
                <a:lnTo>
                  <a:pt x="1390281" y="1121519"/>
                </a:lnTo>
                <a:lnTo>
                  <a:pt x="1360890" y="1087417"/>
                </a:lnTo>
                <a:lnTo>
                  <a:pt x="1330655" y="1054063"/>
                </a:lnTo>
                <a:lnTo>
                  <a:pt x="1299593" y="1021475"/>
                </a:lnTo>
                <a:lnTo>
                  <a:pt x="1267719" y="989669"/>
                </a:lnTo>
                <a:lnTo>
                  <a:pt x="1235050" y="958662"/>
                </a:lnTo>
                <a:lnTo>
                  <a:pt x="1201603" y="928468"/>
                </a:lnTo>
                <a:lnTo>
                  <a:pt x="1167393" y="899104"/>
                </a:lnTo>
                <a:lnTo>
                  <a:pt x="1132436" y="870588"/>
                </a:lnTo>
                <a:lnTo>
                  <a:pt x="1096750" y="842934"/>
                </a:lnTo>
                <a:lnTo>
                  <a:pt x="1060349" y="816159"/>
                </a:lnTo>
                <a:lnTo>
                  <a:pt x="1023251" y="790279"/>
                </a:lnTo>
                <a:lnTo>
                  <a:pt x="985472" y="765311"/>
                </a:lnTo>
                <a:lnTo>
                  <a:pt x="947027" y="741271"/>
                </a:lnTo>
                <a:lnTo>
                  <a:pt x="907934" y="718174"/>
                </a:lnTo>
                <a:lnTo>
                  <a:pt x="868208" y="696038"/>
                </a:lnTo>
                <a:lnTo>
                  <a:pt x="827866" y="674878"/>
                </a:lnTo>
                <a:lnTo>
                  <a:pt x="786924" y="654710"/>
                </a:lnTo>
                <a:lnTo>
                  <a:pt x="745397" y="635551"/>
                </a:lnTo>
                <a:lnTo>
                  <a:pt x="703303" y="617417"/>
                </a:lnTo>
                <a:lnTo>
                  <a:pt x="660658" y="600324"/>
                </a:lnTo>
                <a:lnTo>
                  <a:pt x="617477" y="584288"/>
                </a:lnTo>
                <a:lnTo>
                  <a:pt x="573778" y="569326"/>
                </a:lnTo>
                <a:lnTo>
                  <a:pt x="529576" y="555454"/>
                </a:lnTo>
                <a:lnTo>
                  <a:pt x="484887" y="542688"/>
                </a:lnTo>
                <a:lnTo>
                  <a:pt x="439729" y="531044"/>
                </a:lnTo>
                <a:lnTo>
                  <a:pt x="394116" y="520538"/>
                </a:lnTo>
                <a:lnTo>
                  <a:pt x="348065" y="511187"/>
                </a:lnTo>
                <a:lnTo>
                  <a:pt x="301594" y="503006"/>
                </a:lnTo>
                <a:lnTo>
                  <a:pt x="254717" y="496013"/>
                </a:lnTo>
                <a:lnTo>
                  <a:pt x="207451" y="490223"/>
                </a:lnTo>
                <a:lnTo>
                  <a:pt x="159812" y="485652"/>
                </a:lnTo>
                <a:lnTo>
                  <a:pt x="111816" y="482317"/>
                </a:lnTo>
                <a:lnTo>
                  <a:pt x="63481" y="480234"/>
                </a:lnTo>
                <a:lnTo>
                  <a:pt x="14821" y="479419"/>
                </a:lnTo>
                <a:lnTo>
                  <a:pt x="10466" y="479407"/>
                </a:lnTo>
                <a:lnTo>
                  <a:pt x="8289" y="479407"/>
                </a:lnTo>
                <a:lnTo>
                  <a:pt x="8289" y="0"/>
                </a:lnTo>
                <a:close/>
              </a:path>
            </a:pathLst>
          </a:custGeom>
          <a:solidFill>
            <a:srgbClr val="3D7784"/>
          </a:solidFill>
          <a:ln w="25399">
            <a:noFill/>
          </a:ln>
        </p:spPr>
        <p:txBody>
          <a:bodyPr wrap="square" lIns="0" tIns="0" rIns="0" bIns="0" rtlCol="0"/>
          <a:lstStyle/>
          <a:p>
            <a:endParaRPr sz="3200">
              <a:latin typeface="微软雅黑" panose="020B0503020204020204" pitchFamily="34" charset="-122"/>
              <a:ea typeface="微软雅黑" panose="020B0503020204020204" pitchFamily="34" charset="-122"/>
            </a:endParaRPr>
          </a:p>
        </p:txBody>
      </p:sp>
      <p:sp>
        <p:nvSpPr>
          <p:cNvPr id="121" name="object 108"/>
          <p:cNvSpPr txBox="1"/>
          <p:nvPr/>
        </p:nvSpPr>
        <p:spPr>
          <a:xfrm>
            <a:off x="357891" y="3380673"/>
            <a:ext cx="1295231" cy="382154"/>
          </a:xfrm>
          <a:prstGeom prst="rect">
            <a:avLst/>
          </a:prstGeom>
        </p:spPr>
        <p:txBody>
          <a:bodyPr vert="horz" wrap="square" lIns="0" tIns="12698" rIns="0" bIns="0" rtlCol="0">
            <a:spAutoFit/>
          </a:bodyPr>
          <a:lstStyle/>
          <a:p>
            <a:pPr marL="12700" algn="ctr">
              <a:spcBef>
                <a:spcPts val="100"/>
              </a:spcBef>
            </a:pPr>
            <a:r>
              <a:rPr sz="2400" b="1" dirty="0" err="1">
                <a:solidFill>
                  <a:srgbClr val="3D7784"/>
                </a:solidFill>
                <a:latin typeface="微软雅黑" panose="020B0503020204020204" pitchFamily="34" charset="-122"/>
                <a:ea typeface="微软雅黑" panose="020B0503020204020204" pitchFamily="34" charset="-122"/>
                <a:cs typeface="黑体" panose="02010609060101010101" charset="-122"/>
              </a:rPr>
              <a:t>区块链</a:t>
            </a:r>
            <a:endParaRPr sz="2400" b="1" dirty="0">
              <a:solidFill>
                <a:srgbClr val="3D7784"/>
              </a:solidFill>
              <a:latin typeface="微软雅黑" panose="020B0503020204020204" pitchFamily="34" charset="-122"/>
              <a:ea typeface="微软雅黑" panose="020B0503020204020204" pitchFamily="34" charset="-122"/>
              <a:cs typeface="黑体" panose="02010609060101010101" charset="-122"/>
            </a:endParaRPr>
          </a:p>
        </p:txBody>
      </p:sp>
      <p:sp>
        <p:nvSpPr>
          <p:cNvPr id="122" name="object 109"/>
          <p:cNvSpPr txBox="1"/>
          <p:nvPr/>
        </p:nvSpPr>
        <p:spPr>
          <a:xfrm>
            <a:off x="107006" y="3820346"/>
            <a:ext cx="1797000" cy="303544"/>
          </a:xfrm>
          <a:prstGeom prst="rect">
            <a:avLst/>
          </a:prstGeom>
        </p:spPr>
        <p:txBody>
          <a:bodyPr vert="horz" wrap="square" lIns="0" tIns="6984" rIns="0" bIns="0" rtlCol="0">
            <a:spAutoFit/>
          </a:bodyPr>
          <a:lstStyle/>
          <a:p>
            <a:pPr marL="127000" marR="5080" indent="-114300" algn="ctr">
              <a:lnSpc>
                <a:spcPct val="102000"/>
              </a:lnSpc>
              <a:spcBef>
                <a:spcPts val="55"/>
              </a:spcBef>
            </a:pPr>
            <a:r>
              <a:rPr sz="2000" b="1" dirty="0" err="1">
                <a:solidFill>
                  <a:srgbClr val="3D7784"/>
                </a:solidFill>
                <a:latin typeface="微软雅黑" panose="020B0503020204020204" pitchFamily="34" charset="-122"/>
                <a:ea typeface="微软雅黑" panose="020B0503020204020204" pitchFamily="34" charset="-122"/>
                <a:cs typeface="黑体" panose="02010609060101010101" charset="-122"/>
              </a:rPr>
              <a:t>跨链云服务</a:t>
            </a:r>
            <a:endParaRPr sz="2000" b="1" dirty="0">
              <a:solidFill>
                <a:srgbClr val="3D7784"/>
              </a:solidFill>
              <a:latin typeface="微软雅黑" panose="020B0503020204020204" pitchFamily="34" charset="-122"/>
              <a:ea typeface="微软雅黑" panose="020B0503020204020204" pitchFamily="34" charset="-122"/>
              <a:cs typeface="黑体" panose="02010609060101010101" charset="-122"/>
            </a:endParaRPr>
          </a:p>
        </p:txBody>
      </p:sp>
      <p:sp>
        <p:nvSpPr>
          <p:cNvPr id="123" name="object 8"/>
          <p:cNvSpPr txBox="1"/>
          <p:nvPr/>
        </p:nvSpPr>
        <p:spPr>
          <a:xfrm>
            <a:off x="3015148" y="4040559"/>
            <a:ext cx="655869" cy="1964907"/>
          </a:xfrm>
          <a:prstGeom prst="rect">
            <a:avLst/>
          </a:prstGeom>
          <a:solidFill>
            <a:srgbClr val="3D7784"/>
          </a:solidFill>
          <a:ln w="25399">
            <a:noFill/>
          </a:ln>
        </p:spPr>
        <p:txBody>
          <a:bodyPr vert="eaVert" wrap="square" lIns="0" tIns="0" rIns="216000" bIns="0" rtlCol="0">
            <a:noAutofit/>
          </a:bodyPr>
          <a:lstStyle/>
          <a:p>
            <a:pPr marL="101600" marR="88900" indent="114300" algn="ctr"/>
            <a:r>
              <a:rPr lang="zh-CN" altLang="en-US" dirty="0">
                <a:solidFill>
                  <a:srgbClr val="FFFFFF"/>
                </a:solidFill>
                <a:latin typeface="微软雅黑" panose="020B0503020204020204" pitchFamily="34" charset="-122"/>
                <a:ea typeface="微软雅黑" panose="020B0503020204020204" pitchFamily="34" charset="-122"/>
                <a:cs typeface="黑体" panose="02010609060101010101" charset="-122"/>
              </a:rPr>
              <a:t>跨</a:t>
            </a:r>
            <a:r>
              <a:rPr lang="zh-CN" altLang="en-US" sz="1800" dirty="0">
                <a:solidFill>
                  <a:srgbClr val="FFFFFF"/>
                </a:solidFill>
                <a:latin typeface="微软雅黑" panose="020B0503020204020204" pitchFamily="34" charset="-122"/>
                <a:ea typeface="微软雅黑" panose="020B0503020204020204" pitchFamily="34" charset="-122"/>
                <a:cs typeface="黑体" panose="02010609060101010101" charset="-122"/>
              </a:rPr>
              <a:t>链</a:t>
            </a:r>
            <a:r>
              <a:rPr sz="1800" dirty="0" err="1">
                <a:solidFill>
                  <a:srgbClr val="FFFFFF"/>
                </a:solidFill>
                <a:latin typeface="微软雅黑" panose="020B0503020204020204" pitchFamily="34" charset="-122"/>
                <a:ea typeface="微软雅黑" panose="020B0503020204020204" pitchFamily="34" charset="-122"/>
                <a:cs typeface="黑体" panose="02010609060101010101" charset="-122"/>
              </a:rPr>
              <a:t>代理</a:t>
            </a:r>
            <a:endParaRPr sz="1800" dirty="0">
              <a:latin typeface="微软雅黑" panose="020B0503020204020204" pitchFamily="34" charset="-122"/>
              <a:ea typeface="微软雅黑" panose="020B0503020204020204" pitchFamily="34" charset="-122"/>
              <a:cs typeface="黑体" panose="02010609060101010101" charset="-122"/>
            </a:endParaRPr>
          </a:p>
        </p:txBody>
      </p:sp>
      <p:sp>
        <p:nvSpPr>
          <p:cNvPr id="2" name="箭头: 左右 1"/>
          <p:cNvSpPr/>
          <p:nvPr/>
        </p:nvSpPr>
        <p:spPr>
          <a:xfrm>
            <a:off x="1904608" y="1951835"/>
            <a:ext cx="749754" cy="190132"/>
          </a:xfrm>
          <a:prstGeom prst="leftRightArrow">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ysClr val="windowText" lastClr="000000"/>
                </a:solidFill>
              </a:ln>
              <a:solidFill>
                <a:srgbClr val="3D7784"/>
              </a:solidFill>
              <a:latin typeface="微软雅黑" panose="020B0503020204020204" pitchFamily="34" charset="-122"/>
              <a:ea typeface="微软雅黑" panose="020B0503020204020204" pitchFamily="34" charset="-122"/>
            </a:endParaRPr>
          </a:p>
        </p:txBody>
      </p:sp>
      <p:sp>
        <p:nvSpPr>
          <p:cNvPr id="124" name="箭头: 左右 123"/>
          <p:cNvSpPr/>
          <p:nvPr/>
        </p:nvSpPr>
        <p:spPr>
          <a:xfrm>
            <a:off x="1914726" y="5236139"/>
            <a:ext cx="749754" cy="190132"/>
          </a:xfrm>
          <a:prstGeom prst="leftRightArrow">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ysClr val="windowText" lastClr="000000"/>
                </a:solidFill>
              </a:ln>
              <a:solidFill>
                <a:srgbClr val="3D7784"/>
              </a:solidFill>
              <a:latin typeface="微软雅黑" panose="020B0503020204020204" pitchFamily="34" charset="-122"/>
              <a:ea typeface="微软雅黑" panose="020B0503020204020204" pitchFamily="34" charset="-122"/>
            </a:endParaRPr>
          </a:p>
        </p:txBody>
      </p:sp>
      <p:sp>
        <p:nvSpPr>
          <p:cNvPr id="125" name="箭头: 左右 124"/>
          <p:cNvSpPr/>
          <p:nvPr/>
        </p:nvSpPr>
        <p:spPr>
          <a:xfrm>
            <a:off x="3888916" y="2013372"/>
            <a:ext cx="402535" cy="200855"/>
          </a:xfrm>
          <a:prstGeom prst="leftRightArrow">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ysClr val="windowText" lastClr="000000"/>
                </a:solidFill>
              </a:ln>
              <a:solidFill>
                <a:srgbClr val="3D7784"/>
              </a:solidFill>
              <a:latin typeface="微软雅黑" panose="020B0503020204020204" pitchFamily="34" charset="-122"/>
              <a:ea typeface="微软雅黑" panose="020B0503020204020204" pitchFamily="34" charset="-122"/>
            </a:endParaRPr>
          </a:p>
        </p:txBody>
      </p:sp>
      <p:sp>
        <p:nvSpPr>
          <p:cNvPr id="126" name="箭头: 左右 125"/>
          <p:cNvSpPr/>
          <p:nvPr/>
        </p:nvSpPr>
        <p:spPr>
          <a:xfrm>
            <a:off x="3869389" y="4533257"/>
            <a:ext cx="402535" cy="200855"/>
          </a:xfrm>
          <a:prstGeom prst="leftRightArrow">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ysClr val="windowText" lastClr="000000"/>
                </a:solidFill>
              </a:ln>
              <a:solidFill>
                <a:srgbClr val="3D7784"/>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8392029"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技术思路：一切合作伙伴都可以被“链”进来</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矩形 13"/>
          <p:cNvSpPr/>
          <p:nvPr/>
        </p:nvSpPr>
        <p:spPr>
          <a:xfrm>
            <a:off x="838622" y="1189353"/>
            <a:ext cx="10904489" cy="861774"/>
          </a:xfrm>
          <a:prstGeom prst="rect">
            <a:avLst/>
          </a:prstGeom>
        </p:spPr>
        <p:txBody>
          <a:bodyPr wrap="square">
            <a:spAutoFit/>
          </a:bodyPr>
          <a:lstStyle/>
          <a:p>
            <a:pPr defTabSz="913765">
              <a:defRPr/>
            </a:pPr>
            <a:r>
              <a:rPr lang="zh-CN" altLang="en-US" sz="1800" dirty="0">
                <a:solidFill>
                  <a:srgbClr val="3D7784"/>
                </a:solidFill>
                <a:latin typeface="微软雅黑" panose="020B0503020204020204" pitchFamily="34" charset="-122"/>
                <a:ea typeface="微软雅黑" panose="020B0503020204020204" pitchFamily="34" charset="-122"/>
              </a:rPr>
              <a:t>“目前我国信息数据资源</a:t>
            </a:r>
            <a:r>
              <a:rPr lang="en-US" altLang="zh-CN" sz="3200" b="1" dirty="0">
                <a:solidFill>
                  <a:srgbClr val="3D7784"/>
                </a:solidFill>
                <a:latin typeface="微软雅黑" panose="020B0503020204020204" pitchFamily="34" charset="-122"/>
                <a:ea typeface="微软雅黑" panose="020B0503020204020204" pitchFamily="34" charset="-122"/>
              </a:rPr>
              <a:t>80%</a:t>
            </a:r>
            <a:r>
              <a:rPr lang="zh-CN" altLang="en-US" sz="1800" dirty="0">
                <a:solidFill>
                  <a:srgbClr val="3D7784"/>
                </a:solidFill>
                <a:latin typeface="微软雅黑" panose="020B0503020204020204" pitchFamily="34" charset="-122"/>
                <a:ea typeface="微软雅黑" panose="020B0503020204020204" pitchFamily="34" charset="-122"/>
              </a:rPr>
              <a:t>以上掌握在各级政府部门手里，‘深藏闺中’是极大浪费。”</a:t>
            </a:r>
            <a:endParaRPr lang="en-US" altLang="zh-CN" sz="1800" dirty="0">
              <a:solidFill>
                <a:srgbClr val="3D7784"/>
              </a:solidFill>
              <a:latin typeface="微软雅黑" panose="020B0503020204020204" pitchFamily="34" charset="-122"/>
              <a:ea typeface="微软雅黑" panose="020B0503020204020204" pitchFamily="34" charset="-122"/>
            </a:endParaRPr>
          </a:p>
          <a:p>
            <a:pPr defTabSz="913765">
              <a:defRPr/>
            </a:pPr>
            <a:r>
              <a:rPr lang="zh-CN" altLang="en-US" sz="1800" dirty="0">
                <a:solidFill>
                  <a:srgbClr val="3D7784"/>
                </a:solidFill>
                <a:latin typeface="微软雅黑" panose="020B0503020204020204" pitchFamily="34" charset="-122"/>
                <a:ea typeface="微软雅黑" panose="020B0503020204020204" pitchFamily="34" charset="-122"/>
              </a:rPr>
              <a:t>但即使国家大力推进政务数据共享，当前仍然呈现出</a:t>
            </a:r>
            <a:r>
              <a:rPr lang="zh-CN" altLang="en-US" sz="1800" b="1" dirty="0">
                <a:solidFill>
                  <a:srgbClr val="3D7784"/>
                </a:solidFill>
                <a:latin typeface="微软雅黑" panose="020B0503020204020204" pitchFamily="34" charset="-122"/>
                <a:ea typeface="微软雅黑" panose="020B0503020204020204" pitchFamily="34" charset="-122"/>
              </a:rPr>
              <a:t>平行部门间数据共享程度严重不足</a:t>
            </a:r>
            <a:r>
              <a:rPr lang="zh-CN" altLang="en-US" sz="1800" dirty="0">
                <a:solidFill>
                  <a:srgbClr val="3D7784"/>
                </a:solidFill>
                <a:latin typeface="微软雅黑" panose="020B0503020204020204" pitchFamily="34" charset="-122"/>
                <a:ea typeface="微软雅黑" panose="020B0503020204020204" pitchFamily="34" charset="-122"/>
              </a:rPr>
              <a:t>的现象。</a:t>
            </a:r>
            <a:endParaRPr lang="zh-CN" altLang="en-US" sz="1800" dirty="0">
              <a:solidFill>
                <a:srgbClr val="3D7784"/>
              </a:solidFill>
              <a:latin typeface="微软雅黑" panose="020B0503020204020204" pitchFamily="34" charset="-122"/>
              <a:ea typeface="微软雅黑" panose="020B0503020204020204" pitchFamily="34" charset="-122"/>
            </a:endParaRPr>
          </a:p>
        </p:txBody>
      </p:sp>
      <p:sp>
        <p:nvSpPr>
          <p:cNvPr id="21" name="箭头: 上弧形 20"/>
          <p:cNvSpPr/>
          <p:nvPr/>
        </p:nvSpPr>
        <p:spPr bwMode="auto">
          <a:xfrm>
            <a:off x="3924376" y="2655968"/>
            <a:ext cx="3868112" cy="1167467"/>
          </a:xfrm>
          <a:prstGeom prst="curvedDown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lstStyle/>
          <a:p>
            <a:pPr defTabSz="913765" eaLnBrk="0" hangingPunct="0"/>
            <a:endParaRPr lang="zh-CN" altLang="en-US" sz="1800">
              <a:latin typeface="微软雅黑" panose="020B0503020204020204" pitchFamily="34" charset="-122"/>
              <a:ea typeface="微软雅黑" panose="020B0503020204020204" pitchFamily="34" charset="-122"/>
            </a:endParaRPr>
          </a:p>
        </p:txBody>
      </p:sp>
      <p:sp>
        <p:nvSpPr>
          <p:cNvPr id="22" name="矩形 21"/>
          <p:cNvSpPr/>
          <p:nvPr/>
        </p:nvSpPr>
        <p:spPr bwMode="auto">
          <a:xfrm>
            <a:off x="1295749" y="2149338"/>
            <a:ext cx="2370426" cy="1285293"/>
          </a:xfrm>
          <a:prstGeom prst="rect">
            <a:avLst/>
          </a:prstGeom>
          <a:solidFill>
            <a:srgbClr val="3D7784"/>
          </a:solidFill>
          <a:ln>
            <a:noFill/>
          </a:ln>
        </p:spPr>
        <p:txBody>
          <a:bodyPr anchor="ctr"/>
          <a:lstStyle/>
          <a:p>
            <a:pPr algn="ctr"/>
            <a:r>
              <a:rPr lang="zh-CN" altLang="en-US" sz="2000" b="1" dirty="0">
                <a:solidFill>
                  <a:srgbClr val="FFFFFF"/>
                </a:solidFill>
                <a:latin typeface="微软雅黑" panose="020B0503020204020204" pitchFamily="34" charset="-122"/>
                <a:ea typeface="微软雅黑" panose="020B0503020204020204" pitchFamily="34" charset="-122"/>
              </a:rPr>
              <a:t>给数据在</a:t>
            </a:r>
            <a:endParaRPr lang="en-US" altLang="zh-CN" sz="2000" b="1" dirty="0">
              <a:solidFill>
                <a:srgbClr val="FFFFFF"/>
              </a:solidFill>
              <a:latin typeface="微软雅黑" panose="020B0503020204020204" pitchFamily="34" charset="-122"/>
              <a:ea typeface="微软雅黑" panose="020B0503020204020204" pitchFamily="34" charset="-122"/>
            </a:endParaRPr>
          </a:p>
          <a:p>
            <a:pPr algn="ctr"/>
            <a:r>
              <a:rPr lang="zh-CN" altLang="en-US" sz="2000" b="1" dirty="0">
                <a:solidFill>
                  <a:srgbClr val="FFFFFF"/>
                </a:solidFill>
                <a:latin typeface="微软雅黑" panose="020B0503020204020204" pitchFamily="34" charset="-122"/>
                <a:ea typeface="微软雅黑" panose="020B0503020204020204" pitchFamily="34" charset="-122"/>
              </a:rPr>
              <a:t>链上找个家</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23" name="矩形 22"/>
          <p:cNvSpPr/>
          <p:nvPr/>
        </p:nvSpPr>
        <p:spPr bwMode="auto">
          <a:xfrm>
            <a:off x="8180408" y="2143707"/>
            <a:ext cx="2149363" cy="1285293"/>
          </a:xfrm>
          <a:prstGeom prst="rect">
            <a:avLst/>
          </a:prstGeom>
          <a:solidFill>
            <a:srgbClr val="3D7784"/>
          </a:solidFill>
          <a:ln>
            <a:noFill/>
          </a:ln>
        </p:spPr>
        <p:txBody>
          <a:bodyPr anchor="ctr"/>
          <a:lstStyle/>
          <a:p>
            <a:pPr algn="ctr"/>
            <a:r>
              <a:rPr lang="zh-CN" altLang="en-US" sz="2000" b="1" dirty="0">
                <a:solidFill>
                  <a:srgbClr val="FFFFFF"/>
                </a:solidFill>
                <a:latin typeface="微软雅黑" panose="020B0503020204020204" pitchFamily="34" charset="-122"/>
                <a:ea typeface="微软雅黑" panose="020B0503020204020204" pitchFamily="34" charset="-122"/>
              </a:rPr>
              <a:t>数据的父母</a:t>
            </a:r>
            <a:endParaRPr lang="en-US" altLang="zh-CN" sz="2000" b="1" dirty="0">
              <a:solidFill>
                <a:srgbClr val="FFFFFF"/>
              </a:solidFill>
              <a:latin typeface="微软雅黑" panose="020B0503020204020204" pitchFamily="34" charset="-122"/>
              <a:ea typeface="微软雅黑" panose="020B0503020204020204" pitchFamily="34" charset="-122"/>
            </a:endParaRPr>
          </a:p>
          <a:p>
            <a:pPr algn="ctr"/>
            <a:r>
              <a:rPr lang="zh-CN" altLang="en-US" sz="2000" b="1" dirty="0">
                <a:solidFill>
                  <a:srgbClr val="FFFFFF"/>
                </a:solidFill>
                <a:latin typeface="微软雅黑" panose="020B0503020204020204" pitchFamily="34" charset="-122"/>
                <a:ea typeface="微软雅黑" panose="020B0503020204020204" pitchFamily="34" charset="-122"/>
              </a:rPr>
              <a:t>都不变</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2" name="矩形 1"/>
          <p:cNvSpPr/>
          <p:nvPr/>
        </p:nvSpPr>
        <p:spPr>
          <a:xfrm>
            <a:off x="752021" y="4397830"/>
            <a:ext cx="1063866" cy="410587"/>
          </a:xfrm>
          <a:prstGeom prst="rect">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3D7784"/>
                </a:solidFill>
                <a:latin typeface="微软雅黑" panose="020B0503020204020204" pitchFamily="34" charset="-122"/>
                <a:ea typeface="微软雅黑" panose="020B0503020204020204" pitchFamily="34" charset="-122"/>
              </a:rPr>
              <a:t>机构</a:t>
            </a:r>
            <a:r>
              <a:rPr lang="en-US" altLang="zh-CN" sz="1600" dirty="0">
                <a:solidFill>
                  <a:srgbClr val="3D7784"/>
                </a:solidFill>
                <a:latin typeface="微软雅黑" panose="020B0503020204020204" pitchFamily="34" charset="-122"/>
                <a:ea typeface="微软雅黑" panose="020B0503020204020204" pitchFamily="34" charset="-122"/>
              </a:rPr>
              <a:t>A</a:t>
            </a:r>
            <a:endParaRPr lang="zh-CN" altLang="en-US" sz="1600" dirty="0">
              <a:solidFill>
                <a:srgbClr val="3D7784"/>
              </a:solidFill>
              <a:latin typeface="微软雅黑" panose="020B0503020204020204" pitchFamily="34" charset="-122"/>
              <a:ea typeface="微软雅黑" panose="020B0503020204020204" pitchFamily="34" charset="-122"/>
            </a:endParaRPr>
          </a:p>
        </p:txBody>
      </p:sp>
      <p:sp>
        <p:nvSpPr>
          <p:cNvPr id="24" name="矩形 23"/>
          <p:cNvSpPr/>
          <p:nvPr/>
        </p:nvSpPr>
        <p:spPr>
          <a:xfrm>
            <a:off x="752021" y="4950321"/>
            <a:ext cx="1063866" cy="410587"/>
          </a:xfrm>
          <a:prstGeom prst="rect">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3D7784"/>
                </a:solidFill>
                <a:latin typeface="微软雅黑" panose="020B0503020204020204" pitchFamily="34" charset="-122"/>
                <a:ea typeface="微软雅黑" panose="020B0503020204020204" pitchFamily="34" charset="-122"/>
              </a:rPr>
              <a:t>机构</a:t>
            </a:r>
            <a:r>
              <a:rPr lang="en-US" altLang="zh-CN" sz="1600" dirty="0">
                <a:solidFill>
                  <a:srgbClr val="3D7784"/>
                </a:solidFill>
                <a:latin typeface="微软雅黑" panose="020B0503020204020204" pitchFamily="34" charset="-122"/>
                <a:ea typeface="微软雅黑" panose="020B0503020204020204" pitchFamily="34" charset="-122"/>
              </a:rPr>
              <a:t>B</a:t>
            </a:r>
            <a:endParaRPr lang="zh-CN" altLang="en-US" sz="1600" dirty="0">
              <a:solidFill>
                <a:srgbClr val="3D7784"/>
              </a:solidFill>
              <a:latin typeface="微软雅黑" panose="020B0503020204020204" pitchFamily="34" charset="-122"/>
              <a:ea typeface="微软雅黑" panose="020B0503020204020204" pitchFamily="34" charset="-122"/>
            </a:endParaRPr>
          </a:p>
        </p:txBody>
      </p:sp>
      <p:sp>
        <p:nvSpPr>
          <p:cNvPr id="25" name="矩形 24"/>
          <p:cNvSpPr/>
          <p:nvPr/>
        </p:nvSpPr>
        <p:spPr>
          <a:xfrm>
            <a:off x="752021" y="5502812"/>
            <a:ext cx="1063866" cy="410587"/>
          </a:xfrm>
          <a:prstGeom prst="rect">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3D7784"/>
                </a:solidFill>
                <a:latin typeface="微软雅黑" panose="020B0503020204020204" pitchFamily="34" charset="-122"/>
                <a:ea typeface="微软雅黑" panose="020B0503020204020204" pitchFamily="34" charset="-122"/>
              </a:rPr>
              <a:t>机构</a:t>
            </a:r>
            <a:r>
              <a:rPr lang="en-US" altLang="zh-CN" sz="1600" dirty="0">
                <a:solidFill>
                  <a:srgbClr val="3D7784"/>
                </a:solidFill>
                <a:latin typeface="微软雅黑" panose="020B0503020204020204" pitchFamily="34" charset="-122"/>
                <a:ea typeface="微软雅黑" panose="020B0503020204020204" pitchFamily="34" charset="-122"/>
              </a:rPr>
              <a:t>C</a:t>
            </a:r>
            <a:endParaRPr lang="zh-CN" altLang="en-US" sz="1600" dirty="0">
              <a:solidFill>
                <a:srgbClr val="3D7784"/>
              </a:solidFill>
              <a:latin typeface="微软雅黑" panose="020B0503020204020204" pitchFamily="34" charset="-122"/>
              <a:ea typeface="微软雅黑" panose="020B0503020204020204" pitchFamily="34" charset="-122"/>
            </a:endParaRPr>
          </a:p>
        </p:txBody>
      </p:sp>
      <p:sp>
        <p:nvSpPr>
          <p:cNvPr id="28" name="矩形 27"/>
          <p:cNvSpPr/>
          <p:nvPr/>
        </p:nvSpPr>
        <p:spPr>
          <a:xfrm>
            <a:off x="2599245" y="4027675"/>
            <a:ext cx="1310640" cy="410587"/>
          </a:xfrm>
          <a:prstGeom prst="rect">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3D7784"/>
                </a:solidFill>
                <a:latin typeface="微软雅黑" panose="020B0503020204020204" pitchFamily="34" charset="-122"/>
                <a:ea typeface="微软雅黑" panose="020B0503020204020204" pitchFamily="34" charset="-122"/>
              </a:rPr>
              <a:t>垂直机构</a:t>
            </a:r>
            <a:endParaRPr lang="zh-CN" altLang="en-US" sz="1600" dirty="0">
              <a:solidFill>
                <a:srgbClr val="3D7784"/>
              </a:solidFill>
              <a:latin typeface="微软雅黑" panose="020B0503020204020204" pitchFamily="34" charset="-122"/>
              <a:ea typeface="微软雅黑" panose="020B0503020204020204" pitchFamily="34" charset="-122"/>
            </a:endParaRPr>
          </a:p>
        </p:txBody>
      </p:sp>
      <p:sp>
        <p:nvSpPr>
          <p:cNvPr id="29" name="矩形 28"/>
          <p:cNvSpPr/>
          <p:nvPr/>
        </p:nvSpPr>
        <p:spPr>
          <a:xfrm>
            <a:off x="2599245" y="4947785"/>
            <a:ext cx="1310640" cy="410587"/>
          </a:xfrm>
          <a:prstGeom prst="rect">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3D7784"/>
                </a:solidFill>
                <a:latin typeface="微软雅黑" panose="020B0503020204020204" pitchFamily="34" charset="-122"/>
                <a:ea typeface="微软雅黑" panose="020B0503020204020204" pitchFamily="34" charset="-122"/>
              </a:rPr>
              <a:t>垂直机构</a:t>
            </a:r>
            <a:endParaRPr lang="zh-CN" altLang="en-US" sz="1600" dirty="0">
              <a:solidFill>
                <a:srgbClr val="3D7784"/>
              </a:solidFill>
              <a:latin typeface="微软雅黑" panose="020B0503020204020204" pitchFamily="34" charset="-122"/>
              <a:ea typeface="微软雅黑" panose="020B0503020204020204" pitchFamily="34" charset="-122"/>
            </a:endParaRPr>
          </a:p>
        </p:txBody>
      </p:sp>
      <p:sp>
        <p:nvSpPr>
          <p:cNvPr id="30" name="矩形 29"/>
          <p:cNvSpPr/>
          <p:nvPr/>
        </p:nvSpPr>
        <p:spPr>
          <a:xfrm>
            <a:off x="2599244" y="5862822"/>
            <a:ext cx="1310640" cy="410587"/>
          </a:xfrm>
          <a:prstGeom prst="rect">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3D7784"/>
                </a:solidFill>
                <a:latin typeface="微软雅黑" panose="020B0503020204020204" pitchFamily="34" charset="-122"/>
                <a:ea typeface="微软雅黑" panose="020B0503020204020204" pitchFamily="34" charset="-122"/>
              </a:rPr>
              <a:t>垂直机构</a:t>
            </a:r>
            <a:endParaRPr lang="zh-CN" altLang="en-US" sz="1600" dirty="0">
              <a:solidFill>
                <a:srgbClr val="3D7784"/>
              </a:solidFill>
              <a:latin typeface="微软雅黑" panose="020B0503020204020204" pitchFamily="34" charset="-122"/>
              <a:ea typeface="微软雅黑" panose="020B0503020204020204" pitchFamily="34" charset="-122"/>
            </a:endParaRPr>
          </a:p>
        </p:txBody>
      </p:sp>
      <p:cxnSp>
        <p:nvCxnSpPr>
          <p:cNvPr id="4" name="直接箭头连接符 3"/>
          <p:cNvCxnSpPr/>
          <p:nvPr/>
        </p:nvCxnSpPr>
        <p:spPr>
          <a:xfrm>
            <a:off x="1815887" y="5153079"/>
            <a:ext cx="7833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连接符: 肘形 5"/>
          <p:cNvCxnSpPr>
            <a:stCxn id="2" idx="3"/>
            <a:endCxn id="28" idx="1"/>
          </p:cNvCxnSpPr>
          <p:nvPr/>
        </p:nvCxnSpPr>
        <p:spPr>
          <a:xfrm flipV="1">
            <a:off x="1815887" y="4232969"/>
            <a:ext cx="783358" cy="370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连接符: 肘形 7"/>
          <p:cNvCxnSpPr>
            <a:stCxn id="25" idx="3"/>
            <a:endCxn id="30" idx="1"/>
          </p:cNvCxnSpPr>
          <p:nvPr/>
        </p:nvCxnSpPr>
        <p:spPr>
          <a:xfrm>
            <a:off x="1815887" y="5708106"/>
            <a:ext cx="783357" cy="360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4563031" y="4027675"/>
            <a:ext cx="1175930" cy="410587"/>
          </a:xfrm>
          <a:prstGeom prst="rect">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3D7784"/>
                </a:solidFill>
                <a:latin typeface="微软雅黑" panose="020B0503020204020204" pitchFamily="34" charset="-122"/>
                <a:ea typeface="微软雅黑" panose="020B0503020204020204" pitchFamily="34" charset="-122"/>
              </a:rPr>
              <a:t>使用方</a:t>
            </a:r>
            <a:endParaRPr lang="zh-CN" altLang="en-US" sz="1600" dirty="0">
              <a:solidFill>
                <a:srgbClr val="3D7784"/>
              </a:solidFill>
              <a:latin typeface="微软雅黑" panose="020B0503020204020204" pitchFamily="34" charset="-122"/>
              <a:ea typeface="微软雅黑" panose="020B0503020204020204" pitchFamily="34" charset="-122"/>
            </a:endParaRPr>
          </a:p>
        </p:txBody>
      </p:sp>
      <p:sp>
        <p:nvSpPr>
          <p:cNvPr id="33" name="矩形 32"/>
          <p:cNvSpPr/>
          <p:nvPr/>
        </p:nvSpPr>
        <p:spPr>
          <a:xfrm>
            <a:off x="4563031" y="4947785"/>
            <a:ext cx="1175930" cy="410587"/>
          </a:xfrm>
          <a:prstGeom prst="rect">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3D7784"/>
                </a:solidFill>
                <a:latin typeface="微软雅黑" panose="020B0503020204020204" pitchFamily="34" charset="-122"/>
                <a:ea typeface="微软雅黑" panose="020B0503020204020204" pitchFamily="34" charset="-122"/>
              </a:rPr>
              <a:t>使用方</a:t>
            </a:r>
            <a:endParaRPr lang="zh-CN" altLang="en-US" sz="1600" dirty="0">
              <a:solidFill>
                <a:srgbClr val="3D7784"/>
              </a:solidFill>
              <a:latin typeface="微软雅黑" panose="020B0503020204020204" pitchFamily="34" charset="-122"/>
              <a:ea typeface="微软雅黑" panose="020B0503020204020204" pitchFamily="34" charset="-122"/>
            </a:endParaRPr>
          </a:p>
        </p:txBody>
      </p:sp>
      <p:sp>
        <p:nvSpPr>
          <p:cNvPr id="34" name="矩形 33"/>
          <p:cNvSpPr/>
          <p:nvPr/>
        </p:nvSpPr>
        <p:spPr>
          <a:xfrm>
            <a:off x="4563031" y="5863213"/>
            <a:ext cx="1175930" cy="410587"/>
          </a:xfrm>
          <a:prstGeom prst="rect">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3D7784"/>
                </a:solidFill>
                <a:latin typeface="微软雅黑" panose="020B0503020204020204" pitchFamily="34" charset="-122"/>
                <a:ea typeface="微软雅黑" panose="020B0503020204020204" pitchFamily="34" charset="-122"/>
              </a:rPr>
              <a:t>使用方</a:t>
            </a:r>
            <a:endParaRPr lang="zh-CN" altLang="en-US" sz="1600" dirty="0">
              <a:solidFill>
                <a:srgbClr val="3D7784"/>
              </a:solidFill>
              <a:latin typeface="微软雅黑" panose="020B0503020204020204" pitchFamily="34" charset="-122"/>
              <a:ea typeface="微软雅黑" panose="020B0503020204020204" pitchFamily="34" charset="-122"/>
            </a:endParaRPr>
          </a:p>
        </p:txBody>
      </p:sp>
      <p:cxnSp>
        <p:nvCxnSpPr>
          <p:cNvPr id="40" name="连接符: 肘形 39"/>
          <p:cNvCxnSpPr>
            <a:stCxn id="30" idx="3"/>
            <a:endCxn id="34" idx="1"/>
          </p:cNvCxnSpPr>
          <p:nvPr/>
        </p:nvCxnSpPr>
        <p:spPr>
          <a:xfrm>
            <a:off x="3909884" y="6068116"/>
            <a:ext cx="653147" cy="3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stCxn id="28" idx="3"/>
            <a:endCxn id="32" idx="1"/>
          </p:cNvCxnSpPr>
          <p:nvPr/>
        </p:nvCxnSpPr>
        <p:spPr>
          <a:xfrm>
            <a:off x="3909885" y="4232969"/>
            <a:ext cx="653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29" idx="3"/>
            <a:endCxn id="33" idx="1"/>
          </p:cNvCxnSpPr>
          <p:nvPr/>
        </p:nvCxnSpPr>
        <p:spPr>
          <a:xfrm>
            <a:off x="3909885" y="5153079"/>
            <a:ext cx="653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3943350" y="4238043"/>
            <a:ext cx="502061" cy="430887"/>
          </a:xfrm>
          <a:prstGeom prst="rect">
            <a:avLst/>
          </a:prstGeom>
          <a:noFill/>
        </p:spPr>
        <p:txBody>
          <a:bodyPr wrap="none" rtlCol="0">
            <a:spAutoFit/>
          </a:bodyPr>
          <a:lstStyle/>
          <a:p>
            <a:r>
              <a:rPr lang="zh-CN" altLang="en-US" sz="1050" dirty="0">
                <a:latin typeface="微软雅黑" panose="020B0503020204020204" pitchFamily="34" charset="-122"/>
                <a:ea typeface="微软雅黑" panose="020B0503020204020204" pitchFamily="34" charset="-122"/>
              </a:rPr>
              <a:t>全量</a:t>
            </a:r>
            <a:endParaRPr lang="en-US" altLang="zh-CN" sz="1050" dirty="0">
              <a:latin typeface="微软雅黑" panose="020B0503020204020204" pitchFamily="34" charset="-122"/>
              <a:ea typeface="微软雅黑" panose="020B0503020204020204" pitchFamily="34" charset="-122"/>
            </a:endParaRPr>
          </a:p>
          <a:p>
            <a:r>
              <a:rPr lang="en-US" altLang="zh-CN" sz="1050" dirty="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p:txBody>
      </p:sp>
      <p:sp>
        <p:nvSpPr>
          <p:cNvPr id="47" name="文本框 46"/>
          <p:cNvSpPr txBox="1"/>
          <p:nvPr/>
        </p:nvSpPr>
        <p:spPr>
          <a:xfrm>
            <a:off x="3985427" y="5156170"/>
            <a:ext cx="502061" cy="430887"/>
          </a:xfrm>
          <a:prstGeom prst="rect">
            <a:avLst/>
          </a:prstGeom>
          <a:noFill/>
        </p:spPr>
        <p:txBody>
          <a:bodyPr wrap="none" rtlCol="0">
            <a:spAutoFit/>
          </a:bodyPr>
          <a:lstStyle/>
          <a:p>
            <a:r>
              <a:rPr lang="zh-CN" altLang="en-US" sz="1050" dirty="0">
                <a:latin typeface="微软雅黑" panose="020B0503020204020204" pitchFamily="34" charset="-122"/>
                <a:ea typeface="微软雅黑" panose="020B0503020204020204" pitchFamily="34" charset="-122"/>
              </a:rPr>
              <a:t>全量</a:t>
            </a:r>
            <a:endParaRPr lang="en-US" altLang="zh-CN" sz="1050" dirty="0">
              <a:latin typeface="微软雅黑" panose="020B0503020204020204" pitchFamily="34" charset="-122"/>
              <a:ea typeface="微软雅黑" panose="020B0503020204020204" pitchFamily="34" charset="-122"/>
            </a:endParaRPr>
          </a:p>
          <a:p>
            <a:r>
              <a:rPr lang="en-US" altLang="zh-CN" sz="1050" dirty="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p:txBody>
      </p:sp>
      <p:sp>
        <p:nvSpPr>
          <p:cNvPr id="48" name="文本框 47"/>
          <p:cNvSpPr txBox="1"/>
          <p:nvPr/>
        </p:nvSpPr>
        <p:spPr>
          <a:xfrm>
            <a:off x="3994951" y="6073595"/>
            <a:ext cx="502061" cy="430887"/>
          </a:xfrm>
          <a:prstGeom prst="rect">
            <a:avLst/>
          </a:prstGeom>
          <a:noFill/>
        </p:spPr>
        <p:txBody>
          <a:bodyPr wrap="none" rtlCol="0">
            <a:spAutoFit/>
          </a:bodyPr>
          <a:lstStyle/>
          <a:p>
            <a:r>
              <a:rPr lang="zh-CN" altLang="en-US" sz="1050" dirty="0">
                <a:latin typeface="微软雅黑" panose="020B0503020204020204" pitchFamily="34" charset="-122"/>
                <a:ea typeface="微软雅黑" panose="020B0503020204020204" pitchFamily="34" charset="-122"/>
              </a:rPr>
              <a:t>全量</a:t>
            </a:r>
            <a:endParaRPr lang="en-US" altLang="zh-CN" sz="1050" dirty="0">
              <a:latin typeface="微软雅黑" panose="020B0503020204020204" pitchFamily="34" charset="-122"/>
              <a:ea typeface="微软雅黑" panose="020B0503020204020204" pitchFamily="34" charset="-122"/>
            </a:endParaRPr>
          </a:p>
          <a:p>
            <a:r>
              <a:rPr lang="en-US" altLang="zh-CN" sz="1050" dirty="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p:txBody>
      </p:sp>
      <p:sp>
        <p:nvSpPr>
          <p:cNvPr id="49" name="文本框 48"/>
          <p:cNvSpPr txBox="1"/>
          <p:nvPr/>
        </p:nvSpPr>
        <p:spPr>
          <a:xfrm>
            <a:off x="1956535" y="4394380"/>
            <a:ext cx="502061" cy="261610"/>
          </a:xfrm>
          <a:prstGeom prst="rect">
            <a:avLst/>
          </a:prstGeom>
          <a:noFill/>
        </p:spPr>
        <p:txBody>
          <a:bodyPr wrap="none" rtlCol="0">
            <a:spAutoFit/>
          </a:bodyPr>
          <a:lstStyle/>
          <a:p>
            <a:r>
              <a:rPr lang="en-US" altLang="zh-CN" sz="1050" dirty="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p:txBody>
      </p:sp>
      <p:sp>
        <p:nvSpPr>
          <p:cNvPr id="50" name="文本框 49"/>
          <p:cNvSpPr txBox="1"/>
          <p:nvPr/>
        </p:nvSpPr>
        <p:spPr>
          <a:xfrm>
            <a:off x="1965486" y="5140824"/>
            <a:ext cx="502061" cy="261610"/>
          </a:xfrm>
          <a:prstGeom prst="rect">
            <a:avLst/>
          </a:prstGeom>
          <a:noFill/>
        </p:spPr>
        <p:txBody>
          <a:bodyPr wrap="none" rtlCol="0">
            <a:spAutoFit/>
          </a:bodyPr>
          <a:lstStyle/>
          <a:p>
            <a:r>
              <a:rPr lang="en-US" altLang="zh-CN" sz="1050" dirty="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p:txBody>
      </p:sp>
      <p:sp>
        <p:nvSpPr>
          <p:cNvPr id="51" name="文本框 50"/>
          <p:cNvSpPr txBox="1"/>
          <p:nvPr/>
        </p:nvSpPr>
        <p:spPr>
          <a:xfrm>
            <a:off x="1946097" y="5870755"/>
            <a:ext cx="502061" cy="261610"/>
          </a:xfrm>
          <a:prstGeom prst="rect">
            <a:avLst/>
          </a:prstGeom>
          <a:noFill/>
        </p:spPr>
        <p:txBody>
          <a:bodyPr wrap="none" rtlCol="0">
            <a:spAutoFit/>
          </a:bodyPr>
          <a:lstStyle/>
          <a:p>
            <a:r>
              <a:rPr lang="en-US" altLang="zh-CN" sz="1050" dirty="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p:txBody>
      </p:sp>
      <p:cxnSp>
        <p:nvCxnSpPr>
          <p:cNvPr id="55" name="直接箭头连接符 54"/>
          <p:cNvCxnSpPr>
            <a:stCxn id="32" idx="2"/>
            <a:endCxn id="33" idx="0"/>
          </p:cNvCxnSpPr>
          <p:nvPr/>
        </p:nvCxnSpPr>
        <p:spPr>
          <a:xfrm>
            <a:off x="5150996" y="4438262"/>
            <a:ext cx="0" cy="509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a:stCxn id="34" idx="0"/>
            <a:endCxn id="33" idx="2"/>
          </p:cNvCxnSpPr>
          <p:nvPr/>
        </p:nvCxnSpPr>
        <p:spPr>
          <a:xfrm flipV="1">
            <a:off x="5150996" y="5358372"/>
            <a:ext cx="0" cy="504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5153456" y="4505122"/>
            <a:ext cx="804035" cy="430887"/>
          </a:xfrm>
          <a:prstGeom prst="rect">
            <a:avLst/>
          </a:prstGeom>
          <a:noFill/>
        </p:spPr>
        <p:txBody>
          <a:bodyPr wrap="square" rtlCol="0">
            <a:spAutoFit/>
          </a:bodyPr>
          <a:lstStyle/>
          <a:p>
            <a:pPr algn="ctr"/>
            <a:r>
              <a:rPr lang="zh-CN" altLang="en-US" sz="1050" dirty="0">
                <a:latin typeface="微软雅黑" panose="020B0503020204020204" pitchFamily="34" charset="-122"/>
                <a:ea typeface="微软雅黑" panose="020B0503020204020204" pitchFamily="34" charset="-122"/>
              </a:rPr>
              <a:t>微量过时</a:t>
            </a:r>
            <a:endParaRPr lang="en-US" altLang="zh-CN" sz="1050" dirty="0">
              <a:latin typeface="微软雅黑" panose="020B0503020204020204" pitchFamily="34" charset="-122"/>
              <a:ea typeface="微软雅黑" panose="020B0503020204020204" pitchFamily="34" charset="-122"/>
            </a:endParaRPr>
          </a:p>
          <a:p>
            <a:pPr algn="ctr"/>
            <a:r>
              <a:rPr lang="en-US" altLang="zh-CN" sz="1050" dirty="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p:txBody>
      </p:sp>
      <p:sp>
        <p:nvSpPr>
          <p:cNvPr id="59" name="文本框 58"/>
          <p:cNvSpPr txBox="1"/>
          <p:nvPr/>
        </p:nvSpPr>
        <p:spPr>
          <a:xfrm>
            <a:off x="5153456" y="5452626"/>
            <a:ext cx="804035" cy="430887"/>
          </a:xfrm>
          <a:prstGeom prst="rect">
            <a:avLst/>
          </a:prstGeom>
          <a:noFill/>
        </p:spPr>
        <p:txBody>
          <a:bodyPr wrap="square" rtlCol="0">
            <a:spAutoFit/>
          </a:bodyPr>
          <a:lstStyle/>
          <a:p>
            <a:pPr algn="ctr"/>
            <a:r>
              <a:rPr lang="zh-CN" altLang="en-US" sz="1050" dirty="0">
                <a:latin typeface="微软雅黑" panose="020B0503020204020204" pitchFamily="34" charset="-122"/>
                <a:ea typeface="微软雅黑" panose="020B0503020204020204" pitchFamily="34" charset="-122"/>
              </a:rPr>
              <a:t>微量过时</a:t>
            </a:r>
            <a:endParaRPr lang="en-US" altLang="zh-CN" sz="1050" dirty="0">
              <a:latin typeface="微软雅黑" panose="020B0503020204020204" pitchFamily="34" charset="-122"/>
              <a:ea typeface="微软雅黑" panose="020B0503020204020204" pitchFamily="34" charset="-122"/>
            </a:endParaRPr>
          </a:p>
          <a:p>
            <a:pPr algn="ctr"/>
            <a:r>
              <a:rPr lang="en-US" altLang="zh-CN" sz="1050" dirty="0">
                <a:latin typeface="微软雅黑" panose="020B0503020204020204" pitchFamily="34" charset="-122"/>
                <a:ea typeface="微软雅黑" panose="020B0503020204020204" pitchFamily="34" charset="-122"/>
              </a:rPr>
              <a:t>Data</a:t>
            </a:r>
            <a:endParaRPr lang="zh-CN" altLang="en-US" sz="1050" dirty="0">
              <a:latin typeface="微软雅黑" panose="020B0503020204020204" pitchFamily="34" charset="-122"/>
              <a:ea typeface="微软雅黑" panose="020B0503020204020204" pitchFamily="34" charset="-122"/>
            </a:endParaRPr>
          </a:p>
        </p:txBody>
      </p:sp>
      <p:sp>
        <p:nvSpPr>
          <p:cNvPr id="60" name="椭圆 59"/>
          <p:cNvSpPr/>
          <p:nvPr/>
        </p:nvSpPr>
        <p:spPr>
          <a:xfrm>
            <a:off x="8501628" y="4750774"/>
            <a:ext cx="1419224" cy="509523"/>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panose="020B0503020204020204" pitchFamily="34" charset="-122"/>
                <a:ea typeface="微软雅黑" panose="020B0503020204020204" pitchFamily="34" charset="-122"/>
              </a:rPr>
              <a:t>基础资源共享链</a:t>
            </a:r>
            <a:endParaRPr lang="zh-CN" altLang="en-US" sz="1200" b="1" dirty="0">
              <a:latin typeface="微软雅黑" panose="020B0503020204020204" pitchFamily="34" charset="-122"/>
              <a:ea typeface="微软雅黑" panose="020B0503020204020204" pitchFamily="34" charset="-122"/>
            </a:endParaRPr>
          </a:p>
        </p:txBody>
      </p:sp>
      <p:sp>
        <p:nvSpPr>
          <p:cNvPr id="61" name="椭圆 60"/>
          <p:cNvSpPr/>
          <p:nvPr/>
        </p:nvSpPr>
        <p:spPr>
          <a:xfrm>
            <a:off x="8377242" y="4724400"/>
            <a:ext cx="1671628" cy="605399"/>
          </a:xfrm>
          <a:prstGeom prst="ellipse">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2" name="椭圆 61"/>
          <p:cNvSpPr/>
          <p:nvPr/>
        </p:nvSpPr>
        <p:spPr>
          <a:xfrm>
            <a:off x="7720581" y="4690359"/>
            <a:ext cx="2981317" cy="760877"/>
          </a:xfrm>
          <a:prstGeom prst="ellipse">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64" name="直接连接符 63"/>
          <p:cNvCxnSpPr>
            <a:stCxn id="61" idx="4"/>
            <a:endCxn id="62" idx="4"/>
          </p:cNvCxnSpPr>
          <p:nvPr/>
        </p:nvCxnSpPr>
        <p:spPr>
          <a:xfrm flipH="1">
            <a:off x="9211240" y="5329799"/>
            <a:ext cx="1816" cy="121437"/>
          </a:xfrm>
          <a:prstGeom prst="line">
            <a:avLst/>
          </a:prstGeom>
          <a:ln>
            <a:solidFill>
              <a:srgbClr val="3D7784"/>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61" idx="3"/>
            <a:endCxn id="62" idx="3"/>
          </p:cNvCxnSpPr>
          <p:nvPr/>
        </p:nvCxnSpPr>
        <p:spPr>
          <a:xfrm flipH="1">
            <a:off x="8157185" y="5241140"/>
            <a:ext cx="464861" cy="98668"/>
          </a:xfrm>
          <a:prstGeom prst="line">
            <a:avLst/>
          </a:prstGeom>
          <a:ln>
            <a:solidFill>
              <a:srgbClr val="3D7784"/>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61" idx="2"/>
            <a:endCxn id="62" idx="2"/>
          </p:cNvCxnSpPr>
          <p:nvPr/>
        </p:nvCxnSpPr>
        <p:spPr>
          <a:xfrm flipH="1">
            <a:off x="7720581" y="5027100"/>
            <a:ext cx="656661" cy="43698"/>
          </a:xfrm>
          <a:prstGeom prst="line">
            <a:avLst/>
          </a:prstGeom>
          <a:ln>
            <a:solidFill>
              <a:srgbClr val="3D7784"/>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a:stCxn id="61" idx="1"/>
            <a:endCxn id="62" idx="1"/>
          </p:cNvCxnSpPr>
          <p:nvPr/>
        </p:nvCxnSpPr>
        <p:spPr>
          <a:xfrm flipH="1" flipV="1">
            <a:off x="8157185" y="4801787"/>
            <a:ext cx="464861" cy="11272"/>
          </a:xfrm>
          <a:prstGeom prst="line">
            <a:avLst/>
          </a:prstGeom>
          <a:ln>
            <a:solidFill>
              <a:srgbClr val="3D7784"/>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a:stCxn id="61" idx="0"/>
            <a:endCxn id="62" idx="0"/>
          </p:cNvCxnSpPr>
          <p:nvPr/>
        </p:nvCxnSpPr>
        <p:spPr>
          <a:xfrm flipH="1" flipV="1">
            <a:off x="9211240" y="4690359"/>
            <a:ext cx="1816" cy="34041"/>
          </a:xfrm>
          <a:prstGeom prst="line">
            <a:avLst/>
          </a:prstGeom>
          <a:ln>
            <a:solidFill>
              <a:srgbClr val="3D7784"/>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stCxn id="61" idx="7"/>
            <a:endCxn id="62" idx="7"/>
          </p:cNvCxnSpPr>
          <p:nvPr/>
        </p:nvCxnSpPr>
        <p:spPr>
          <a:xfrm flipV="1">
            <a:off x="9804066" y="4801787"/>
            <a:ext cx="461228" cy="11272"/>
          </a:xfrm>
          <a:prstGeom prst="line">
            <a:avLst/>
          </a:prstGeom>
          <a:ln>
            <a:solidFill>
              <a:srgbClr val="3D7784"/>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a:stCxn id="61" idx="6"/>
            <a:endCxn id="62" idx="6"/>
          </p:cNvCxnSpPr>
          <p:nvPr/>
        </p:nvCxnSpPr>
        <p:spPr>
          <a:xfrm>
            <a:off x="10048870" y="5027100"/>
            <a:ext cx="653028" cy="43698"/>
          </a:xfrm>
          <a:prstGeom prst="line">
            <a:avLst/>
          </a:prstGeom>
          <a:ln>
            <a:solidFill>
              <a:srgbClr val="3D7784"/>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a:stCxn id="61" idx="5"/>
            <a:endCxn id="62" idx="5"/>
          </p:cNvCxnSpPr>
          <p:nvPr/>
        </p:nvCxnSpPr>
        <p:spPr>
          <a:xfrm>
            <a:off x="9804066" y="5241140"/>
            <a:ext cx="461228" cy="98668"/>
          </a:xfrm>
          <a:prstGeom prst="line">
            <a:avLst/>
          </a:prstGeom>
          <a:ln>
            <a:solidFill>
              <a:srgbClr val="3D7784"/>
            </a:solidFill>
          </a:ln>
        </p:spPr>
        <p:style>
          <a:lnRef idx="1">
            <a:schemeClr val="dk1"/>
          </a:lnRef>
          <a:fillRef idx="0">
            <a:schemeClr val="dk1"/>
          </a:fillRef>
          <a:effectRef idx="0">
            <a:schemeClr val="dk1"/>
          </a:effectRef>
          <a:fontRef idx="minor">
            <a:schemeClr val="tx1"/>
          </a:fontRef>
        </p:style>
      </p:cxnSp>
      <p:sp>
        <p:nvSpPr>
          <p:cNvPr id="109" name="对话气泡: 矩形 108"/>
          <p:cNvSpPr/>
          <p:nvPr/>
        </p:nvSpPr>
        <p:spPr>
          <a:xfrm>
            <a:off x="10066016" y="4423670"/>
            <a:ext cx="433988" cy="288947"/>
          </a:xfrm>
          <a:prstGeom prst="wedgeRectCallout">
            <a:avLst/>
          </a:prstGeom>
          <a:solidFill>
            <a:schemeClr val="bg1">
              <a:lumMod val="75000"/>
            </a:schemeClr>
          </a:solidFill>
          <a:ln w="41275">
            <a:solidFill>
              <a:schemeClr val="bg1">
                <a:lumMod val="8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rgbClr val="3D7784"/>
                </a:solidFill>
                <a:latin typeface="微软雅黑" panose="020B0503020204020204" pitchFamily="34" charset="-122"/>
                <a:ea typeface="微软雅黑" panose="020B0503020204020204" pitchFamily="34" charset="-122"/>
              </a:rPr>
              <a:t>使用方</a:t>
            </a:r>
            <a:endParaRPr lang="zh-CN" altLang="en-US" sz="700" dirty="0">
              <a:solidFill>
                <a:srgbClr val="3D7784"/>
              </a:solidFill>
              <a:latin typeface="微软雅黑" panose="020B0503020204020204" pitchFamily="34" charset="-122"/>
              <a:ea typeface="微软雅黑" panose="020B0503020204020204" pitchFamily="34" charset="-122"/>
            </a:endParaRPr>
          </a:p>
        </p:txBody>
      </p:sp>
      <p:sp>
        <p:nvSpPr>
          <p:cNvPr id="110" name="对话气泡: 矩形 109"/>
          <p:cNvSpPr/>
          <p:nvPr/>
        </p:nvSpPr>
        <p:spPr>
          <a:xfrm>
            <a:off x="10551319" y="4690358"/>
            <a:ext cx="433988" cy="288947"/>
          </a:xfrm>
          <a:prstGeom prst="wedgeRectCallout">
            <a:avLst/>
          </a:prstGeom>
          <a:solidFill>
            <a:schemeClr val="bg1">
              <a:lumMod val="75000"/>
            </a:schemeClr>
          </a:solidFill>
          <a:ln w="41275">
            <a:solidFill>
              <a:schemeClr val="bg1">
                <a:lumMod val="8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rgbClr val="3D7784"/>
                </a:solidFill>
                <a:latin typeface="微软雅黑" panose="020B0503020204020204" pitchFamily="34" charset="-122"/>
                <a:ea typeface="微软雅黑" panose="020B0503020204020204" pitchFamily="34" charset="-122"/>
              </a:rPr>
              <a:t>使用方</a:t>
            </a:r>
            <a:endParaRPr lang="zh-CN" altLang="en-US" sz="700" dirty="0">
              <a:solidFill>
                <a:srgbClr val="3D7784"/>
              </a:solidFill>
              <a:latin typeface="微软雅黑" panose="020B0503020204020204" pitchFamily="34" charset="-122"/>
              <a:ea typeface="微软雅黑" panose="020B0503020204020204" pitchFamily="34" charset="-122"/>
            </a:endParaRPr>
          </a:p>
        </p:txBody>
      </p:sp>
      <p:sp>
        <p:nvSpPr>
          <p:cNvPr id="111" name="对话气泡: 矩形 110"/>
          <p:cNvSpPr/>
          <p:nvPr/>
        </p:nvSpPr>
        <p:spPr>
          <a:xfrm>
            <a:off x="9078066" y="4326828"/>
            <a:ext cx="433988" cy="288947"/>
          </a:xfrm>
          <a:prstGeom prst="wedgeRectCallout">
            <a:avLst/>
          </a:prstGeom>
          <a:solidFill>
            <a:schemeClr val="bg1">
              <a:lumMod val="75000"/>
            </a:schemeClr>
          </a:solidFill>
          <a:ln w="41275">
            <a:solidFill>
              <a:schemeClr val="bg1">
                <a:lumMod val="8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rgbClr val="3D7784"/>
                </a:solidFill>
                <a:latin typeface="微软雅黑" panose="020B0503020204020204" pitchFamily="34" charset="-122"/>
                <a:ea typeface="微软雅黑" panose="020B0503020204020204" pitchFamily="34" charset="-122"/>
              </a:rPr>
              <a:t>使用方</a:t>
            </a:r>
            <a:endParaRPr lang="zh-CN" altLang="en-US" sz="700" dirty="0">
              <a:solidFill>
                <a:srgbClr val="3D7784"/>
              </a:solidFill>
              <a:latin typeface="微软雅黑" panose="020B0503020204020204" pitchFamily="34" charset="-122"/>
              <a:ea typeface="微软雅黑" panose="020B0503020204020204" pitchFamily="34" charset="-122"/>
            </a:endParaRPr>
          </a:p>
        </p:txBody>
      </p:sp>
      <p:sp>
        <p:nvSpPr>
          <p:cNvPr id="112" name="对话气泡: 矩形 111"/>
          <p:cNvSpPr/>
          <p:nvPr/>
        </p:nvSpPr>
        <p:spPr>
          <a:xfrm>
            <a:off x="8042687" y="4416416"/>
            <a:ext cx="433988" cy="288947"/>
          </a:xfrm>
          <a:prstGeom prst="wedgeRectCallout">
            <a:avLst/>
          </a:prstGeom>
          <a:solidFill>
            <a:schemeClr val="bg1">
              <a:lumMod val="75000"/>
            </a:schemeClr>
          </a:solidFill>
          <a:ln w="41275">
            <a:solidFill>
              <a:schemeClr val="bg1">
                <a:lumMod val="8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rgbClr val="3D7784"/>
                </a:solidFill>
                <a:latin typeface="微软雅黑" panose="020B0503020204020204" pitchFamily="34" charset="-122"/>
                <a:ea typeface="微软雅黑" panose="020B0503020204020204" pitchFamily="34" charset="-122"/>
              </a:rPr>
              <a:t>使用方</a:t>
            </a:r>
            <a:endParaRPr lang="zh-CN" altLang="en-US" sz="700" dirty="0">
              <a:solidFill>
                <a:srgbClr val="3D7784"/>
              </a:solidFill>
              <a:latin typeface="微软雅黑" panose="020B0503020204020204" pitchFamily="34" charset="-122"/>
              <a:ea typeface="微软雅黑" panose="020B0503020204020204" pitchFamily="34" charset="-122"/>
            </a:endParaRPr>
          </a:p>
        </p:txBody>
      </p:sp>
      <p:sp>
        <p:nvSpPr>
          <p:cNvPr id="113" name="对话气泡: 矩形 112"/>
          <p:cNvSpPr/>
          <p:nvPr/>
        </p:nvSpPr>
        <p:spPr>
          <a:xfrm>
            <a:off x="7563787" y="4712284"/>
            <a:ext cx="433988" cy="288947"/>
          </a:xfrm>
          <a:prstGeom prst="wedgeRectCallout">
            <a:avLst/>
          </a:prstGeom>
          <a:solidFill>
            <a:schemeClr val="bg1">
              <a:lumMod val="75000"/>
            </a:schemeClr>
          </a:solidFill>
          <a:ln w="41275">
            <a:solidFill>
              <a:schemeClr val="bg1">
                <a:lumMod val="8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rgbClr val="3D7784"/>
                </a:solidFill>
                <a:latin typeface="微软雅黑" panose="020B0503020204020204" pitchFamily="34" charset="-122"/>
                <a:ea typeface="微软雅黑" panose="020B0503020204020204" pitchFamily="34" charset="-122"/>
              </a:rPr>
              <a:t>使用方</a:t>
            </a:r>
            <a:endParaRPr lang="zh-CN" altLang="en-US" sz="700" dirty="0">
              <a:solidFill>
                <a:srgbClr val="3D7784"/>
              </a:solidFill>
              <a:latin typeface="微软雅黑" panose="020B0503020204020204" pitchFamily="34" charset="-122"/>
              <a:ea typeface="微软雅黑" panose="020B0503020204020204" pitchFamily="34" charset="-122"/>
            </a:endParaRPr>
          </a:p>
        </p:txBody>
      </p:sp>
      <p:sp>
        <p:nvSpPr>
          <p:cNvPr id="114" name="对话气泡: 矩形 113"/>
          <p:cNvSpPr/>
          <p:nvPr/>
        </p:nvSpPr>
        <p:spPr>
          <a:xfrm>
            <a:off x="9038095" y="5542942"/>
            <a:ext cx="433988" cy="288947"/>
          </a:xfrm>
          <a:prstGeom prst="wedgeRectCallout">
            <a:avLst>
              <a:gd name="adj1" fmla="val -13810"/>
              <a:gd name="adj2" fmla="val -69358"/>
            </a:avLst>
          </a:prstGeom>
          <a:solidFill>
            <a:schemeClr val="bg1">
              <a:lumMod val="75000"/>
            </a:schemeClr>
          </a:solidFill>
          <a:ln w="41275">
            <a:solidFill>
              <a:schemeClr val="bg1">
                <a:lumMod val="8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rgbClr val="3D7784"/>
                </a:solidFill>
                <a:latin typeface="微软雅黑" panose="020B0503020204020204" pitchFamily="34" charset="-122"/>
                <a:ea typeface="微软雅黑" panose="020B0503020204020204" pitchFamily="34" charset="-122"/>
              </a:rPr>
              <a:t>使用方</a:t>
            </a:r>
            <a:endParaRPr lang="zh-CN" altLang="en-US" sz="700" dirty="0">
              <a:solidFill>
                <a:srgbClr val="3D7784"/>
              </a:solidFill>
              <a:latin typeface="微软雅黑" panose="020B0503020204020204" pitchFamily="34" charset="-122"/>
              <a:ea typeface="微软雅黑" panose="020B0503020204020204" pitchFamily="34" charset="-122"/>
            </a:endParaRPr>
          </a:p>
        </p:txBody>
      </p:sp>
      <p:sp>
        <p:nvSpPr>
          <p:cNvPr id="115" name="对话气泡: 矩形 114"/>
          <p:cNvSpPr/>
          <p:nvPr/>
        </p:nvSpPr>
        <p:spPr>
          <a:xfrm>
            <a:off x="8011675" y="5452341"/>
            <a:ext cx="433988" cy="288947"/>
          </a:xfrm>
          <a:prstGeom prst="wedgeRectCallout">
            <a:avLst>
              <a:gd name="adj1" fmla="val -13810"/>
              <a:gd name="adj2" fmla="val -69358"/>
            </a:avLst>
          </a:prstGeom>
          <a:solidFill>
            <a:schemeClr val="bg1">
              <a:lumMod val="75000"/>
            </a:schemeClr>
          </a:solidFill>
          <a:ln w="41275">
            <a:solidFill>
              <a:schemeClr val="bg1">
                <a:lumMod val="8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rgbClr val="3D7784"/>
                </a:solidFill>
                <a:latin typeface="微软雅黑" panose="020B0503020204020204" pitchFamily="34" charset="-122"/>
                <a:ea typeface="微软雅黑" panose="020B0503020204020204" pitchFamily="34" charset="-122"/>
              </a:rPr>
              <a:t>使用方</a:t>
            </a:r>
            <a:endParaRPr lang="zh-CN" altLang="en-US" sz="700" dirty="0">
              <a:solidFill>
                <a:srgbClr val="3D7784"/>
              </a:solidFill>
              <a:latin typeface="微软雅黑" panose="020B0503020204020204" pitchFamily="34" charset="-122"/>
              <a:ea typeface="微软雅黑" panose="020B0503020204020204" pitchFamily="34" charset="-122"/>
            </a:endParaRPr>
          </a:p>
        </p:txBody>
      </p:sp>
      <p:sp>
        <p:nvSpPr>
          <p:cNvPr id="116" name="对话气泡: 矩形 115"/>
          <p:cNvSpPr/>
          <p:nvPr/>
        </p:nvSpPr>
        <p:spPr>
          <a:xfrm>
            <a:off x="10075579" y="5443543"/>
            <a:ext cx="433988" cy="288947"/>
          </a:xfrm>
          <a:prstGeom prst="wedgeRectCallout">
            <a:avLst>
              <a:gd name="adj1" fmla="val -13810"/>
              <a:gd name="adj2" fmla="val -69358"/>
            </a:avLst>
          </a:prstGeom>
          <a:solidFill>
            <a:schemeClr val="bg1">
              <a:lumMod val="75000"/>
            </a:schemeClr>
          </a:solidFill>
          <a:ln w="41275">
            <a:solidFill>
              <a:schemeClr val="bg1">
                <a:lumMod val="8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rgbClr val="3D7784"/>
                </a:solidFill>
                <a:latin typeface="微软雅黑" panose="020B0503020204020204" pitchFamily="34" charset="-122"/>
                <a:ea typeface="微软雅黑" panose="020B0503020204020204" pitchFamily="34" charset="-122"/>
              </a:rPr>
              <a:t>使用方</a:t>
            </a:r>
            <a:endParaRPr lang="zh-CN" altLang="en-US" sz="700" dirty="0">
              <a:solidFill>
                <a:srgbClr val="3D7784"/>
              </a:solidFill>
              <a:latin typeface="微软雅黑" panose="020B0503020204020204" pitchFamily="34" charset="-122"/>
              <a:ea typeface="微软雅黑" panose="020B0503020204020204" pitchFamily="34" charset="-122"/>
            </a:endParaRPr>
          </a:p>
        </p:txBody>
      </p:sp>
      <p:sp>
        <p:nvSpPr>
          <p:cNvPr id="117" name="矩形 116"/>
          <p:cNvSpPr/>
          <p:nvPr/>
        </p:nvSpPr>
        <p:spPr>
          <a:xfrm>
            <a:off x="6789420" y="4027675"/>
            <a:ext cx="4897328" cy="2104690"/>
          </a:xfrm>
          <a:prstGeom prst="rect">
            <a:avLst/>
          </a:prstGeom>
          <a:no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8" name="椭圆 117"/>
          <p:cNvSpPr/>
          <p:nvPr/>
        </p:nvSpPr>
        <p:spPr>
          <a:xfrm>
            <a:off x="6736080" y="3970794"/>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9" name="椭圆 118"/>
          <p:cNvSpPr/>
          <p:nvPr/>
        </p:nvSpPr>
        <p:spPr>
          <a:xfrm>
            <a:off x="6728460" y="6061630"/>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0" name="椭圆 119"/>
          <p:cNvSpPr/>
          <p:nvPr/>
        </p:nvSpPr>
        <p:spPr>
          <a:xfrm>
            <a:off x="11618168" y="6075622"/>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1" name="椭圆 120"/>
          <p:cNvSpPr/>
          <p:nvPr/>
        </p:nvSpPr>
        <p:spPr>
          <a:xfrm>
            <a:off x="11618168" y="3970794"/>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2" name="椭圆 121"/>
          <p:cNvSpPr/>
          <p:nvPr/>
        </p:nvSpPr>
        <p:spPr>
          <a:xfrm>
            <a:off x="7950887" y="6061630"/>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3" name="椭圆 122"/>
          <p:cNvSpPr/>
          <p:nvPr/>
        </p:nvSpPr>
        <p:spPr>
          <a:xfrm>
            <a:off x="9173314" y="6076920"/>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4" name="椭圆 123"/>
          <p:cNvSpPr/>
          <p:nvPr/>
        </p:nvSpPr>
        <p:spPr>
          <a:xfrm>
            <a:off x="10395741" y="6085029"/>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5" name="椭圆 124"/>
          <p:cNvSpPr/>
          <p:nvPr/>
        </p:nvSpPr>
        <p:spPr>
          <a:xfrm>
            <a:off x="7950887" y="3970794"/>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6" name="椭圆 125"/>
          <p:cNvSpPr/>
          <p:nvPr/>
        </p:nvSpPr>
        <p:spPr>
          <a:xfrm>
            <a:off x="9173314" y="3970794"/>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7" name="椭圆 126"/>
          <p:cNvSpPr/>
          <p:nvPr/>
        </p:nvSpPr>
        <p:spPr>
          <a:xfrm>
            <a:off x="10395741" y="3970794"/>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8" name="椭圆 127"/>
          <p:cNvSpPr/>
          <p:nvPr/>
        </p:nvSpPr>
        <p:spPr>
          <a:xfrm>
            <a:off x="6732259" y="4987989"/>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9" name="椭圆 128"/>
          <p:cNvSpPr/>
          <p:nvPr/>
        </p:nvSpPr>
        <p:spPr>
          <a:xfrm>
            <a:off x="11625788" y="4987989"/>
            <a:ext cx="121920" cy="121920"/>
          </a:xfrm>
          <a:prstGeom prst="ellipse">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0" name="箭头: 右 129"/>
          <p:cNvSpPr/>
          <p:nvPr/>
        </p:nvSpPr>
        <p:spPr>
          <a:xfrm>
            <a:off x="7023100" y="4856757"/>
            <a:ext cx="549880" cy="644829"/>
          </a:xfrm>
          <a:prstGeom prst="rightArrow">
            <a:avLst/>
          </a:prstGeom>
          <a:solidFill>
            <a:srgbClr val="3D7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atin typeface="微软雅黑" panose="020B0503020204020204" pitchFamily="34" charset="-122"/>
              <a:ea typeface="微软雅黑" panose="020B0503020204020204" pitchFamily="34" charset="-122"/>
            </a:endParaRPr>
          </a:p>
        </p:txBody>
      </p:sp>
      <p:sp>
        <p:nvSpPr>
          <p:cNvPr id="131" name="文本框 130"/>
          <p:cNvSpPr txBox="1"/>
          <p:nvPr/>
        </p:nvSpPr>
        <p:spPr>
          <a:xfrm>
            <a:off x="6952426" y="4994505"/>
            <a:ext cx="704039"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Data</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2" name="箭头: 右 131"/>
          <p:cNvSpPr/>
          <p:nvPr/>
        </p:nvSpPr>
        <p:spPr>
          <a:xfrm flipH="1">
            <a:off x="10912593" y="4818409"/>
            <a:ext cx="620553" cy="644829"/>
          </a:xfrm>
          <a:prstGeom prst="rightArrow">
            <a:avLst/>
          </a:prstGeom>
          <a:solidFill>
            <a:srgbClr val="3D7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atin typeface="微软雅黑" panose="020B0503020204020204" pitchFamily="34" charset="-122"/>
              <a:ea typeface="微软雅黑" panose="020B0503020204020204" pitchFamily="34" charset="-122"/>
            </a:endParaRPr>
          </a:p>
        </p:txBody>
      </p:sp>
      <p:sp>
        <p:nvSpPr>
          <p:cNvPr id="133" name="文本框 132"/>
          <p:cNvSpPr txBox="1"/>
          <p:nvPr/>
        </p:nvSpPr>
        <p:spPr>
          <a:xfrm>
            <a:off x="10939461" y="4944155"/>
            <a:ext cx="704039"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Data</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4" name="文本框 133"/>
          <p:cNvSpPr txBox="1"/>
          <p:nvPr/>
        </p:nvSpPr>
        <p:spPr>
          <a:xfrm>
            <a:off x="6517550" y="3693764"/>
            <a:ext cx="543739" cy="307777"/>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
        <p:nvSpPr>
          <p:cNvPr id="135" name="文本框 134"/>
          <p:cNvSpPr txBox="1"/>
          <p:nvPr/>
        </p:nvSpPr>
        <p:spPr>
          <a:xfrm>
            <a:off x="7741882" y="3693764"/>
            <a:ext cx="543739" cy="307777"/>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
        <p:nvSpPr>
          <p:cNvPr id="136" name="文本框 135"/>
          <p:cNvSpPr txBox="1"/>
          <p:nvPr/>
        </p:nvSpPr>
        <p:spPr>
          <a:xfrm>
            <a:off x="8966214" y="3693764"/>
            <a:ext cx="543739" cy="307777"/>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
        <p:nvSpPr>
          <p:cNvPr id="137" name="文本框 136"/>
          <p:cNvSpPr txBox="1"/>
          <p:nvPr/>
        </p:nvSpPr>
        <p:spPr>
          <a:xfrm>
            <a:off x="10190546" y="3693764"/>
            <a:ext cx="543739" cy="307777"/>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
        <p:nvSpPr>
          <p:cNvPr id="138" name="文本框 137"/>
          <p:cNvSpPr txBox="1"/>
          <p:nvPr/>
        </p:nvSpPr>
        <p:spPr>
          <a:xfrm>
            <a:off x="11414878" y="3693764"/>
            <a:ext cx="543739" cy="307777"/>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
        <p:nvSpPr>
          <p:cNvPr id="139" name="文本框 138"/>
          <p:cNvSpPr txBox="1"/>
          <p:nvPr/>
        </p:nvSpPr>
        <p:spPr>
          <a:xfrm>
            <a:off x="6574700" y="6183433"/>
            <a:ext cx="543739" cy="307777"/>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
        <p:nvSpPr>
          <p:cNvPr id="140" name="文本框 139"/>
          <p:cNvSpPr txBox="1"/>
          <p:nvPr/>
        </p:nvSpPr>
        <p:spPr>
          <a:xfrm>
            <a:off x="7799032" y="6183433"/>
            <a:ext cx="543739" cy="307777"/>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
        <p:nvSpPr>
          <p:cNvPr id="141" name="文本框 140"/>
          <p:cNvSpPr txBox="1"/>
          <p:nvPr/>
        </p:nvSpPr>
        <p:spPr>
          <a:xfrm>
            <a:off x="9023364" y="6183433"/>
            <a:ext cx="543739" cy="307777"/>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
        <p:nvSpPr>
          <p:cNvPr id="142" name="文本框 141"/>
          <p:cNvSpPr txBox="1"/>
          <p:nvPr/>
        </p:nvSpPr>
        <p:spPr>
          <a:xfrm>
            <a:off x="10247696" y="6183433"/>
            <a:ext cx="543739" cy="307777"/>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
        <p:nvSpPr>
          <p:cNvPr id="143" name="文本框 142"/>
          <p:cNvSpPr txBox="1"/>
          <p:nvPr/>
        </p:nvSpPr>
        <p:spPr>
          <a:xfrm>
            <a:off x="11472028" y="6183433"/>
            <a:ext cx="543739" cy="307777"/>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
        <p:nvSpPr>
          <p:cNvPr id="144" name="文本框 143"/>
          <p:cNvSpPr txBox="1"/>
          <p:nvPr/>
        </p:nvSpPr>
        <p:spPr>
          <a:xfrm>
            <a:off x="6373596" y="4818410"/>
            <a:ext cx="364202" cy="523220"/>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a:t>
            </a:r>
            <a:endParaRPr lang="en-US" altLang="zh-CN" sz="1400" dirty="0">
              <a:solidFill>
                <a:srgbClr val="3D7784"/>
              </a:solidFill>
              <a:latin typeface="微软雅黑" panose="020B0503020204020204" pitchFamily="34" charset="-122"/>
              <a:ea typeface="微软雅黑" panose="020B0503020204020204" pitchFamily="34" charset="-122"/>
            </a:endParaRPr>
          </a:p>
          <a:p>
            <a:r>
              <a:rPr lang="zh-CN" altLang="en-US" sz="1400" dirty="0">
                <a:solidFill>
                  <a:srgbClr val="3D7784"/>
                </a:solidFill>
                <a:latin typeface="微软雅黑" panose="020B0503020204020204" pitchFamily="34" charset="-122"/>
                <a:ea typeface="微软雅黑" panose="020B0503020204020204" pitchFamily="34" charset="-122"/>
              </a:rPr>
              <a:t>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
        <p:nvSpPr>
          <p:cNvPr id="145" name="文本框 144"/>
          <p:cNvSpPr txBox="1"/>
          <p:nvPr/>
        </p:nvSpPr>
        <p:spPr>
          <a:xfrm>
            <a:off x="11738063" y="4842024"/>
            <a:ext cx="364202" cy="523220"/>
          </a:xfrm>
          <a:prstGeom prst="rect">
            <a:avLst/>
          </a:prstGeom>
          <a:noFill/>
        </p:spPr>
        <p:txBody>
          <a:bodyPr wrap="none" rtlCol="0">
            <a:spAutoFit/>
          </a:bodyPr>
          <a:lstStyle/>
          <a:p>
            <a:r>
              <a:rPr lang="zh-CN" altLang="en-US" sz="1400" dirty="0">
                <a:solidFill>
                  <a:srgbClr val="3D7784"/>
                </a:solidFill>
                <a:latin typeface="微软雅黑" panose="020B0503020204020204" pitchFamily="34" charset="-122"/>
                <a:ea typeface="微软雅黑" panose="020B0503020204020204" pitchFamily="34" charset="-122"/>
              </a:rPr>
              <a:t>机</a:t>
            </a:r>
            <a:endParaRPr lang="en-US" altLang="zh-CN" sz="1400" dirty="0">
              <a:solidFill>
                <a:srgbClr val="3D7784"/>
              </a:solidFill>
              <a:latin typeface="微软雅黑" panose="020B0503020204020204" pitchFamily="34" charset="-122"/>
              <a:ea typeface="微软雅黑" panose="020B0503020204020204" pitchFamily="34" charset="-122"/>
            </a:endParaRPr>
          </a:p>
          <a:p>
            <a:r>
              <a:rPr lang="zh-CN" altLang="en-US" sz="1400" dirty="0">
                <a:solidFill>
                  <a:srgbClr val="3D7784"/>
                </a:solidFill>
                <a:latin typeface="微软雅黑" panose="020B0503020204020204" pitchFamily="34" charset="-122"/>
                <a:ea typeface="微软雅黑" panose="020B0503020204020204" pitchFamily="34" charset="-122"/>
              </a:rPr>
              <a:t>构</a:t>
            </a:r>
            <a:endParaRPr lang="zh-CN" altLang="en-US" sz="1400" dirty="0">
              <a:solidFill>
                <a:srgbClr val="3D7784"/>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1826129"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建设路径</a:t>
            </a:r>
            <a:endPar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20" name="ïṣľïḋé"/>
          <p:cNvSpPr/>
          <p:nvPr/>
        </p:nvSpPr>
        <p:spPr>
          <a:xfrm>
            <a:off x="1838326" y="1914056"/>
            <a:ext cx="1936071" cy="1936070"/>
          </a:xfrm>
          <a:prstGeom prst="ellipse">
            <a:avLst/>
          </a:prstGeom>
          <a:solidFill>
            <a:srgbClr val="3D7784"/>
          </a:solidFill>
          <a:ln w="19050" cap="flat"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21" name="îśļîḍê"/>
          <p:cNvSpPr/>
          <p:nvPr/>
        </p:nvSpPr>
        <p:spPr>
          <a:xfrm>
            <a:off x="5127966" y="1914056"/>
            <a:ext cx="1936071" cy="1936070"/>
          </a:xfrm>
          <a:prstGeom prst="ellipse">
            <a:avLst/>
          </a:prstGeom>
          <a:solidFill>
            <a:srgbClr val="3D7784"/>
          </a:solidFill>
          <a:ln w="19050" cap="flat"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22" name="í$1îḍé"/>
          <p:cNvSpPr/>
          <p:nvPr/>
        </p:nvSpPr>
        <p:spPr>
          <a:xfrm>
            <a:off x="8417605" y="1914056"/>
            <a:ext cx="1936071" cy="1936070"/>
          </a:xfrm>
          <a:prstGeom prst="ellipse">
            <a:avLst/>
          </a:prstGeom>
          <a:solidFill>
            <a:srgbClr val="3D7784"/>
          </a:solidFill>
          <a:ln w="19050" cap="flat"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23" name="ïṣ1ídé"/>
          <p:cNvSpPr/>
          <p:nvPr/>
        </p:nvSpPr>
        <p:spPr>
          <a:xfrm>
            <a:off x="3728297" y="2147881"/>
            <a:ext cx="1468420" cy="1468420"/>
          </a:xfrm>
          <a:prstGeom prst="ellipse">
            <a:avLst/>
          </a:prstGeom>
          <a:solidFill>
            <a:schemeClr val="bg1">
              <a:lumMod val="75000"/>
            </a:schemeClr>
          </a:solidFill>
          <a:ln w="28575" cap="flat"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24" name="ï$ḷîḍe"/>
          <p:cNvSpPr/>
          <p:nvPr/>
        </p:nvSpPr>
        <p:spPr>
          <a:xfrm>
            <a:off x="7006611" y="2147881"/>
            <a:ext cx="1468420" cy="1468420"/>
          </a:xfrm>
          <a:prstGeom prst="ellipse">
            <a:avLst/>
          </a:prstGeom>
          <a:solidFill>
            <a:schemeClr val="bg1">
              <a:lumMod val="75000"/>
            </a:schemeClr>
          </a:solidFill>
          <a:ln w="28575" cap="flat"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25" name="îs1iḓê"/>
          <p:cNvSpPr/>
          <p:nvPr/>
        </p:nvSpPr>
        <p:spPr>
          <a:xfrm>
            <a:off x="2412268" y="2481487"/>
            <a:ext cx="788186" cy="801208"/>
          </a:xfrm>
          <a:custGeom>
            <a:avLst/>
            <a:gdLst>
              <a:gd name="connsiteX0" fmla="*/ 24879 w 541917"/>
              <a:gd name="connsiteY0" fmla="*/ 387059 h 550871"/>
              <a:gd name="connsiteX1" fmla="*/ 518330 w 541917"/>
              <a:gd name="connsiteY1" fmla="*/ 387059 h 550871"/>
              <a:gd name="connsiteX2" fmla="*/ 536414 w 541917"/>
              <a:gd name="connsiteY2" fmla="*/ 396088 h 550871"/>
              <a:gd name="connsiteX3" fmla="*/ 541581 w 541917"/>
              <a:gd name="connsiteY3" fmla="*/ 415436 h 550871"/>
              <a:gd name="connsiteX4" fmla="*/ 522205 w 541917"/>
              <a:gd name="connsiteY4" fmla="*/ 550871 h 550871"/>
              <a:gd name="connsiteX5" fmla="*/ 19712 w 541917"/>
              <a:gd name="connsiteY5" fmla="*/ 550871 h 550871"/>
              <a:gd name="connsiteX6" fmla="*/ 336 w 541917"/>
              <a:gd name="connsiteY6" fmla="*/ 415436 h 550871"/>
              <a:gd name="connsiteX7" fmla="*/ 5503 w 541917"/>
              <a:gd name="connsiteY7" fmla="*/ 396088 h 550871"/>
              <a:gd name="connsiteX8" fmla="*/ 24879 w 541917"/>
              <a:gd name="connsiteY8" fmla="*/ 387059 h 550871"/>
              <a:gd name="connsiteX9" fmla="*/ 292206 w 541917"/>
              <a:gd name="connsiteY9" fmla="*/ 330316 h 550871"/>
              <a:gd name="connsiteX10" fmla="*/ 417595 w 541917"/>
              <a:gd name="connsiteY10" fmla="*/ 330316 h 550871"/>
              <a:gd name="connsiteX11" fmla="*/ 426644 w 541917"/>
              <a:gd name="connsiteY11" fmla="*/ 341907 h 550871"/>
              <a:gd name="connsiteX12" fmla="*/ 424058 w 541917"/>
              <a:gd name="connsiteY12" fmla="*/ 359937 h 550871"/>
              <a:gd name="connsiteX13" fmla="*/ 411132 w 541917"/>
              <a:gd name="connsiteY13" fmla="*/ 371528 h 550871"/>
              <a:gd name="connsiteX14" fmla="*/ 267645 w 541917"/>
              <a:gd name="connsiteY14" fmla="*/ 371528 h 550871"/>
              <a:gd name="connsiteX15" fmla="*/ 267645 w 541917"/>
              <a:gd name="connsiteY15" fmla="*/ 361225 h 550871"/>
              <a:gd name="connsiteX16" fmla="*/ 268938 w 541917"/>
              <a:gd name="connsiteY16" fmla="*/ 359937 h 550871"/>
              <a:gd name="connsiteX17" fmla="*/ 292206 w 541917"/>
              <a:gd name="connsiteY17" fmla="*/ 330316 h 550871"/>
              <a:gd name="connsiteX18" fmla="*/ 274065 w 541917"/>
              <a:gd name="connsiteY18" fmla="*/ 245200 h 550871"/>
              <a:gd name="connsiteX19" fmla="*/ 429145 w 541917"/>
              <a:gd name="connsiteY19" fmla="*/ 245200 h 550871"/>
              <a:gd name="connsiteX20" fmla="*/ 439484 w 541917"/>
              <a:gd name="connsiteY20" fmla="*/ 259348 h 550871"/>
              <a:gd name="connsiteX21" fmla="*/ 436899 w 541917"/>
              <a:gd name="connsiteY21" fmla="*/ 279927 h 550871"/>
              <a:gd name="connsiteX22" fmla="*/ 422684 w 541917"/>
              <a:gd name="connsiteY22" fmla="*/ 294074 h 550871"/>
              <a:gd name="connsiteX23" fmla="*/ 289573 w 541917"/>
              <a:gd name="connsiteY23" fmla="*/ 294074 h 550871"/>
              <a:gd name="connsiteX24" fmla="*/ 281819 w 541917"/>
              <a:gd name="connsiteY24" fmla="*/ 283785 h 550871"/>
              <a:gd name="connsiteX25" fmla="*/ 274065 w 541917"/>
              <a:gd name="connsiteY25" fmla="*/ 245200 h 550871"/>
              <a:gd name="connsiteX26" fmla="*/ 205692 w 541917"/>
              <a:gd name="connsiteY26" fmla="*/ 219313 h 550871"/>
              <a:gd name="connsiteX27" fmla="*/ 267629 w 541917"/>
              <a:gd name="connsiteY27" fmla="*/ 298025 h 550871"/>
              <a:gd name="connsiteX28" fmla="*/ 270210 w 541917"/>
              <a:gd name="connsiteY28" fmla="*/ 296735 h 550871"/>
              <a:gd name="connsiteX29" fmla="*/ 279242 w 541917"/>
              <a:gd name="connsiteY29" fmla="*/ 318671 h 550871"/>
              <a:gd name="connsiteX30" fmla="*/ 262468 w 541917"/>
              <a:gd name="connsiteY30" fmla="*/ 345768 h 550871"/>
              <a:gd name="connsiteX31" fmla="*/ 259887 w 541917"/>
              <a:gd name="connsiteY31" fmla="*/ 344478 h 550871"/>
              <a:gd name="connsiteX32" fmla="*/ 243112 w 541917"/>
              <a:gd name="connsiteY32" fmla="*/ 370285 h 550871"/>
              <a:gd name="connsiteX33" fmla="*/ 187627 w 541917"/>
              <a:gd name="connsiteY33" fmla="*/ 370285 h 550871"/>
              <a:gd name="connsiteX34" fmla="*/ 168272 w 541917"/>
              <a:gd name="connsiteY34" fmla="*/ 345768 h 550871"/>
              <a:gd name="connsiteX35" fmla="*/ 165691 w 541917"/>
              <a:gd name="connsiteY35" fmla="*/ 345768 h 550871"/>
              <a:gd name="connsiteX36" fmla="*/ 146336 w 541917"/>
              <a:gd name="connsiteY36" fmla="*/ 318671 h 550871"/>
              <a:gd name="connsiteX37" fmla="*/ 152787 w 541917"/>
              <a:gd name="connsiteY37" fmla="*/ 296735 h 550871"/>
              <a:gd name="connsiteX38" fmla="*/ 154078 w 541917"/>
              <a:gd name="connsiteY38" fmla="*/ 296735 h 550871"/>
              <a:gd name="connsiteX39" fmla="*/ 205692 w 541917"/>
              <a:gd name="connsiteY39" fmla="*/ 219313 h 550871"/>
              <a:gd name="connsiteX40" fmla="*/ 76563 w 541917"/>
              <a:gd name="connsiteY40" fmla="*/ 122600 h 550871"/>
              <a:gd name="connsiteX41" fmla="*/ 464111 w 541917"/>
              <a:gd name="connsiteY41" fmla="*/ 122600 h 550871"/>
              <a:gd name="connsiteX42" fmla="*/ 536453 w 541917"/>
              <a:gd name="connsiteY42" fmla="*/ 194836 h 550871"/>
              <a:gd name="connsiteX43" fmla="*/ 513200 w 541917"/>
              <a:gd name="connsiteY43" fmla="*/ 362527 h 550871"/>
              <a:gd name="connsiteX44" fmla="*/ 479613 w 541917"/>
              <a:gd name="connsiteY44" fmla="*/ 362527 h 550871"/>
              <a:gd name="connsiteX45" fmla="*/ 501574 w 541917"/>
              <a:gd name="connsiteY45" fmla="*/ 194836 h 550871"/>
              <a:gd name="connsiteX46" fmla="*/ 464111 w 541917"/>
              <a:gd name="connsiteY46" fmla="*/ 157428 h 550871"/>
              <a:gd name="connsiteX47" fmla="*/ 76563 w 541917"/>
              <a:gd name="connsiteY47" fmla="*/ 157428 h 550871"/>
              <a:gd name="connsiteX48" fmla="*/ 39100 w 541917"/>
              <a:gd name="connsiteY48" fmla="*/ 194836 h 550871"/>
              <a:gd name="connsiteX49" fmla="*/ 63645 w 541917"/>
              <a:gd name="connsiteY49" fmla="*/ 365107 h 550871"/>
              <a:gd name="connsiteX50" fmla="*/ 30057 w 541917"/>
              <a:gd name="connsiteY50" fmla="*/ 365107 h 550871"/>
              <a:gd name="connsiteX51" fmla="*/ 4221 w 541917"/>
              <a:gd name="connsiteY51" fmla="*/ 194836 h 550871"/>
              <a:gd name="connsiteX52" fmla="*/ 76563 w 541917"/>
              <a:gd name="connsiteY52" fmla="*/ 122600 h 550871"/>
              <a:gd name="connsiteX53" fmla="*/ 89318 w 541917"/>
              <a:gd name="connsiteY53" fmla="*/ 57986 h 550871"/>
              <a:gd name="connsiteX54" fmla="*/ 436859 w 541917"/>
              <a:gd name="connsiteY54" fmla="*/ 57986 h 550871"/>
              <a:gd name="connsiteX55" fmla="*/ 444611 w 541917"/>
              <a:gd name="connsiteY55" fmla="*/ 61864 h 550871"/>
              <a:gd name="connsiteX56" fmla="*/ 445903 w 541917"/>
              <a:gd name="connsiteY56" fmla="*/ 69619 h 550871"/>
              <a:gd name="connsiteX57" fmla="*/ 440735 w 541917"/>
              <a:gd name="connsiteY57" fmla="*/ 95470 h 550871"/>
              <a:gd name="connsiteX58" fmla="*/ 86734 w 541917"/>
              <a:gd name="connsiteY58" fmla="*/ 95470 h 550871"/>
              <a:gd name="connsiteX59" fmla="*/ 80274 w 541917"/>
              <a:gd name="connsiteY59" fmla="*/ 69619 h 550871"/>
              <a:gd name="connsiteX60" fmla="*/ 81566 w 541917"/>
              <a:gd name="connsiteY60" fmla="*/ 61864 h 550871"/>
              <a:gd name="connsiteX61" fmla="*/ 89318 w 541917"/>
              <a:gd name="connsiteY61" fmla="*/ 57986 h 550871"/>
              <a:gd name="connsiteX62" fmla="*/ 125555 w 541917"/>
              <a:gd name="connsiteY62" fmla="*/ 0 h 550871"/>
              <a:gd name="connsiteX63" fmla="*/ 401914 w 541917"/>
              <a:gd name="connsiteY63" fmla="*/ 0 h 550871"/>
              <a:gd name="connsiteX64" fmla="*/ 408371 w 541917"/>
              <a:gd name="connsiteY64" fmla="*/ 3878 h 550871"/>
              <a:gd name="connsiteX65" fmla="*/ 409663 w 541917"/>
              <a:gd name="connsiteY65" fmla="*/ 10341 h 550871"/>
              <a:gd name="connsiteX66" fmla="*/ 405789 w 541917"/>
              <a:gd name="connsiteY66" fmla="*/ 37484 h 550871"/>
              <a:gd name="connsiteX67" fmla="*/ 121681 w 541917"/>
              <a:gd name="connsiteY67" fmla="*/ 37484 h 550871"/>
              <a:gd name="connsiteX68" fmla="*/ 116516 w 541917"/>
              <a:gd name="connsiteY68" fmla="*/ 10341 h 550871"/>
              <a:gd name="connsiteX69" fmla="*/ 117807 w 541917"/>
              <a:gd name="connsiteY69" fmla="*/ 3878 h 550871"/>
              <a:gd name="connsiteX70" fmla="*/ 125555 w 541917"/>
              <a:gd name="connsiteY70" fmla="*/ 0 h 55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41917" h="550871">
                <a:moveTo>
                  <a:pt x="24879" y="387059"/>
                </a:moveTo>
                <a:lnTo>
                  <a:pt x="518330" y="387059"/>
                </a:lnTo>
                <a:cubicBezTo>
                  <a:pt x="524789" y="387059"/>
                  <a:pt x="531247" y="390929"/>
                  <a:pt x="536414" y="396088"/>
                </a:cubicBezTo>
                <a:cubicBezTo>
                  <a:pt x="540290" y="401248"/>
                  <a:pt x="542873" y="407697"/>
                  <a:pt x="541581" y="415436"/>
                </a:cubicBezTo>
                <a:lnTo>
                  <a:pt x="522205" y="550871"/>
                </a:lnTo>
                <a:lnTo>
                  <a:pt x="19712" y="550871"/>
                </a:lnTo>
                <a:lnTo>
                  <a:pt x="336" y="415436"/>
                </a:lnTo>
                <a:cubicBezTo>
                  <a:pt x="-956" y="407697"/>
                  <a:pt x="1627" y="401248"/>
                  <a:pt x="5503" y="396088"/>
                </a:cubicBezTo>
                <a:cubicBezTo>
                  <a:pt x="10670" y="390929"/>
                  <a:pt x="17128" y="387059"/>
                  <a:pt x="24879" y="387059"/>
                </a:cubicBezTo>
                <a:close/>
                <a:moveTo>
                  <a:pt x="292206" y="330316"/>
                </a:moveTo>
                <a:lnTo>
                  <a:pt x="417595" y="330316"/>
                </a:lnTo>
                <a:cubicBezTo>
                  <a:pt x="424058" y="330316"/>
                  <a:pt x="427936" y="335468"/>
                  <a:pt x="426644" y="341907"/>
                </a:cubicBezTo>
                <a:lnTo>
                  <a:pt x="424058" y="359937"/>
                </a:lnTo>
                <a:cubicBezTo>
                  <a:pt x="422766" y="366377"/>
                  <a:pt x="417595" y="371528"/>
                  <a:pt x="411132" y="371528"/>
                </a:cubicBezTo>
                <a:lnTo>
                  <a:pt x="267645" y="371528"/>
                </a:lnTo>
                <a:lnTo>
                  <a:pt x="267645" y="361225"/>
                </a:lnTo>
                <a:cubicBezTo>
                  <a:pt x="267645" y="359937"/>
                  <a:pt x="268938" y="359937"/>
                  <a:pt x="268938" y="359937"/>
                </a:cubicBezTo>
                <a:cubicBezTo>
                  <a:pt x="279279" y="356074"/>
                  <a:pt x="288328" y="343195"/>
                  <a:pt x="292206" y="330316"/>
                </a:cubicBezTo>
                <a:close/>
                <a:moveTo>
                  <a:pt x="274065" y="245200"/>
                </a:moveTo>
                <a:lnTo>
                  <a:pt x="429145" y="245200"/>
                </a:lnTo>
                <a:cubicBezTo>
                  <a:pt x="436899" y="245200"/>
                  <a:pt x="440776" y="251631"/>
                  <a:pt x="439484" y="259348"/>
                </a:cubicBezTo>
                <a:lnTo>
                  <a:pt x="436899" y="279927"/>
                </a:lnTo>
                <a:cubicBezTo>
                  <a:pt x="435607" y="287643"/>
                  <a:pt x="429145" y="292788"/>
                  <a:pt x="422684" y="294074"/>
                </a:cubicBezTo>
                <a:lnTo>
                  <a:pt x="289573" y="294074"/>
                </a:lnTo>
                <a:cubicBezTo>
                  <a:pt x="286989" y="288930"/>
                  <a:pt x="285696" y="286357"/>
                  <a:pt x="281819" y="283785"/>
                </a:cubicBezTo>
                <a:cubicBezTo>
                  <a:pt x="280527" y="268351"/>
                  <a:pt x="277942" y="255490"/>
                  <a:pt x="274065" y="245200"/>
                </a:cubicBezTo>
                <a:close/>
                <a:moveTo>
                  <a:pt x="205692" y="219313"/>
                </a:moveTo>
                <a:cubicBezTo>
                  <a:pt x="257306" y="219313"/>
                  <a:pt x="266339" y="264476"/>
                  <a:pt x="267629" y="298025"/>
                </a:cubicBezTo>
                <a:cubicBezTo>
                  <a:pt x="267629" y="296735"/>
                  <a:pt x="268919" y="296735"/>
                  <a:pt x="270210" y="296735"/>
                </a:cubicBezTo>
                <a:cubicBezTo>
                  <a:pt x="277952" y="296735"/>
                  <a:pt x="279242" y="307058"/>
                  <a:pt x="279242" y="318671"/>
                </a:cubicBezTo>
                <a:cubicBezTo>
                  <a:pt x="277952" y="330284"/>
                  <a:pt x="270210" y="345768"/>
                  <a:pt x="262468" y="345768"/>
                </a:cubicBezTo>
                <a:cubicBezTo>
                  <a:pt x="261177" y="345768"/>
                  <a:pt x="259887" y="345768"/>
                  <a:pt x="259887" y="344478"/>
                </a:cubicBezTo>
                <a:cubicBezTo>
                  <a:pt x="254725" y="354801"/>
                  <a:pt x="249564" y="363833"/>
                  <a:pt x="243112" y="370285"/>
                </a:cubicBezTo>
                <a:lnTo>
                  <a:pt x="187627" y="370285"/>
                </a:lnTo>
                <a:cubicBezTo>
                  <a:pt x="179885" y="363833"/>
                  <a:pt x="173433" y="354801"/>
                  <a:pt x="168272" y="345768"/>
                </a:cubicBezTo>
                <a:cubicBezTo>
                  <a:pt x="166981" y="345768"/>
                  <a:pt x="166981" y="345768"/>
                  <a:pt x="165691" y="345768"/>
                </a:cubicBezTo>
                <a:cubicBezTo>
                  <a:pt x="157949" y="345768"/>
                  <a:pt x="147626" y="330284"/>
                  <a:pt x="146336" y="318671"/>
                </a:cubicBezTo>
                <a:cubicBezTo>
                  <a:pt x="145045" y="307058"/>
                  <a:pt x="145045" y="296735"/>
                  <a:pt x="152787" y="296735"/>
                </a:cubicBezTo>
                <a:cubicBezTo>
                  <a:pt x="152787" y="296735"/>
                  <a:pt x="154078" y="296735"/>
                  <a:pt x="154078" y="296735"/>
                </a:cubicBezTo>
                <a:cubicBezTo>
                  <a:pt x="151497" y="263185"/>
                  <a:pt x="157949" y="219313"/>
                  <a:pt x="205692" y="219313"/>
                </a:cubicBezTo>
                <a:close/>
                <a:moveTo>
                  <a:pt x="76563" y="122600"/>
                </a:moveTo>
                <a:lnTo>
                  <a:pt x="464111" y="122600"/>
                </a:lnTo>
                <a:cubicBezTo>
                  <a:pt x="504158" y="122600"/>
                  <a:pt x="536453" y="154849"/>
                  <a:pt x="536453" y="194836"/>
                </a:cubicBezTo>
                <a:lnTo>
                  <a:pt x="513200" y="362527"/>
                </a:lnTo>
                <a:lnTo>
                  <a:pt x="479613" y="362527"/>
                </a:lnTo>
                <a:lnTo>
                  <a:pt x="501574" y="194836"/>
                </a:lnTo>
                <a:cubicBezTo>
                  <a:pt x="501574" y="174197"/>
                  <a:pt x="484780" y="157428"/>
                  <a:pt x="464111" y="157428"/>
                </a:cubicBezTo>
                <a:lnTo>
                  <a:pt x="76563" y="157428"/>
                </a:lnTo>
                <a:cubicBezTo>
                  <a:pt x="55894" y="157428"/>
                  <a:pt x="39100" y="174197"/>
                  <a:pt x="39100" y="194836"/>
                </a:cubicBezTo>
                <a:lnTo>
                  <a:pt x="63645" y="365107"/>
                </a:lnTo>
                <a:lnTo>
                  <a:pt x="30057" y="365107"/>
                </a:lnTo>
                <a:lnTo>
                  <a:pt x="4221" y="194836"/>
                </a:lnTo>
                <a:cubicBezTo>
                  <a:pt x="4221" y="154849"/>
                  <a:pt x="36516" y="122600"/>
                  <a:pt x="76563" y="122600"/>
                </a:cubicBezTo>
                <a:close/>
                <a:moveTo>
                  <a:pt x="89318" y="57986"/>
                </a:moveTo>
                <a:lnTo>
                  <a:pt x="436859" y="57986"/>
                </a:lnTo>
                <a:cubicBezTo>
                  <a:pt x="440735" y="57986"/>
                  <a:pt x="443319" y="59279"/>
                  <a:pt x="444611" y="61864"/>
                </a:cubicBezTo>
                <a:cubicBezTo>
                  <a:pt x="445903" y="64449"/>
                  <a:pt x="447195" y="67034"/>
                  <a:pt x="445903" y="69619"/>
                </a:cubicBezTo>
                <a:lnTo>
                  <a:pt x="440735" y="95470"/>
                </a:lnTo>
                <a:lnTo>
                  <a:pt x="86734" y="95470"/>
                </a:lnTo>
                <a:lnTo>
                  <a:pt x="80274" y="69619"/>
                </a:lnTo>
                <a:cubicBezTo>
                  <a:pt x="78982" y="67034"/>
                  <a:pt x="80274" y="64449"/>
                  <a:pt x="81566" y="61864"/>
                </a:cubicBezTo>
                <a:cubicBezTo>
                  <a:pt x="84150" y="59279"/>
                  <a:pt x="86734" y="57986"/>
                  <a:pt x="89318" y="57986"/>
                </a:cubicBezTo>
                <a:close/>
                <a:moveTo>
                  <a:pt x="125555" y="0"/>
                </a:moveTo>
                <a:lnTo>
                  <a:pt x="401914" y="0"/>
                </a:lnTo>
                <a:cubicBezTo>
                  <a:pt x="404497" y="0"/>
                  <a:pt x="407080" y="1293"/>
                  <a:pt x="408371" y="3878"/>
                </a:cubicBezTo>
                <a:cubicBezTo>
                  <a:pt x="409663" y="5170"/>
                  <a:pt x="410954" y="7756"/>
                  <a:pt x="409663" y="10341"/>
                </a:cubicBezTo>
                <a:lnTo>
                  <a:pt x="405789" y="37484"/>
                </a:lnTo>
                <a:lnTo>
                  <a:pt x="121681" y="37484"/>
                </a:lnTo>
                <a:lnTo>
                  <a:pt x="116516" y="10341"/>
                </a:lnTo>
                <a:cubicBezTo>
                  <a:pt x="115224" y="7756"/>
                  <a:pt x="116516" y="5170"/>
                  <a:pt x="117807" y="3878"/>
                </a:cubicBezTo>
                <a:cubicBezTo>
                  <a:pt x="120390" y="1293"/>
                  <a:pt x="122973" y="0"/>
                  <a:pt x="125555" y="0"/>
                </a:cubicBezTo>
                <a:close/>
              </a:path>
            </a:pathLst>
          </a:custGeom>
          <a:solidFill>
            <a:sysClr val="window" lastClr="FFFFFF"/>
          </a:soli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26" name="ïṡ1ïḑe"/>
          <p:cNvSpPr/>
          <p:nvPr/>
        </p:nvSpPr>
        <p:spPr>
          <a:xfrm>
            <a:off x="5733067" y="2481486"/>
            <a:ext cx="725869" cy="801210"/>
          </a:xfrm>
          <a:custGeom>
            <a:avLst/>
            <a:gdLst>
              <a:gd name="T0" fmla="*/ 5898 w 7382"/>
              <a:gd name="T1" fmla="*/ 6877 h 8160"/>
              <a:gd name="T2" fmla="*/ 5632 w 7382"/>
              <a:gd name="T3" fmla="*/ 7436 h 8160"/>
              <a:gd name="T4" fmla="*/ 2473 w 7382"/>
              <a:gd name="T5" fmla="*/ 8160 h 8160"/>
              <a:gd name="T6" fmla="*/ 1750 w 7382"/>
              <a:gd name="T7" fmla="*/ 6877 h 8160"/>
              <a:gd name="T8" fmla="*/ 1019 w 7382"/>
              <a:gd name="T9" fmla="*/ 6412 h 8160"/>
              <a:gd name="T10" fmla="*/ 5898 w 7382"/>
              <a:gd name="T11" fmla="*/ 5947 h 8160"/>
              <a:gd name="T12" fmla="*/ 7382 w 7382"/>
              <a:gd name="T13" fmla="*/ 1030 h 8160"/>
              <a:gd name="T14" fmla="*/ 6351 w 7382"/>
              <a:gd name="T15" fmla="*/ 5647 h 8160"/>
              <a:gd name="T16" fmla="*/ 0 w 7382"/>
              <a:gd name="T17" fmla="*/ 4617 h 8160"/>
              <a:gd name="T18" fmla="*/ 1031 w 7382"/>
              <a:gd name="T19" fmla="*/ 0 h 8160"/>
              <a:gd name="T20" fmla="*/ 7382 w 7382"/>
              <a:gd name="T21" fmla="*/ 1030 h 8160"/>
              <a:gd name="T22" fmla="*/ 6351 w 7382"/>
              <a:gd name="T23" fmla="*/ 929 h 8160"/>
              <a:gd name="T24" fmla="*/ 929 w 7382"/>
              <a:gd name="T25" fmla="*/ 1030 h 8160"/>
              <a:gd name="T26" fmla="*/ 1031 w 7382"/>
              <a:gd name="T27" fmla="*/ 4718 h 8160"/>
              <a:gd name="T28" fmla="*/ 6453 w 7382"/>
              <a:gd name="T29" fmla="*/ 4617 h 8160"/>
              <a:gd name="T30" fmla="*/ 5583 w 7382"/>
              <a:gd name="T31" fmla="*/ 3543 h 8160"/>
              <a:gd name="T32" fmla="*/ 4097 w 7382"/>
              <a:gd name="T33" fmla="*/ 3729 h 8160"/>
              <a:gd name="T34" fmla="*/ 4282 w 7382"/>
              <a:gd name="T35" fmla="*/ 4287 h 8160"/>
              <a:gd name="T36" fmla="*/ 5769 w 7382"/>
              <a:gd name="T37" fmla="*/ 4101 h 8160"/>
              <a:gd name="T38" fmla="*/ 5583 w 7382"/>
              <a:gd name="T39" fmla="*/ 3543 h 8160"/>
              <a:gd name="T40" fmla="*/ 4282 w 7382"/>
              <a:gd name="T41" fmla="*/ 1529 h 8160"/>
              <a:gd name="T42" fmla="*/ 4097 w 7382"/>
              <a:gd name="T43" fmla="*/ 2086 h 8160"/>
              <a:gd name="T44" fmla="*/ 5583 w 7382"/>
              <a:gd name="T45" fmla="*/ 2272 h 8160"/>
              <a:gd name="T46" fmla="*/ 5769 w 7382"/>
              <a:gd name="T47" fmla="*/ 1715 h 8160"/>
              <a:gd name="T48" fmla="*/ 5583 w 7382"/>
              <a:gd name="T49" fmla="*/ 2536 h 8160"/>
              <a:gd name="T50" fmla="*/ 4097 w 7382"/>
              <a:gd name="T51" fmla="*/ 2722 h 8160"/>
              <a:gd name="T52" fmla="*/ 4282 w 7382"/>
              <a:gd name="T53" fmla="*/ 3279 h 8160"/>
              <a:gd name="T54" fmla="*/ 5769 w 7382"/>
              <a:gd name="T55" fmla="*/ 3094 h 8160"/>
              <a:gd name="T56" fmla="*/ 5583 w 7382"/>
              <a:gd name="T57" fmla="*/ 2536 h 8160"/>
              <a:gd name="T58" fmla="*/ 2129 w 7382"/>
              <a:gd name="T59" fmla="*/ 2425 h 8160"/>
              <a:gd name="T60" fmla="*/ 2394 w 7382"/>
              <a:gd name="T61" fmla="*/ 2240 h 8160"/>
              <a:gd name="T62" fmla="*/ 2940 w 7382"/>
              <a:gd name="T63" fmla="*/ 2410 h 8160"/>
              <a:gd name="T64" fmla="*/ 3052 w 7382"/>
              <a:gd name="T65" fmla="*/ 2022 h 8160"/>
              <a:gd name="T66" fmla="*/ 2614 w 7382"/>
              <a:gd name="T67" fmla="*/ 1704 h 8160"/>
              <a:gd name="T68" fmla="*/ 2223 w 7382"/>
              <a:gd name="T69" fmla="*/ 1704 h 8160"/>
              <a:gd name="T70" fmla="*/ 1680 w 7382"/>
              <a:gd name="T71" fmla="*/ 2460 h 8160"/>
              <a:gd name="T72" fmla="*/ 2361 w 7382"/>
              <a:gd name="T73" fmla="*/ 3094 h 8160"/>
              <a:gd name="T74" fmla="*/ 2776 w 7382"/>
              <a:gd name="T75" fmla="*/ 3362 h 8160"/>
              <a:gd name="T76" fmla="*/ 1953 w 7382"/>
              <a:gd name="T77" fmla="*/ 3370 h 8160"/>
              <a:gd name="T78" fmla="*/ 1613 w 7382"/>
              <a:gd name="T79" fmla="*/ 3538 h 8160"/>
              <a:gd name="T80" fmla="*/ 2223 w 7382"/>
              <a:gd name="T81" fmla="*/ 3929 h 8160"/>
              <a:gd name="T82" fmla="*/ 2419 w 7382"/>
              <a:gd name="T83" fmla="*/ 4287 h 8160"/>
              <a:gd name="T84" fmla="*/ 2614 w 7382"/>
              <a:gd name="T85" fmla="*/ 3946 h 8160"/>
              <a:gd name="T86" fmla="*/ 3225 w 7382"/>
              <a:gd name="T87" fmla="*/ 3312 h 8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82" h="8160">
                <a:moveTo>
                  <a:pt x="6363" y="6412"/>
                </a:moveTo>
                <a:cubicBezTo>
                  <a:pt x="6363" y="6669"/>
                  <a:pt x="6155" y="6877"/>
                  <a:pt x="5898" y="6877"/>
                </a:cubicBezTo>
                <a:lnTo>
                  <a:pt x="5632" y="6877"/>
                </a:lnTo>
                <a:lnTo>
                  <a:pt x="5632" y="7436"/>
                </a:lnTo>
                <a:cubicBezTo>
                  <a:pt x="5632" y="7835"/>
                  <a:pt x="5307" y="8160"/>
                  <a:pt x="4908" y="8160"/>
                </a:cubicBezTo>
                <a:lnTo>
                  <a:pt x="2473" y="8160"/>
                </a:lnTo>
                <a:cubicBezTo>
                  <a:pt x="2075" y="8160"/>
                  <a:pt x="1750" y="7835"/>
                  <a:pt x="1750" y="7436"/>
                </a:cubicBezTo>
                <a:lnTo>
                  <a:pt x="1750" y="6877"/>
                </a:lnTo>
                <a:lnTo>
                  <a:pt x="1483" y="6877"/>
                </a:lnTo>
                <a:cubicBezTo>
                  <a:pt x="1227" y="6877"/>
                  <a:pt x="1019" y="6669"/>
                  <a:pt x="1019" y="6412"/>
                </a:cubicBezTo>
                <a:cubicBezTo>
                  <a:pt x="1019" y="6155"/>
                  <a:pt x="1227" y="5947"/>
                  <a:pt x="1483" y="5947"/>
                </a:cubicBezTo>
                <a:lnTo>
                  <a:pt x="5898" y="5947"/>
                </a:lnTo>
                <a:cubicBezTo>
                  <a:pt x="6155" y="5947"/>
                  <a:pt x="6363" y="6155"/>
                  <a:pt x="6363" y="6412"/>
                </a:cubicBezTo>
                <a:close/>
                <a:moveTo>
                  <a:pt x="7382" y="1030"/>
                </a:moveTo>
                <a:lnTo>
                  <a:pt x="7382" y="4617"/>
                </a:lnTo>
                <a:cubicBezTo>
                  <a:pt x="7382" y="5185"/>
                  <a:pt x="6920" y="5647"/>
                  <a:pt x="6351" y="5647"/>
                </a:cubicBezTo>
                <a:lnTo>
                  <a:pt x="1031" y="5647"/>
                </a:lnTo>
                <a:cubicBezTo>
                  <a:pt x="462" y="5647"/>
                  <a:pt x="0" y="5185"/>
                  <a:pt x="0" y="4617"/>
                </a:cubicBezTo>
                <a:lnTo>
                  <a:pt x="0" y="1030"/>
                </a:lnTo>
                <a:cubicBezTo>
                  <a:pt x="0" y="462"/>
                  <a:pt x="462" y="0"/>
                  <a:pt x="1031" y="0"/>
                </a:cubicBezTo>
                <a:lnTo>
                  <a:pt x="6351" y="0"/>
                </a:lnTo>
                <a:cubicBezTo>
                  <a:pt x="6920" y="0"/>
                  <a:pt x="7382" y="462"/>
                  <a:pt x="7382" y="1030"/>
                </a:cubicBezTo>
                <a:close/>
                <a:moveTo>
                  <a:pt x="6453" y="1030"/>
                </a:moveTo>
                <a:cubicBezTo>
                  <a:pt x="6453" y="975"/>
                  <a:pt x="6407" y="929"/>
                  <a:pt x="6351" y="929"/>
                </a:cubicBezTo>
                <a:lnTo>
                  <a:pt x="1031" y="929"/>
                </a:lnTo>
                <a:cubicBezTo>
                  <a:pt x="975" y="929"/>
                  <a:pt x="929" y="975"/>
                  <a:pt x="929" y="1030"/>
                </a:cubicBezTo>
                <a:lnTo>
                  <a:pt x="929" y="4617"/>
                </a:lnTo>
                <a:cubicBezTo>
                  <a:pt x="929" y="4672"/>
                  <a:pt x="975" y="4718"/>
                  <a:pt x="1031" y="4718"/>
                </a:cubicBezTo>
                <a:lnTo>
                  <a:pt x="6351" y="4718"/>
                </a:lnTo>
                <a:cubicBezTo>
                  <a:pt x="6407" y="4718"/>
                  <a:pt x="6453" y="4672"/>
                  <a:pt x="6453" y="4617"/>
                </a:cubicBezTo>
                <a:lnTo>
                  <a:pt x="6453" y="1030"/>
                </a:lnTo>
                <a:close/>
                <a:moveTo>
                  <a:pt x="5583" y="3543"/>
                </a:moveTo>
                <a:lnTo>
                  <a:pt x="4282" y="3543"/>
                </a:lnTo>
                <a:cubicBezTo>
                  <a:pt x="4180" y="3543"/>
                  <a:pt x="4097" y="3627"/>
                  <a:pt x="4097" y="3729"/>
                </a:cubicBezTo>
                <a:lnTo>
                  <a:pt x="4097" y="4101"/>
                </a:lnTo>
                <a:cubicBezTo>
                  <a:pt x="4097" y="4204"/>
                  <a:pt x="4180" y="4287"/>
                  <a:pt x="4282" y="4287"/>
                </a:cubicBezTo>
                <a:lnTo>
                  <a:pt x="5583" y="4287"/>
                </a:lnTo>
                <a:cubicBezTo>
                  <a:pt x="5686" y="4287"/>
                  <a:pt x="5769" y="4204"/>
                  <a:pt x="5769" y="4101"/>
                </a:cubicBezTo>
                <a:lnTo>
                  <a:pt x="5769" y="3729"/>
                </a:lnTo>
                <a:cubicBezTo>
                  <a:pt x="5769" y="3627"/>
                  <a:pt x="5686" y="3543"/>
                  <a:pt x="5583" y="3543"/>
                </a:cubicBezTo>
                <a:close/>
                <a:moveTo>
                  <a:pt x="5583" y="1529"/>
                </a:moveTo>
                <a:lnTo>
                  <a:pt x="4282" y="1529"/>
                </a:lnTo>
                <a:cubicBezTo>
                  <a:pt x="4180" y="1529"/>
                  <a:pt x="4097" y="1612"/>
                  <a:pt x="4097" y="1715"/>
                </a:cubicBezTo>
                <a:lnTo>
                  <a:pt x="4097" y="2086"/>
                </a:lnTo>
                <a:cubicBezTo>
                  <a:pt x="4097" y="2189"/>
                  <a:pt x="4180" y="2272"/>
                  <a:pt x="4282" y="2272"/>
                </a:cubicBezTo>
                <a:lnTo>
                  <a:pt x="5583" y="2272"/>
                </a:lnTo>
                <a:cubicBezTo>
                  <a:pt x="5686" y="2272"/>
                  <a:pt x="5769" y="2189"/>
                  <a:pt x="5769" y="2086"/>
                </a:cubicBezTo>
                <a:lnTo>
                  <a:pt x="5769" y="1715"/>
                </a:lnTo>
                <a:cubicBezTo>
                  <a:pt x="5769" y="1612"/>
                  <a:pt x="5686" y="1529"/>
                  <a:pt x="5583" y="1529"/>
                </a:cubicBezTo>
                <a:close/>
                <a:moveTo>
                  <a:pt x="5583" y="2536"/>
                </a:moveTo>
                <a:lnTo>
                  <a:pt x="4282" y="2536"/>
                </a:lnTo>
                <a:cubicBezTo>
                  <a:pt x="4180" y="2536"/>
                  <a:pt x="4097" y="2619"/>
                  <a:pt x="4097" y="2722"/>
                </a:cubicBezTo>
                <a:lnTo>
                  <a:pt x="4097" y="3094"/>
                </a:lnTo>
                <a:cubicBezTo>
                  <a:pt x="4097" y="3196"/>
                  <a:pt x="4180" y="3279"/>
                  <a:pt x="4282" y="3279"/>
                </a:cubicBezTo>
                <a:lnTo>
                  <a:pt x="5583" y="3279"/>
                </a:lnTo>
                <a:cubicBezTo>
                  <a:pt x="5686" y="3279"/>
                  <a:pt x="5769" y="3196"/>
                  <a:pt x="5769" y="3094"/>
                </a:cubicBezTo>
                <a:lnTo>
                  <a:pt x="5769" y="2722"/>
                </a:lnTo>
                <a:cubicBezTo>
                  <a:pt x="5769" y="2619"/>
                  <a:pt x="5686" y="2536"/>
                  <a:pt x="5583" y="2536"/>
                </a:cubicBezTo>
                <a:close/>
                <a:moveTo>
                  <a:pt x="2573" y="2695"/>
                </a:moveTo>
                <a:cubicBezTo>
                  <a:pt x="2217" y="2604"/>
                  <a:pt x="2129" y="2560"/>
                  <a:pt x="2129" y="2425"/>
                </a:cubicBezTo>
                <a:lnTo>
                  <a:pt x="2129" y="2419"/>
                </a:lnTo>
                <a:cubicBezTo>
                  <a:pt x="2129" y="2319"/>
                  <a:pt x="2220" y="2240"/>
                  <a:pt x="2394" y="2240"/>
                </a:cubicBezTo>
                <a:cubicBezTo>
                  <a:pt x="2535" y="2240"/>
                  <a:pt x="2676" y="2290"/>
                  <a:pt x="2826" y="2378"/>
                </a:cubicBezTo>
                <a:cubicBezTo>
                  <a:pt x="2861" y="2398"/>
                  <a:pt x="2896" y="2410"/>
                  <a:pt x="2940" y="2410"/>
                </a:cubicBezTo>
                <a:cubicBezTo>
                  <a:pt x="3058" y="2410"/>
                  <a:pt x="3152" y="2319"/>
                  <a:pt x="3152" y="2201"/>
                </a:cubicBezTo>
                <a:cubicBezTo>
                  <a:pt x="3152" y="2113"/>
                  <a:pt x="3102" y="2052"/>
                  <a:pt x="3052" y="2022"/>
                </a:cubicBezTo>
                <a:cubicBezTo>
                  <a:pt x="2922" y="1940"/>
                  <a:pt x="2776" y="1885"/>
                  <a:pt x="2614" y="1859"/>
                </a:cubicBezTo>
                <a:lnTo>
                  <a:pt x="2614" y="1704"/>
                </a:lnTo>
                <a:cubicBezTo>
                  <a:pt x="2614" y="1596"/>
                  <a:pt x="2527" y="1508"/>
                  <a:pt x="2419" y="1508"/>
                </a:cubicBezTo>
                <a:cubicBezTo>
                  <a:pt x="2311" y="1508"/>
                  <a:pt x="2223" y="1596"/>
                  <a:pt x="2223" y="1704"/>
                </a:cubicBezTo>
                <a:lnTo>
                  <a:pt x="2223" y="1857"/>
                </a:lnTo>
                <a:cubicBezTo>
                  <a:pt x="1899" y="1917"/>
                  <a:pt x="1680" y="2142"/>
                  <a:pt x="1680" y="2460"/>
                </a:cubicBezTo>
                <a:lnTo>
                  <a:pt x="1680" y="2466"/>
                </a:lnTo>
                <a:cubicBezTo>
                  <a:pt x="1680" y="2874"/>
                  <a:pt x="1947" y="2989"/>
                  <a:pt x="2361" y="3094"/>
                </a:cubicBezTo>
                <a:cubicBezTo>
                  <a:pt x="2705" y="3182"/>
                  <a:pt x="2776" y="3241"/>
                  <a:pt x="2776" y="3356"/>
                </a:cubicBezTo>
                <a:lnTo>
                  <a:pt x="2776" y="3362"/>
                </a:lnTo>
                <a:cubicBezTo>
                  <a:pt x="2776" y="3482"/>
                  <a:pt x="2664" y="3555"/>
                  <a:pt x="2479" y="3555"/>
                </a:cubicBezTo>
                <a:cubicBezTo>
                  <a:pt x="2279" y="3555"/>
                  <a:pt x="2109" y="3485"/>
                  <a:pt x="1953" y="3370"/>
                </a:cubicBezTo>
                <a:cubicBezTo>
                  <a:pt x="1924" y="3350"/>
                  <a:pt x="1883" y="3329"/>
                  <a:pt x="1824" y="3329"/>
                </a:cubicBezTo>
                <a:cubicBezTo>
                  <a:pt x="1707" y="3329"/>
                  <a:pt x="1613" y="3420"/>
                  <a:pt x="1613" y="3538"/>
                </a:cubicBezTo>
                <a:cubicBezTo>
                  <a:pt x="1613" y="3608"/>
                  <a:pt x="1648" y="3673"/>
                  <a:pt x="1698" y="3708"/>
                </a:cubicBezTo>
                <a:cubicBezTo>
                  <a:pt x="1857" y="3822"/>
                  <a:pt x="2038" y="3894"/>
                  <a:pt x="2223" y="3929"/>
                </a:cubicBezTo>
                <a:lnTo>
                  <a:pt x="2223" y="4091"/>
                </a:lnTo>
                <a:cubicBezTo>
                  <a:pt x="2223" y="4199"/>
                  <a:pt x="2311" y="4287"/>
                  <a:pt x="2419" y="4287"/>
                </a:cubicBezTo>
                <a:cubicBezTo>
                  <a:pt x="2527" y="4287"/>
                  <a:pt x="2614" y="4199"/>
                  <a:pt x="2614" y="4091"/>
                </a:cubicBezTo>
                <a:lnTo>
                  <a:pt x="2614" y="3946"/>
                </a:lnTo>
                <a:cubicBezTo>
                  <a:pt x="2979" y="3900"/>
                  <a:pt x="3225" y="3680"/>
                  <a:pt x="3225" y="3318"/>
                </a:cubicBezTo>
                <a:lnTo>
                  <a:pt x="3225" y="3312"/>
                </a:lnTo>
                <a:cubicBezTo>
                  <a:pt x="3225" y="2953"/>
                  <a:pt x="2990" y="2803"/>
                  <a:pt x="2573" y="2695"/>
                </a:cubicBezTo>
                <a:close/>
              </a:path>
            </a:pathLst>
          </a:custGeom>
          <a:solidFill>
            <a:sysClr val="window" lastClr="FFFFFF"/>
          </a:soli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27" name="íṩļîḋe"/>
          <p:cNvSpPr/>
          <p:nvPr/>
        </p:nvSpPr>
        <p:spPr>
          <a:xfrm>
            <a:off x="9028080" y="2481487"/>
            <a:ext cx="715120" cy="801208"/>
          </a:xfrm>
          <a:custGeom>
            <a:avLst/>
            <a:gdLst>
              <a:gd name="T0" fmla="*/ 5474 w 5882"/>
              <a:gd name="T1" fmla="*/ 5074 h 6600"/>
              <a:gd name="T2" fmla="*/ 5882 w 5882"/>
              <a:gd name="T3" fmla="*/ 6600 h 6600"/>
              <a:gd name="T4" fmla="*/ 4357 w 5882"/>
              <a:gd name="T5" fmla="*/ 6191 h 6600"/>
              <a:gd name="T6" fmla="*/ 2831 w 5882"/>
              <a:gd name="T7" fmla="*/ 5782 h 6600"/>
              <a:gd name="T8" fmla="*/ 3595 w 5882"/>
              <a:gd name="T9" fmla="*/ 5018 h 6600"/>
              <a:gd name="T10" fmla="*/ 2960 w 5882"/>
              <a:gd name="T11" fmla="*/ 4382 h 6600"/>
              <a:gd name="T12" fmla="*/ 3665 w 5882"/>
              <a:gd name="T13" fmla="*/ 3677 h 6600"/>
              <a:gd name="T14" fmla="*/ 4300 w 5882"/>
              <a:gd name="T15" fmla="*/ 4313 h 6600"/>
              <a:gd name="T16" fmla="*/ 5065 w 5882"/>
              <a:gd name="T17" fmla="*/ 3548 h 6600"/>
              <a:gd name="T18" fmla="*/ 5474 w 5882"/>
              <a:gd name="T19" fmla="*/ 5074 h 6600"/>
              <a:gd name="T20" fmla="*/ 4300 w 5882"/>
              <a:gd name="T21" fmla="*/ 2287 h 6600"/>
              <a:gd name="T22" fmla="*/ 5065 w 5882"/>
              <a:gd name="T23" fmla="*/ 3052 h 6600"/>
              <a:gd name="T24" fmla="*/ 5474 w 5882"/>
              <a:gd name="T25" fmla="*/ 1526 h 6600"/>
              <a:gd name="T26" fmla="*/ 5882 w 5882"/>
              <a:gd name="T27" fmla="*/ 0 h 6600"/>
              <a:gd name="T28" fmla="*/ 4357 w 5882"/>
              <a:gd name="T29" fmla="*/ 409 h 6600"/>
              <a:gd name="T30" fmla="*/ 2831 w 5882"/>
              <a:gd name="T31" fmla="*/ 818 h 6600"/>
              <a:gd name="T32" fmla="*/ 3595 w 5882"/>
              <a:gd name="T33" fmla="*/ 1582 h 6600"/>
              <a:gd name="T34" fmla="*/ 0 w 5882"/>
              <a:gd name="T35" fmla="*/ 5178 h 6600"/>
              <a:gd name="T36" fmla="*/ 704 w 5882"/>
              <a:gd name="T37" fmla="*/ 5883 h 6600"/>
              <a:gd name="T38" fmla="*/ 2582 w 5882"/>
              <a:gd name="T39" fmla="*/ 4005 h 6600"/>
              <a:gd name="T40" fmla="*/ 2955 w 5882"/>
              <a:gd name="T41" fmla="*/ 3632 h 6600"/>
              <a:gd name="T42" fmla="*/ 4300 w 5882"/>
              <a:gd name="T43" fmla="*/ 2287 h 6600"/>
              <a:gd name="T44" fmla="*/ 2205 w 5882"/>
              <a:gd name="T45" fmla="*/ 2218 h 6600"/>
              <a:gd name="T46" fmla="*/ 704 w 5882"/>
              <a:gd name="T47" fmla="*/ 717 h 6600"/>
              <a:gd name="T48" fmla="*/ 0 w 5882"/>
              <a:gd name="T49" fmla="*/ 1422 h 6600"/>
              <a:gd name="T50" fmla="*/ 1500 w 5882"/>
              <a:gd name="T51" fmla="*/ 2923 h 6600"/>
              <a:gd name="T52" fmla="*/ 2205 w 5882"/>
              <a:gd name="T53" fmla="*/ 2218 h 6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82" h="6600">
                <a:moveTo>
                  <a:pt x="5474" y="5074"/>
                </a:moveTo>
                <a:lnTo>
                  <a:pt x="5882" y="6600"/>
                </a:lnTo>
                <a:lnTo>
                  <a:pt x="4357" y="6191"/>
                </a:lnTo>
                <a:lnTo>
                  <a:pt x="2831" y="5782"/>
                </a:lnTo>
                <a:lnTo>
                  <a:pt x="3595" y="5018"/>
                </a:lnTo>
                <a:lnTo>
                  <a:pt x="2960" y="4382"/>
                </a:lnTo>
                <a:lnTo>
                  <a:pt x="3665" y="3677"/>
                </a:lnTo>
                <a:lnTo>
                  <a:pt x="4300" y="4313"/>
                </a:lnTo>
                <a:lnTo>
                  <a:pt x="5065" y="3548"/>
                </a:lnTo>
                <a:lnTo>
                  <a:pt x="5474" y="5074"/>
                </a:lnTo>
                <a:close/>
                <a:moveTo>
                  <a:pt x="4300" y="2287"/>
                </a:moveTo>
                <a:lnTo>
                  <a:pt x="5065" y="3052"/>
                </a:lnTo>
                <a:lnTo>
                  <a:pt x="5474" y="1526"/>
                </a:lnTo>
                <a:lnTo>
                  <a:pt x="5882" y="0"/>
                </a:lnTo>
                <a:lnTo>
                  <a:pt x="4357" y="409"/>
                </a:lnTo>
                <a:lnTo>
                  <a:pt x="2831" y="818"/>
                </a:lnTo>
                <a:lnTo>
                  <a:pt x="3595" y="1582"/>
                </a:lnTo>
                <a:lnTo>
                  <a:pt x="0" y="5178"/>
                </a:lnTo>
                <a:lnTo>
                  <a:pt x="704" y="5883"/>
                </a:lnTo>
                <a:lnTo>
                  <a:pt x="2582" y="4005"/>
                </a:lnTo>
                <a:lnTo>
                  <a:pt x="2955" y="3632"/>
                </a:lnTo>
                <a:lnTo>
                  <a:pt x="4300" y="2287"/>
                </a:lnTo>
                <a:close/>
                <a:moveTo>
                  <a:pt x="2205" y="2218"/>
                </a:moveTo>
                <a:lnTo>
                  <a:pt x="704" y="717"/>
                </a:lnTo>
                <a:lnTo>
                  <a:pt x="0" y="1422"/>
                </a:lnTo>
                <a:lnTo>
                  <a:pt x="1500" y="2923"/>
                </a:lnTo>
                <a:lnTo>
                  <a:pt x="2205" y="2218"/>
                </a:lnTo>
                <a:close/>
              </a:path>
            </a:pathLst>
          </a:custGeom>
          <a:solidFill>
            <a:sysClr val="window" lastClr="FFFFFF"/>
          </a:soli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28" name="ïṥ1ïḋé"/>
          <p:cNvSpPr/>
          <p:nvPr/>
        </p:nvSpPr>
        <p:spPr>
          <a:xfrm>
            <a:off x="4317206" y="2685883"/>
            <a:ext cx="290602" cy="392415"/>
          </a:xfrm>
          <a:prstGeom prst="chevron">
            <a:avLst>
              <a:gd name="adj" fmla="val 63071"/>
            </a:avLst>
          </a:prstGeom>
          <a:solidFill>
            <a:schemeClr val="bg1"/>
          </a:soli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29" name="ïṡļïde"/>
          <p:cNvSpPr/>
          <p:nvPr/>
        </p:nvSpPr>
        <p:spPr>
          <a:xfrm>
            <a:off x="7595520" y="2685883"/>
            <a:ext cx="290602" cy="392415"/>
          </a:xfrm>
          <a:prstGeom prst="chevron">
            <a:avLst>
              <a:gd name="adj" fmla="val 63071"/>
            </a:avLst>
          </a:prstGeom>
          <a:solidFill>
            <a:schemeClr val="bg1"/>
          </a:soli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31" name="ïSḻîďè"/>
          <p:cNvSpPr/>
          <p:nvPr/>
        </p:nvSpPr>
        <p:spPr bwMode="auto">
          <a:xfrm>
            <a:off x="4449765" y="4211128"/>
            <a:ext cx="3292473" cy="84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lvl="0" algn="ctr" defTabSz="914400">
              <a:lnSpc>
                <a:spcPct val="150000"/>
              </a:lnSpc>
              <a:spcBef>
                <a:spcPct val="0"/>
              </a:spcBef>
              <a:defRPr/>
            </a:pPr>
            <a:r>
              <a:rPr lang="zh-CN" altLang="zh-CN" sz="1200" b="1"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rPr>
              <a:t>实现数据可信共享交换</a:t>
            </a:r>
            <a:endParaRPr lang="en-US" altLang="zh-CN" sz="1200" b="1"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lvl="0" algn="ctr" defTabSz="914400">
              <a:lnSpc>
                <a:spcPct val="150000"/>
              </a:lnSpc>
              <a:spcBef>
                <a:spcPct val="0"/>
              </a:spcBef>
              <a:defRPr/>
            </a:pPr>
            <a:endParaRPr lang="en-US"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lvl="0" algn="ctr" defTabSz="914400">
              <a:lnSpc>
                <a:spcPct val="150000"/>
              </a:lnSpc>
              <a:spcBef>
                <a:spcPct val="0"/>
              </a:spcBef>
              <a:defRPr/>
            </a:pPr>
            <a:r>
              <a:rPr lang="zh-CN"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rPr>
              <a:t>基于区块链基础信任设施优化数据共享交换及业务流程，明确数据共享的责权利，建设大数据服务网络与价值网络，实现共享数据真实可信、实时流通、授权清晰、足迹可查</a:t>
            </a:r>
            <a:r>
              <a:rPr lang="en-US"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rPr>
              <a:t>促进卫生健康数据跨部门、跨区域共同维护和利用。</a:t>
            </a:r>
            <a:endParaRPr kumimoji="0" lang="en-US" altLang="zh-CN"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34" name="íS1ïdé"/>
          <p:cNvSpPr/>
          <p:nvPr/>
        </p:nvSpPr>
        <p:spPr bwMode="auto">
          <a:xfrm>
            <a:off x="965279" y="4211128"/>
            <a:ext cx="3292473" cy="84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lnSpc>
                <a:spcPct val="150000"/>
              </a:lnSpc>
              <a:spcBef>
                <a:spcPct val="0"/>
              </a:spcBef>
              <a:defRPr/>
            </a:pPr>
            <a:r>
              <a:rPr lang="zh-CN" altLang="zh-CN" sz="1200" b="1"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rPr>
              <a:t>建设区块链数字可信基础设施</a:t>
            </a:r>
            <a:endParaRPr lang="en-US" altLang="zh-CN" sz="1200" b="1"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lvl="0" algn="ctr">
              <a:lnSpc>
                <a:spcPct val="150000"/>
              </a:lnSpc>
              <a:spcBef>
                <a:spcPct val="0"/>
              </a:spcBef>
              <a:defRPr/>
            </a:pPr>
            <a:endParaRPr lang="en-US"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lvl="0" algn="ctr">
              <a:lnSpc>
                <a:spcPct val="150000"/>
              </a:lnSpc>
              <a:spcBef>
                <a:spcPct val="0"/>
              </a:spcBef>
              <a:defRPr/>
            </a:pPr>
            <a:r>
              <a:rPr lang="zh-CN"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rPr>
              <a:t>区块链是数字经济的信任基础，也是未来可信互联网的底层信任机制。应加快建设区块链可信基础设施及共性底层区块链平台，避免区块链系统间相互孤立、彼此分散，形成新的“数据孤岛”与“价值孤岛”。坚持自主创新、产业引领的原则，率先实现卫生健康领域的区块链应用。</a:t>
            </a:r>
            <a:endParaRPr lang="zh-CN" altLang="en-US" sz="1050" dirty="0">
              <a:solidFill>
                <a:prstClr val="black"/>
              </a:solidFill>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37" name="ïŝḷíḍè"/>
          <p:cNvSpPr/>
          <p:nvPr/>
        </p:nvSpPr>
        <p:spPr bwMode="auto">
          <a:xfrm>
            <a:off x="7934249" y="4211128"/>
            <a:ext cx="3292473" cy="84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lvl="0" algn="ctr" defTabSz="914400">
              <a:lnSpc>
                <a:spcPct val="150000"/>
              </a:lnSpc>
              <a:spcBef>
                <a:spcPct val="0"/>
              </a:spcBef>
              <a:defRPr/>
            </a:pPr>
            <a:r>
              <a:rPr lang="zh-CN" altLang="zh-CN" sz="1200" b="1"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rPr>
              <a:t>深化基于区块链的卫生健康服务业务协同</a:t>
            </a:r>
            <a:endParaRPr lang="en-US" altLang="zh-CN" sz="1200" b="1"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lvl="0" algn="ctr" defTabSz="914400">
              <a:lnSpc>
                <a:spcPct val="150000"/>
              </a:lnSpc>
              <a:spcBef>
                <a:spcPct val="0"/>
              </a:spcBef>
              <a:defRPr/>
            </a:pPr>
            <a:endParaRPr lang="en-US" altLang="zh-CN" sz="1050" b="1" kern="100" dirty="0">
              <a:latin typeface="微软雅黑" panose="020B0503020204020204" pitchFamily="34" charset="-122"/>
              <a:ea typeface="微软雅黑" panose="020B0503020204020204" pitchFamily="34" charset="-122"/>
              <a:cs typeface="Times New Roman" panose="02020603050405020304" pitchFamily="18" charset="0"/>
            </a:endParaRPr>
          </a:p>
          <a:p>
            <a:pPr lvl="0" algn="ctr" defTabSz="914400">
              <a:lnSpc>
                <a:spcPct val="150000"/>
              </a:lnSpc>
              <a:spcBef>
                <a:spcPct val="0"/>
              </a:spcBef>
              <a:defRPr/>
            </a:pPr>
            <a:r>
              <a:rPr lang="zh-CN"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rPr>
              <a:t>推动医疗服务与生产服务业领域的跨体系数据的融合创新</a:t>
            </a:r>
            <a:r>
              <a:rPr lang="zh-CN" altLang="en-US" sz="105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rPr>
              <a:t>深化试点，普遍开花，在不同场景落地具体业务应用，推动业务流程优化，提升卫健服务体验；同时，推动产业大数据与医疗大数据的融合</a:t>
            </a:r>
            <a:r>
              <a:rPr lang="en-US"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050" kern="100" dirty="0">
                <a:effectLst/>
                <a:latin typeface="微软雅黑" panose="020B0503020204020204" pitchFamily="34" charset="-122"/>
                <a:ea typeface="微软雅黑" panose="020B0503020204020204" pitchFamily="34" charset="-122"/>
                <a:cs typeface="Times New Roman" panose="02020603050405020304" pitchFamily="18" charset="0"/>
              </a:rPr>
              <a:t>增强经济信息与社会信息的连接和协同效应。</a:t>
            </a:r>
            <a:endParaRPr kumimoji="0" lang="en-US" altLang="zh-CN"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cxnSp>
        <p:nvCxnSpPr>
          <p:cNvPr id="39" name="直接连接符 38"/>
          <p:cNvCxnSpPr/>
          <p:nvPr/>
        </p:nvCxnSpPr>
        <p:spPr>
          <a:xfrm>
            <a:off x="4353759" y="4045667"/>
            <a:ext cx="0" cy="1185269"/>
          </a:xfrm>
          <a:prstGeom prst="line">
            <a:avLst/>
          </a:prstGeom>
          <a:noFill/>
          <a:ln w="3175" cap="rnd" cmpd="sng" algn="ctr">
            <a:solidFill>
              <a:sysClr val="window" lastClr="FFFFFF">
                <a:lumMod val="75000"/>
              </a:sysClr>
            </a:solidFill>
            <a:prstDash val="solid"/>
            <a:round/>
          </a:ln>
          <a:effectLst/>
        </p:spPr>
      </p:cxnSp>
      <p:cxnSp>
        <p:nvCxnSpPr>
          <p:cNvPr id="40" name="直接连接符 39"/>
          <p:cNvCxnSpPr/>
          <p:nvPr/>
        </p:nvCxnSpPr>
        <p:spPr>
          <a:xfrm>
            <a:off x="7838243" y="4045667"/>
            <a:ext cx="0" cy="1185269"/>
          </a:xfrm>
          <a:prstGeom prst="line">
            <a:avLst/>
          </a:prstGeom>
          <a:noFill/>
          <a:ln w="3175" cap="rnd" cmpd="sng" algn="ctr">
            <a:solidFill>
              <a:sysClr val="window" lastClr="FFFFFF">
                <a:lumMod val="75000"/>
              </a:sysClr>
            </a:solidFill>
            <a:prstDash val="solid"/>
            <a:round/>
          </a:ln>
          <a:effectLst/>
        </p:spPr>
      </p:cxn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112"/>
          <p:cNvSpPr/>
          <p:nvPr/>
        </p:nvSpPr>
        <p:spPr>
          <a:xfrm>
            <a:off x="1907906" y="5704878"/>
            <a:ext cx="8280000" cy="669206"/>
          </a:xfrm>
          <a:prstGeom prst="rect">
            <a:avLst/>
          </a:prstGeom>
          <a:solidFill>
            <a:srgbClr val="D9D9D9"/>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514350">
              <a:defRPr/>
            </a:pPr>
            <a:endParaRPr lang="zh-CN" altLang="en-US" sz="1100" dirty="0">
              <a:solidFill>
                <a:prstClr val="black"/>
              </a:solidFill>
              <a:latin typeface="微软雅黑" panose="020B0503020204020204" pitchFamily="34" charset="-122"/>
              <a:ea typeface="微软雅黑" panose="020B0503020204020204" pitchFamily="34" charset="-122"/>
            </a:endParaRPr>
          </a:p>
        </p:txBody>
      </p:sp>
      <p:sp>
        <p:nvSpPr>
          <p:cNvPr id="108" name="矩形 107"/>
          <p:cNvSpPr/>
          <p:nvPr/>
        </p:nvSpPr>
        <p:spPr>
          <a:xfrm>
            <a:off x="6937106" y="2546720"/>
            <a:ext cx="3250800" cy="1758579"/>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vert="horz" tIns="108000" anchor="t" anchorCtr="0">
            <a:normAutofit/>
          </a:bodyPr>
          <a:lstStyle/>
          <a:p>
            <a:pPr algn="ctr"/>
            <a:r>
              <a:rPr lang="zh-CN" altLang="en-US" sz="1200" dirty="0">
                <a:solidFill>
                  <a:srgbClr val="3D7784"/>
                </a:solidFill>
                <a:latin typeface="微软雅黑" panose="020B0503020204020204" pitchFamily="34" charset="-122"/>
                <a:ea typeface="微软雅黑" panose="020B0503020204020204" pitchFamily="34" charset="-122"/>
              </a:rPr>
              <a:t>区块链应用支撑引擎</a:t>
            </a:r>
            <a:endParaRPr lang="zh-CN" altLang="en-US" sz="1200" dirty="0">
              <a:solidFill>
                <a:srgbClr val="3D7784"/>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263845" y="395337"/>
            <a:ext cx="1826129"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总体架构</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1" name="矩形 20"/>
          <p:cNvSpPr/>
          <p:nvPr/>
        </p:nvSpPr>
        <p:spPr>
          <a:xfrm>
            <a:off x="1907906" y="2546720"/>
            <a:ext cx="4921519" cy="1758579"/>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vert="horz" tIns="108000" anchor="t" anchorCtr="0">
            <a:normAutofit/>
          </a:bodyPr>
          <a:lstStyle/>
          <a:p>
            <a:pPr algn="ctr"/>
            <a:r>
              <a:rPr lang="zh-CN" altLang="en-US" sz="1200" dirty="0">
                <a:solidFill>
                  <a:srgbClr val="3D7784"/>
                </a:solidFill>
                <a:latin typeface="微软雅黑" panose="020B0503020204020204" pitchFamily="34" charset="-122"/>
                <a:ea typeface="微软雅黑" panose="020B0503020204020204" pitchFamily="34" charset="-122"/>
              </a:rPr>
              <a:t>区块链管控平台</a:t>
            </a:r>
            <a:endParaRPr lang="zh-CN" altLang="en-US" sz="1200" dirty="0">
              <a:solidFill>
                <a:srgbClr val="3D7784"/>
              </a:solidFill>
              <a:latin typeface="微软雅黑" panose="020B0503020204020204" pitchFamily="34" charset="-122"/>
              <a:ea typeface="微软雅黑" panose="020B0503020204020204" pitchFamily="34" charset="-122"/>
            </a:endParaRPr>
          </a:p>
        </p:txBody>
      </p:sp>
      <p:sp>
        <p:nvSpPr>
          <p:cNvPr id="25" name="矩形 24"/>
          <p:cNvSpPr/>
          <p:nvPr/>
        </p:nvSpPr>
        <p:spPr>
          <a:xfrm>
            <a:off x="839983" y="5711644"/>
            <a:ext cx="826228" cy="662440"/>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1050" dirty="0">
                <a:solidFill>
                  <a:schemeClr val="bg1"/>
                </a:solidFill>
                <a:latin typeface="微软雅黑" panose="020B0503020204020204" pitchFamily="34" charset="-122"/>
                <a:ea typeface="微软雅黑" panose="020B0503020204020204" pitchFamily="34" charset="-122"/>
              </a:rPr>
              <a:t>资源层</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839983" y="2546720"/>
            <a:ext cx="828000" cy="3034147"/>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1050" dirty="0">
                <a:solidFill>
                  <a:schemeClr val="bg1"/>
                </a:solidFill>
                <a:latin typeface="微软雅黑" panose="020B0503020204020204" pitchFamily="34" charset="-122"/>
                <a:ea typeface="微软雅黑" panose="020B0503020204020204" pitchFamily="34" charset="-122"/>
              </a:rPr>
              <a:t>区块链平台服务层</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839983" y="1531497"/>
            <a:ext cx="828000" cy="853519"/>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200" b="1">
                <a:solidFill>
                  <a:schemeClr val="tx1"/>
                </a:solidFill>
                <a:latin typeface="微软雅黑" panose="020B0503020204020204" pitchFamily="34" charset="-122"/>
                <a:ea typeface="微软雅黑" panose="020B0503020204020204" pitchFamily="34" charset="-122"/>
              </a:defRPr>
            </a:lvl1pPr>
          </a:lstStyle>
          <a:p>
            <a:pPr defTabSz="514350">
              <a:defRPr/>
            </a:pPr>
            <a:r>
              <a:rPr lang="zh-CN" altLang="en-US" sz="1050" b="0" dirty="0">
                <a:solidFill>
                  <a:schemeClr val="bg1"/>
                </a:solidFill>
                <a:latin typeface="微软雅黑" panose="020B0503020204020204" pitchFamily="34" charset="-122"/>
                <a:ea typeface="微软雅黑" panose="020B0503020204020204" pitchFamily="34" charset="-122"/>
              </a:rPr>
              <a:t>应用层</a:t>
            </a:r>
            <a:endParaRPr lang="zh-CN" altLang="en-US" sz="1050" b="0" dirty="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a:off x="1907906" y="1531497"/>
            <a:ext cx="8280000" cy="853519"/>
          </a:xfrm>
          <a:prstGeom prst="rect">
            <a:avLst/>
          </a:prstGeom>
          <a:solidFill>
            <a:srgbClr val="D9D9D9"/>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514350">
              <a:defRPr/>
            </a:pPr>
            <a:endParaRPr lang="zh-CN" altLang="en-US" sz="1100" dirty="0">
              <a:solidFill>
                <a:prstClr val="black"/>
              </a:solidFill>
              <a:latin typeface="微软雅黑" panose="020B0503020204020204" pitchFamily="34" charset="-122"/>
              <a:ea typeface="微软雅黑" panose="020B0503020204020204" pitchFamily="34" charset="-122"/>
            </a:endParaRPr>
          </a:p>
        </p:txBody>
      </p:sp>
      <p:sp>
        <p:nvSpPr>
          <p:cNvPr id="31" name="矩形 30"/>
          <p:cNvSpPr/>
          <p:nvPr/>
        </p:nvSpPr>
        <p:spPr>
          <a:xfrm>
            <a:off x="2135066" y="1761350"/>
            <a:ext cx="1847642"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900" b="1" dirty="0">
                <a:solidFill>
                  <a:schemeClr val="bg1"/>
                </a:solidFill>
                <a:latin typeface="微软雅黑" panose="020B0503020204020204" pitchFamily="34" charset="-122"/>
                <a:ea typeface="微软雅黑" panose="020B0503020204020204" pitchFamily="34" charset="-122"/>
              </a:rPr>
              <a:t>医疗人员身份信息认证查询系统</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82" name="矩形 81"/>
          <p:cNvSpPr/>
          <p:nvPr/>
        </p:nvSpPr>
        <p:spPr>
          <a:xfrm>
            <a:off x="2167745" y="3896471"/>
            <a:ext cx="1314075"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节点管理</a:t>
            </a:r>
            <a:endParaRPr lang="zh-CN" altLang="en-US" sz="1050" dirty="0">
              <a:latin typeface="微软雅黑" panose="020B0503020204020204" pitchFamily="34" charset="-122"/>
              <a:ea typeface="微软雅黑" panose="020B0503020204020204" pitchFamily="34" charset="-122"/>
            </a:endParaRPr>
          </a:p>
        </p:txBody>
      </p:sp>
      <p:sp>
        <p:nvSpPr>
          <p:cNvPr id="83" name="矩形 82"/>
          <p:cNvSpPr/>
          <p:nvPr/>
        </p:nvSpPr>
        <p:spPr>
          <a:xfrm>
            <a:off x="3719877" y="3896471"/>
            <a:ext cx="1314075"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监测 </a:t>
            </a:r>
            <a:r>
              <a:rPr lang="en-US" altLang="zh-CN" sz="1050" dirty="0">
                <a:latin typeface="微软雅黑" panose="020B0503020204020204" pitchFamily="34" charset="-122"/>
                <a:ea typeface="微软雅黑" panose="020B0503020204020204" pitchFamily="34" charset="-122"/>
              </a:rPr>
              <a:t>&amp; </a:t>
            </a:r>
            <a:r>
              <a:rPr lang="zh-CN" altLang="en-US" sz="1050" dirty="0">
                <a:latin typeface="微软雅黑" panose="020B0503020204020204" pitchFamily="34" charset="-122"/>
                <a:ea typeface="微软雅黑" panose="020B0503020204020204" pitchFamily="34" charset="-122"/>
              </a:rPr>
              <a:t>运维</a:t>
            </a:r>
            <a:endParaRPr lang="zh-CN" altLang="en-US" sz="1050" dirty="0">
              <a:latin typeface="微软雅黑" panose="020B0503020204020204" pitchFamily="34" charset="-122"/>
              <a:ea typeface="微软雅黑" panose="020B0503020204020204" pitchFamily="34" charset="-122"/>
            </a:endParaRPr>
          </a:p>
        </p:txBody>
      </p:sp>
      <p:sp>
        <p:nvSpPr>
          <p:cNvPr id="65" name="矩形 64"/>
          <p:cNvSpPr/>
          <p:nvPr/>
        </p:nvSpPr>
        <p:spPr>
          <a:xfrm>
            <a:off x="2167744" y="3456941"/>
            <a:ext cx="1314076"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区块链浏览器</a:t>
            </a:r>
            <a:endParaRPr lang="zh-CN" altLang="en-US" sz="1050" dirty="0">
              <a:latin typeface="微软雅黑" panose="020B0503020204020204" pitchFamily="34" charset="-122"/>
              <a:ea typeface="微软雅黑" panose="020B0503020204020204" pitchFamily="34" charset="-122"/>
            </a:endParaRPr>
          </a:p>
        </p:txBody>
      </p:sp>
      <p:sp>
        <p:nvSpPr>
          <p:cNvPr id="66" name="矩形 65"/>
          <p:cNvSpPr/>
          <p:nvPr/>
        </p:nvSpPr>
        <p:spPr>
          <a:xfrm>
            <a:off x="3719877" y="3456941"/>
            <a:ext cx="1314076"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协议转换</a:t>
            </a:r>
            <a:endParaRPr lang="zh-CN" altLang="en-US" sz="1050" dirty="0">
              <a:latin typeface="微软雅黑" panose="020B0503020204020204" pitchFamily="34" charset="-122"/>
              <a:ea typeface="微软雅黑" panose="020B0503020204020204" pitchFamily="34" charset="-122"/>
            </a:endParaRPr>
          </a:p>
        </p:txBody>
      </p:sp>
      <p:sp>
        <p:nvSpPr>
          <p:cNvPr id="80" name="矩形 79"/>
          <p:cNvSpPr/>
          <p:nvPr/>
        </p:nvSpPr>
        <p:spPr>
          <a:xfrm>
            <a:off x="2167745" y="3017411"/>
            <a:ext cx="1314075"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区块链服务</a:t>
            </a:r>
            <a:endParaRPr lang="zh-CN" altLang="en-US" sz="1050" dirty="0">
              <a:latin typeface="微软雅黑" panose="020B0503020204020204" pitchFamily="34" charset="-122"/>
              <a:ea typeface="微软雅黑" panose="020B0503020204020204" pitchFamily="34" charset="-122"/>
            </a:endParaRPr>
          </a:p>
        </p:txBody>
      </p:sp>
      <p:sp>
        <p:nvSpPr>
          <p:cNvPr id="81" name="矩形 80"/>
          <p:cNvSpPr/>
          <p:nvPr/>
        </p:nvSpPr>
        <p:spPr>
          <a:xfrm>
            <a:off x="3719877" y="3017411"/>
            <a:ext cx="1314075"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合约服务</a:t>
            </a:r>
            <a:endParaRPr lang="zh-CN" altLang="en-US" sz="1050" dirty="0">
              <a:latin typeface="微软雅黑" panose="020B0503020204020204" pitchFamily="34" charset="-122"/>
              <a:ea typeface="微软雅黑" panose="020B0503020204020204" pitchFamily="34" charset="-122"/>
            </a:endParaRPr>
          </a:p>
        </p:txBody>
      </p:sp>
      <p:sp>
        <p:nvSpPr>
          <p:cNvPr id="84" name="文本框 83"/>
          <p:cNvSpPr txBox="1"/>
          <p:nvPr/>
        </p:nvSpPr>
        <p:spPr>
          <a:xfrm>
            <a:off x="10394720" y="1531497"/>
            <a:ext cx="1045917" cy="4842587"/>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200" b="1">
                <a:solidFill>
                  <a:schemeClr val="tx1"/>
                </a:solidFill>
                <a:latin typeface="微软雅黑" panose="020B0503020204020204" pitchFamily="34" charset="-122"/>
                <a:ea typeface="微软雅黑" panose="020B0503020204020204" pitchFamily="34" charset="-122"/>
              </a:defRPr>
            </a:lvl1pPr>
          </a:lstStyle>
          <a:p>
            <a:pPr defTabSz="514350">
              <a:defRPr/>
            </a:pPr>
            <a:r>
              <a:rPr lang="zh-CN" altLang="en-US" sz="1050" b="0" dirty="0">
                <a:solidFill>
                  <a:schemeClr val="bg1"/>
                </a:solidFill>
                <a:latin typeface="微软雅黑" panose="020B0503020204020204" pitchFamily="34" charset="-122"/>
                <a:ea typeface="微软雅黑" panose="020B0503020204020204" pitchFamily="34" charset="-122"/>
              </a:rPr>
              <a:t>数据安全体系</a:t>
            </a:r>
            <a:endParaRPr lang="zh-CN" altLang="en-US" sz="1050" b="0" dirty="0">
              <a:solidFill>
                <a:schemeClr val="bg1"/>
              </a:solidFill>
              <a:latin typeface="微软雅黑" panose="020B0503020204020204" pitchFamily="34" charset="-122"/>
              <a:ea typeface="微软雅黑" panose="020B0503020204020204" pitchFamily="34" charset="-122"/>
            </a:endParaRPr>
          </a:p>
        </p:txBody>
      </p:sp>
      <p:sp>
        <p:nvSpPr>
          <p:cNvPr id="85" name="矩形 84"/>
          <p:cNvSpPr/>
          <p:nvPr/>
        </p:nvSpPr>
        <p:spPr>
          <a:xfrm>
            <a:off x="4134041" y="1761350"/>
            <a:ext cx="1847642"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900" b="1" dirty="0">
                <a:solidFill>
                  <a:schemeClr val="bg1"/>
                </a:solidFill>
                <a:latin typeface="微软雅黑" panose="020B0503020204020204" pitchFamily="34" charset="-122"/>
                <a:ea typeface="微软雅黑" panose="020B0503020204020204" pitchFamily="34" charset="-122"/>
              </a:rPr>
              <a:t>医疗设备信息认证查询系统</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86" name="矩形 85"/>
          <p:cNvSpPr/>
          <p:nvPr/>
        </p:nvSpPr>
        <p:spPr>
          <a:xfrm>
            <a:off x="6133016" y="1761350"/>
            <a:ext cx="1847642"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900" b="1" dirty="0">
                <a:solidFill>
                  <a:schemeClr val="bg1"/>
                </a:solidFill>
                <a:latin typeface="微软雅黑" panose="020B0503020204020204" pitchFamily="34" charset="-122"/>
                <a:ea typeface="微软雅黑" panose="020B0503020204020204" pitchFamily="34" charset="-122"/>
              </a:rPr>
              <a:t>医疗机构信息认证查询系统</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87" name="矩形 86"/>
          <p:cNvSpPr/>
          <p:nvPr/>
        </p:nvSpPr>
        <p:spPr>
          <a:xfrm>
            <a:off x="8131991" y="1761350"/>
            <a:ext cx="1847642"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altLang="zh-CN" sz="900" b="1" dirty="0">
                <a:solidFill>
                  <a:schemeClr val="bg1"/>
                </a:solidFill>
                <a:latin typeface="微软雅黑" panose="020B0503020204020204" pitchFamily="34" charset="-122"/>
                <a:ea typeface="微软雅黑" panose="020B0503020204020204" pitchFamily="34" charset="-122"/>
              </a:rPr>
              <a:t>……</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88" name="矩形 87"/>
          <p:cNvSpPr/>
          <p:nvPr/>
        </p:nvSpPr>
        <p:spPr>
          <a:xfrm>
            <a:off x="5250804" y="3896471"/>
            <a:ext cx="1314075"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日志管理</a:t>
            </a:r>
            <a:endParaRPr lang="zh-CN" altLang="en-US" sz="1050" dirty="0">
              <a:latin typeface="微软雅黑" panose="020B0503020204020204" pitchFamily="34" charset="-122"/>
              <a:ea typeface="微软雅黑" panose="020B0503020204020204" pitchFamily="34" charset="-122"/>
            </a:endParaRPr>
          </a:p>
        </p:txBody>
      </p:sp>
      <p:sp>
        <p:nvSpPr>
          <p:cNvPr id="89" name="矩形 88"/>
          <p:cNvSpPr/>
          <p:nvPr/>
        </p:nvSpPr>
        <p:spPr>
          <a:xfrm>
            <a:off x="5250804" y="3456941"/>
            <a:ext cx="1314076"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用户认证</a:t>
            </a:r>
            <a:endParaRPr lang="zh-CN" altLang="en-US" sz="1050" dirty="0">
              <a:latin typeface="微软雅黑" panose="020B0503020204020204" pitchFamily="34" charset="-122"/>
              <a:ea typeface="微软雅黑" panose="020B0503020204020204" pitchFamily="34" charset="-122"/>
            </a:endParaRPr>
          </a:p>
        </p:txBody>
      </p:sp>
      <p:sp>
        <p:nvSpPr>
          <p:cNvPr id="90" name="矩形 89"/>
          <p:cNvSpPr/>
          <p:nvPr/>
        </p:nvSpPr>
        <p:spPr>
          <a:xfrm>
            <a:off x="5250804" y="3017411"/>
            <a:ext cx="1314075"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资源管理</a:t>
            </a:r>
            <a:endParaRPr lang="zh-CN" altLang="en-US" sz="1050" dirty="0">
              <a:latin typeface="微软雅黑" panose="020B0503020204020204" pitchFamily="34" charset="-122"/>
              <a:ea typeface="微软雅黑" panose="020B0503020204020204" pitchFamily="34" charset="-122"/>
            </a:endParaRPr>
          </a:p>
        </p:txBody>
      </p:sp>
      <p:sp>
        <p:nvSpPr>
          <p:cNvPr id="91" name="矩形 90"/>
          <p:cNvSpPr/>
          <p:nvPr/>
        </p:nvSpPr>
        <p:spPr>
          <a:xfrm>
            <a:off x="1907906" y="4422874"/>
            <a:ext cx="8280000" cy="1161467"/>
          </a:xfrm>
          <a:prstGeom prst="rect">
            <a:avLst/>
          </a:prstGeom>
          <a:solidFill>
            <a:srgbClr val="D9D9D9"/>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algn="ctr" defTabSz="514350">
              <a:defRPr/>
            </a:pPr>
            <a:r>
              <a:rPr lang="zh-CN" altLang="en-US" sz="1200" dirty="0">
                <a:solidFill>
                  <a:srgbClr val="3D7784"/>
                </a:solidFill>
                <a:latin typeface="微软雅黑" panose="020B0503020204020204" pitchFamily="34" charset="-122"/>
                <a:ea typeface="微软雅黑" panose="020B0503020204020204" pitchFamily="34" charset="-122"/>
              </a:rPr>
              <a:t>区块链节点网络</a:t>
            </a:r>
            <a:endParaRPr lang="zh-CN" altLang="en-US" sz="1200" dirty="0">
              <a:solidFill>
                <a:srgbClr val="3D7784"/>
              </a:solidFill>
              <a:latin typeface="微软雅黑" panose="020B0503020204020204" pitchFamily="34" charset="-122"/>
              <a:ea typeface="微软雅黑" panose="020B0503020204020204" pitchFamily="34" charset="-122"/>
            </a:endParaRPr>
          </a:p>
        </p:txBody>
      </p:sp>
      <p:sp>
        <p:nvSpPr>
          <p:cNvPr id="92" name="矩形 91"/>
          <p:cNvSpPr/>
          <p:nvPr/>
        </p:nvSpPr>
        <p:spPr>
          <a:xfrm>
            <a:off x="2135066" y="5003062"/>
            <a:ext cx="1496846"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900" b="1" dirty="0">
                <a:solidFill>
                  <a:schemeClr val="bg1"/>
                </a:solidFill>
                <a:latin typeface="微软雅黑" panose="020B0503020204020204" pitchFamily="34" charset="-122"/>
                <a:ea typeface="微软雅黑" panose="020B0503020204020204" pitchFamily="34" charset="-122"/>
              </a:rPr>
              <a:t>认证服务</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102" name="矩形 101"/>
          <p:cNvSpPr/>
          <p:nvPr/>
        </p:nvSpPr>
        <p:spPr>
          <a:xfrm>
            <a:off x="7135492" y="3896471"/>
            <a:ext cx="1314075"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链上应用中心</a:t>
            </a:r>
            <a:endParaRPr lang="zh-CN" altLang="en-US" sz="1050" dirty="0">
              <a:latin typeface="微软雅黑" panose="020B0503020204020204" pitchFamily="34" charset="-122"/>
              <a:ea typeface="微软雅黑" panose="020B0503020204020204" pitchFamily="34" charset="-122"/>
            </a:endParaRPr>
          </a:p>
        </p:txBody>
      </p:sp>
      <p:sp>
        <p:nvSpPr>
          <p:cNvPr id="103" name="矩形 102"/>
          <p:cNvSpPr/>
          <p:nvPr/>
        </p:nvSpPr>
        <p:spPr>
          <a:xfrm>
            <a:off x="7123813" y="3456941"/>
            <a:ext cx="1314076"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数据开放服务</a:t>
            </a:r>
            <a:endParaRPr lang="zh-CN" altLang="en-US" sz="1050" dirty="0">
              <a:latin typeface="微软雅黑" panose="020B0503020204020204" pitchFamily="34" charset="-122"/>
              <a:ea typeface="微软雅黑" panose="020B0503020204020204" pitchFamily="34" charset="-122"/>
            </a:endParaRPr>
          </a:p>
        </p:txBody>
      </p:sp>
      <p:sp>
        <p:nvSpPr>
          <p:cNvPr id="104" name="矩形 103"/>
          <p:cNvSpPr/>
          <p:nvPr/>
        </p:nvSpPr>
        <p:spPr>
          <a:xfrm>
            <a:off x="7123813" y="3017411"/>
            <a:ext cx="1314075"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业务合约管理</a:t>
            </a:r>
            <a:endParaRPr lang="zh-CN" altLang="en-US" sz="1050" dirty="0">
              <a:latin typeface="微软雅黑" panose="020B0503020204020204" pitchFamily="34" charset="-122"/>
              <a:ea typeface="微软雅黑" panose="020B0503020204020204" pitchFamily="34" charset="-122"/>
            </a:endParaRPr>
          </a:p>
        </p:txBody>
      </p:sp>
      <p:sp>
        <p:nvSpPr>
          <p:cNvPr id="105" name="矩形 104"/>
          <p:cNvSpPr/>
          <p:nvPr/>
        </p:nvSpPr>
        <p:spPr>
          <a:xfrm>
            <a:off x="8666419" y="3896471"/>
            <a:ext cx="1314075"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数据资产确权</a:t>
            </a:r>
            <a:endParaRPr lang="zh-CN" altLang="en-US" sz="1050" dirty="0">
              <a:latin typeface="微软雅黑" panose="020B0503020204020204" pitchFamily="34" charset="-122"/>
              <a:ea typeface="微软雅黑" panose="020B0503020204020204" pitchFamily="34" charset="-122"/>
            </a:endParaRPr>
          </a:p>
        </p:txBody>
      </p:sp>
      <p:sp>
        <p:nvSpPr>
          <p:cNvPr id="106" name="矩形 105"/>
          <p:cNvSpPr/>
          <p:nvPr/>
        </p:nvSpPr>
        <p:spPr>
          <a:xfrm>
            <a:off x="8654740" y="3456941"/>
            <a:ext cx="1314076"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数据资产追溯</a:t>
            </a:r>
            <a:endParaRPr lang="zh-CN" altLang="en-US" sz="1050" dirty="0">
              <a:latin typeface="微软雅黑" panose="020B0503020204020204" pitchFamily="34" charset="-122"/>
              <a:ea typeface="微软雅黑" panose="020B0503020204020204" pitchFamily="34" charset="-122"/>
            </a:endParaRPr>
          </a:p>
        </p:txBody>
      </p:sp>
      <p:sp>
        <p:nvSpPr>
          <p:cNvPr id="107" name="矩形 106"/>
          <p:cNvSpPr/>
          <p:nvPr/>
        </p:nvSpPr>
        <p:spPr>
          <a:xfrm>
            <a:off x="8654740" y="3017411"/>
            <a:ext cx="1314075" cy="291699"/>
          </a:xfrm>
          <a:prstGeom prst="rect">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zh-CN" altLang="en-US" sz="1050" dirty="0">
                <a:latin typeface="微软雅黑" panose="020B0503020204020204" pitchFamily="34" charset="-122"/>
                <a:ea typeface="微软雅黑" panose="020B0503020204020204" pitchFamily="34" charset="-122"/>
              </a:rPr>
              <a:t>数据资产登记</a:t>
            </a:r>
            <a:endParaRPr lang="zh-CN" altLang="en-US" sz="1050" dirty="0">
              <a:latin typeface="微软雅黑" panose="020B0503020204020204" pitchFamily="34" charset="-122"/>
              <a:ea typeface="微软雅黑" panose="020B0503020204020204" pitchFamily="34" charset="-122"/>
            </a:endParaRPr>
          </a:p>
        </p:txBody>
      </p:sp>
      <p:sp>
        <p:nvSpPr>
          <p:cNvPr id="109" name="矩形 108"/>
          <p:cNvSpPr/>
          <p:nvPr/>
        </p:nvSpPr>
        <p:spPr>
          <a:xfrm>
            <a:off x="3718745" y="5003062"/>
            <a:ext cx="1496846"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900" b="1" dirty="0">
                <a:solidFill>
                  <a:schemeClr val="bg1"/>
                </a:solidFill>
                <a:latin typeface="微软雅黑" panose="020B0503020204020204" pitchFamily="34" charset="-122"/>
                <a:ea typeface="微软雅黑" panose="020B0503020204020204" pitchFamily="34" charset="-122"/>
              </a:rPr>
              <a:t>分布式账本</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110" name="矩形 109"/>
          <p:cNvSpPr/>
          <p:nvPr/>
        </p:nvSpPr>
        <p:spPr>
          <a:xfrm>
            <a:off x="5299051" y="5003062"/>
            <a:ext cx="1496846"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900" b="1" dirty="0">
                <a:solidFill>
                  <a:schemeClr val="bg1"/>
                </a:solidFill>
                <a:latin typeface="微软雅黑" panose="020B0503020204020204" pitchFamily="34" charset="-122"/>
                <a:ea typeface="微软雅黑" panose="020B0503020204020204" pitchFamily="34" charset="-122"/>
              </a:rPr>
              <a:t>智能合约</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111" name="矩形 110"/>
          <p:cNvSpPr/>
          <p:nvPr/>
        </p:nvSpPr>
        <p:spPr>
          <a:xfrm>
            <a:off x="6879357" y="5003062"/>
            <a:ext cx="1496846"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900" b="1" dirty="0">
                <a:solidFill>
                  <a:schemeClr val="bg1"/>
                </a:solidFill>
                <a:latin typeface="微软雅黑" panose="020B0503020204020204" pitchFamily="34" charset="-122"/>
                <a:ea typeface="微软雅黑" panose="020B0503020204020204" pitchFamily="34" charset="-122"/>
              </a:rPr>
              <a:t>隐私保护与数据安全</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112" name="矩形 111"/>
          <p:cNvSpPr/>
          <p:nvPr/>
        </p:nvSpPr>
        <p:spPr>
          <a:xfrm>
            <a:off x="8459663" y="5003062"/>
            <a:ext cx="1496846"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900" b="1" dirty="0">
                <a:solidFill>
                  <a:schemeClr val="bg1"/>
                </a:solidFill>
                <a:latin typeface="微软雅黑" panose="020B0503020204020204" pitchFamily="34" charset="-122"/>
                <a:ea typeface="微软雅黑" panose="020B0503020204020204" pitchFamily="34" charset="-122"/>
              </a:rPr>
              <a:t>密码服务</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114" name="矩形 113"/>
          <p:cNvSpPr/>
          <p:nvPr/>
        </p:nvSpPr>
        <p:spPr>
          <a:xfrm>
            <a:off x="2167744" y="5842575"/>
            <a:ext cx="2350330"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900" b="1" dirty="0">
                <a:solidFill>
                  <a:schemeClr val="bg1"/>
                </a:solidFill>
                <a:latin typeface="微软雅黑" panose="020B0503020204020204" pitchFamily="34" charset="-122"/>
                <a:ea typeface="微软雅黑" panose="020B0503020204020204" pitchFamily="34" charset="-122"/>
              </a:rPr>
              <a:t>公有云</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115" name="矩形 114"/>
          <p:cNvSpPr/>
          <p:nvPr/>
        </p:nvSpPr>
        <p:spPr>
          <a:xfrm>
            <a:off x="4886962" y="5842575"/>
            <a:ext cx="2350330"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900" b="1" dirty="0">
                <a:solidFill>
                  <a:schemeClr val="bg1"/>
                </a:solidFill>
                <a:latin typeface="微软雅黑" panose="020B0503020204020204" pitchFamily="34" charset="-122"/>
                <a:ea typeface="微软雅黑" panose="020B0503020204020204" pitchFamily="34" charset="-122"/>
              </a:rPr>
              <a:t>私有云</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116" name="矩形 115"/>
          <p:cNvSpPr/>
          <p:nvPr/>
        </p:nvSpPr>
        <p:spPr>
          <a:xfrm>
            <a:off x="7606179" y="5842575"/>
            <a:ext cx="2350330" cy="393812"/>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900" b="1" dirty="0">
                <a:solidFill>
                  <a:schemeClr val="bg1"/>
                </a:solidFill>
                <a:latin typeface="微软雅黑" panose="020B0503020204020204" pitchFamily="34" charset="-122"/>
                <a:ea typeface="微软雅黑" panose="020B0503020204020204" pitchFamily="34" charset="-122"/>
              </a:rPr>
              <a:t>独立服务器</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5519448"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卫生健康区块链网络基础设施</a:t>
            </a:r>
            <a:endPar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cxnSp>
        <p:nvCxnSpPr>
          <p:cNvPr id="31" name="PA-直接连接符 2"/>
          <p:cNvCxnSpPr/>
          <p:nvPr>
            <p:custDataLst>
              <p:tags r:id="rId1"/>
            </p:custDataLst>
          </p:nvPr>
        </p:nvCxnSpPr>
        <p:spPr>
          <a:xfrm>
            <a:off x="6096000" y="3804597"/>
            <a:ext cx="0" cy="2031712"/>
          </a:xfrm>
          <a:prstGeom prst="line">
            <a:avLst/>
          </a:prstGeom>
          <a:noFill/>
          <a:ln w="3175" cap="rnd" cmpd="sng" algn="ctr">
            <a:solidFill>
              <a:sysClr val="window" lastClr="FFFFFF">
                <a:lumMod val="75000"/>
              </a:sysClr>
            </a:solidFill>
            <a:prstDash val="solid"/>
            <a:round/>
          </a:ln>
          <a:effectLst/>
        </p:spPr>
      </p:cxnSp>
      <p:sp>
        <p:nvSpPr>
          <p:cNvPr id="34" name="PA-íṧ1îḍe"/>
          <p:cNvSpPr/>
          <p:nvPr>
            <p:custDataLst>
              <p:tags r:id="rId2"/>
            </p:custDataLst>
          </p:nvPr>
        </p:nvSpPr>
        <p:spPr>
          <a:xfrm>
            <a:off x="673100" y="1904626"/>
            <a:ext cx="10845800" cy="1698335"/>
          </a:xfrm>
          <a:prstGeom prst="rect">
            <a:avLst/>
          </a:prstGeom>
          <a:solidFill>
            <a:srgbClr val="3D7784"/>
          </a:solidFill>
          <a:ln w="12700" cap="flat" cmpd="sng" algn="ctr">
            <a:noFill/>
            <a:prstDash val="solid"/>
            <a:miter lim="800000"/>
          </a:ln>
          <a:effectLst/>
        </p:spPr>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B3A54"/>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grpSp>
        <p:nvGrpSpPr>
          <p:cNvPr id="35" name="PA-î$líḋé"/>
          <p:cNvGrpSpPr/>
          <p:nvPr/>
        </p:nvGrpSpPr>
        <p:grpSpPr>
          <a:xfrm>
            <a:off x="2593304" y="3267765"/>
            <a:ext cx="670392" cy="670392"/>
            <a:chOff x="3534765" y="1540042"/>
            <a:chExt cx="854684" cy="854684"/>
          </a:xfrm>
        </p:grpSpPr>
        <p:sp>
          <p:nvSpPr>
            <p:cNvPr id="36" name="PA-ïsḻíḍé"/>
            <p:cNvSpPr/>
            <p:nvPr/>
          </p:nvSpPr>
          <p:spPr>
            <a:xfrm>
              <a:off x="3534765" y="1540042"/>
              <a:ext cx="854684" cy="854684"/>
            </a:xfrm>
            <a:prstGeom prst="ellipse">
              <a:avLst/>
            </a:prstGeom>
            <a:solidFill>
              <a:srgbClr val="3D7784"/>
            </a:solidFill>
            <a:ln w="28575" cap="flat" cmpd="sng" algn="ctr">
              <a:solidFill>
                <a:sysClr val="window" lastClr="FFFFFF"/>
              </a:solidFill>
              <a:prstDash val="solid"/>
              <a:miter lim="800000"/>
            </a:ln>
            <a:effectLst/>
          </p:spPr>
          <p:txBody>
            <a:bodyPr wrap="square" lIns="91440" tIns="45720" rIns="91440" bIns="4572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B3A54"/>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38" name="PA-ïṧ1ïďé"/>
            <p:cNvSpPr/>
            <p:nvPr/>
          </p:nvSpPr>
          <p:spPr bwMode="auto">
            <a:xfrm>
              <a:off x="3712173" y="1713096"/>
              <a:ext cx="499866" cy="508577"/>
            </a:xfrm>
            <a:custGeom>
              <a:avLst/>
              <a:gdLst>
                <a:gd name="T0" fmla="*/ 327 w 359"/>
                <a:gd name="T1" fmla="*/ 42 h 366"/>
                <a:gd name="T2" fmla="*/ 321 w 359"/>
                <a:gd name="T3" fmla="*/ 47 h 366"/>
                <a:gd name="T4" fmla="*/ 310 w 359"/>
                <a:gd name="T5" fmla="*/ 199 h 366"/>
                <a:gd name="T6" fmla="*/ 238 w 359"/>
                <a:gd name="T7" fmla="*/ 225 h 366"/>
                <a:gd name="T8" fmla="*/ 213 w 359"/>
                <a:gd name="T9" fmla="*/ 167 h 366"/>
                <a:gd name="T10" fmla="*/ 207 w 359"/>
                <a:gd name="T11" fmla="*/ 162 h 366"/>
                <a:gd name="T12" fmla="*/ 197 w 359"/>
                <a:gd name="T13" fmla="*/ 171 h 366"/>
                <a:gd name="T14" fmla="*/ 202 w 359"/>
                <a:gd name="T15" fmla="*/ 176 h 366"/>
                <a:gd name="T16" fmla="*/ 228 w 359"/>
                <a:gd name="T17" fmla="*/ 234 h 366"/>
                <a:gd name="T18" fmla="*/ 192 w 359"/>
                <a:gd name="T19" fmla="*/ 329 h 366"/>
                <a:gd name="T20" fmla="*/ 45 w 359"/>
                <a:gd name="T21" fmla="*/ 324 h 366"/>
                <a:gd name="T22" fmla="*/ 39 w 359"/>
                <a:gd name="T23" fmla="*/ 329 h 366"/>
                <a:gd name="T24" fmla="*/ 52 w 359"/>
                <a:gd name="T25" fmla="*/ 342 h 366"/>
                <a:gd name="T26" fmla="*/ 54 w 359"/>
                <a:gd name="T27" fmla="*/ 347 h 366"/>
                <a:gd name="T28" fmla="*/ 53 w 359"/>
                <a:gd name="T29" fmla="*/ 348 h 366"/>
                <a:gd name="T30" fmla="*/ 50 w 359"/>
                <a:gd name="T31" fmla="*/ 350 h 366"/>
                <a:gd name="T32" fmla="*/ 5 w 359"/>
                <a:gd name="T33" fmla="*/ 357 h 366"/>
                <a:gd name="T34" fmla="*/ 1 w 359"/>
                <a:gd name="T35" fmla="*/ 355 h 366"/>
                <a:gd name="T36" fmla="*/ 0 w 359"/>
                <a:gd name="T37" fmla="*/ 352 h 366"/>
                <a:gd name="T38" fmla="*/ 7 w 359"/>
                <a:gd name="T39" fmla="*/ 307 h 366"/>
                <a:gd name="T40" fmla="*/ 10 w 359"/>
                <a:gd name="T41" fmla="*/ 303 h 366"/>
                <a:gd name="T42" fmla="*/ 15 w 359"/>
                <a:gd name="T43" fmla="*/ 304 h 366"/>
                <a:gd name="T44" fmla="*/ 28 w 359"/>
                <a:gd name="T45" fmla="*/ 317 h 366"/>
                <a:gd name="T46" fmla="*/ 34 w 359"/>
                <a:gd name="T47" fmla="*/ 311 h 366"/>
                <a:gd name="T48" fmla="*/ 50 w 359"/>
                <a:gd name="T49" fmla="*/ 166 h 366"/>
                <a:gd name="T50" fmla="*/ 121 w 359"/>
                <a:gd name="T51" fmla="*/ 139 h 366"/>
                <a:gd name="T52" fmla="*/ 185 w 359"/>
                <a:gd name="T53" fmla="*/ 160 h 366"/>
                <a:gd name="T54" fmla="*/ 194 w 359"/>
                <a:gd name="T55" fmla="*/ 151 h 366"/>
                <a:gd name="T56" fmla="*/ 132 w 359"/>
                <a:gd name="T57" fmla="*/ 130 h 366"/>
                <a:gd name="T58" fmla="*/ 168 w 359"/>
                <a:gd name="T59" fmla="*/ 36 h 366"/>
                <a:gd name="T60" fmla="*/ 309 w 359"/>
                <a:gd name="T61" fmla="*/ 36 h 366"/>
                <a:gd name="T62" fmla="*/ 315 w 359"/>
                <a:gd name="T63" fmla="*/ 30 h 366"/>
                <a:gd name="T64" fmla="*/ 302 w 359"/>
                <a:gd name="T65" fmla="*/ 17 h 366"/>
                <a:gd name="T66" fmla="*/ 301 w 359"/>
                <a:gd name="T67" fmla="*/ 12 h 366"/>
                <a:gd name="T68" fmla="*/ 302 w 359"/>
                <a:gd name="T69" fmla="*/ 10 h 366"/>
                <a:gd name="T70" fmla="*/ 305 w 359"/>
                <a:gd name="T71" fmla="*/ 9 h 366"/>
                <a:gd name="T72" fmla="*/ 350 w 359"/>
                <a:gd name="T73" fmla="*/ 2 h 366"/>
                <a:gd name="T74" fmla="*/ 353 w 359"/>
                <a:gd name="T75" fmla="*/ 3 h 366"/>
                <a:gd name="T76" fmla="*/ 355 w 359"/>
                <a:gd name="T77" fmla="*/ 7 h 366"/>
                <a:gd name="T78" fmla="*/ 348 w 359"/>
                <a:gd name="T79" fmla="*/ 52 h 366"/>
                <a:gd name="T80" fmla="*/ 345 w 359"/>
                <a:gd name="T81" fmla="*/ 56 h 366"/>
                <a:gd name="T82" fmla="*/ 340 w 359"/>
                <a:gd name="T83" fmla="*/ 55 h 366"/>
                <a:gd name="T84" fmla="*/ 327 w 359"/>
                <a:gd name="T85" fmla="*/ 4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66">
                  <a:moveTo>
                    <a:pt x="327" y="42"/>
                  </a:moveTo>
                  <a:lnTo>
                    <a:pt x="321" y="47"/>
                  </a:lnTo>
                  <a:cubicBezTo>
                    <a:pt x="359" y="93"/>
                    <a:pt x="355" y="160"/>
                    <a:pt x="310" y="199"/>
                  </a:cubicBezTo>
                  <a:cubicBezTo>
                    <a:pt x="289" y="217"/>
                    <a:pt x="264" y="226"/>
                    <a:pt x="238" y="225"/>
                  </a:cubicBezTo>
                  <a:cubicBezTo>
                    <a:pt x="236" y="205"/>
                    <a:pt x="227" y="184"/>
                    <a:pt x="213" y="167"/>
                  </a:cubicBezTo>
                  <a:cubicBezTo>
                    <a:pt x="211" y="165"/>
                    <a:pt x="209" y="164"/>
                    <a:pt x="207" y="162"/>
                  </a:cubicBezTo>
                  <a:lnTo>
                    <a:pt x="197" y="171"/>
                  </a:lnTo>
                  <a:cubicBezTo>
                    <a:pt x="199" y="173"/>
                    <a:pt x="201" y="175"/>
                    <a:pt x="202" y="176"/>
                  </a:cubicBezTo>
                  <a:cubicBezTo>
                    <a:pt x="217" y="193"/>
                    <a:pt x="226" y="214"/>
                    <a:pt x="228" y="234"/>
                  </a:cubicBezTo>
                  <a:cubicBezTo>
                    <a:pt x="232" y="269"/>
                    <a:pt x="220" y="304"/>
                    <a:pt x="192" y="329"/>
                  </a:cubicBezTo>
                  <a:cubicBezTo>
                    <a:pt x="149" y="366"/>
                    <a:pt x="84" y="364"/>
                    <a:pt x="45" y="324"/>
                  </a:cubicBezTo>
                  <a:lnTo>
                    <a:pt x="39" y="329"/>
                  </a:lnTo>
                  <a:lnTo>
                    <a:pt x="52" y="342"/>
                  </a:lnTo>
                  <a:cubicBezTo>
                    <a:pt x="54" y="343"/>
                    <a:pt x="54" y="345"/>
                    <a:pt x="54" y="347"/>
                  </a:cubicBezTo>
                  <a:lnTo>
                    <a:pt x="53" y="348"/>
                  </a:lnTo>
                  <a:cubicBezTo>
                    <a:pt x="52" y="349"/>
                    <a:pt x="51" y="349"/>
                    <a:pt x="50" y="350"/>
                  </a:cubicBezTo>
                  <a:lnTo>
                    <a:pt x="5" y="357"/>
                  </a:lnTo>
                  <a:cubicBezTo>
                    <a:pt x="4" y="357"/>
                    <a:pt x="2" y="356"/>
                    <a:pt x="1" y="355"/>
                  </a:cubicBezTo>
                  <a:cubicBezTo>
                    <a:pt x="0" y="354"/>
                    <a:pt x="0" y="353"/>
                    <a:pt x="0" y="352"/>
                  </a:cubicBezTo>
                  <a:lnTo>
                    <a:pt x="7" y="307"/>
                  </a:lnTo>
                  <a:cubicBezTo>
                    <a:pt x="7" y="305"/>
                    <a:pt x="9" y="304"/>
                    <a:pt x="10" y="303"/>
                  </a:cubicBezTo>
                  <a:cubicBezTo>
                    <a:pt x="12" y="303"/>
                    <a:pt x="14" y="303"/>
                    <a:pt x="15" y="304"/>
                  </a:cubicBezTo>
                  <a:lnTo>
                    <a:pt x="28" y="317"/>
                  </a:lnTo>
                  <a:lnTo>
                    <a:pt x="34" y="311"/>
                  </a:lnTo>
                  <a:cubicBezTo>
                    <a:pt x="1" y="266"/>
                    <a:pt x="7" y="203"/>
                    <a:pt x="50" y="166"/>
                  </a:cubicBezTo>
                  <a:cubicBezTo>
                    <a:pt x="70" y="148"/>
                    <a:pt x="96" y="139"/>
                    <a:pt x="121" y="139"/>
                  </a:cubicBezTo>
                  <a:cubicBezTo>
                    <a:pt x="144" y="140"/>
                    <a:pt x="166" y="147"/>
                    <a:pt x="185" y="160"/>
                  </a:cubicBezTo>
                  <a:lnTo>
                    <a:pt x="194" y="151"/>
                  </a:lnTo>
                  <a:cubicBezTo>
                    <a:pt x="176" y="137"/>
                    <a:pt x="154" y="131"/>
                    <a:pt x="132" y="130"/>
                  </a:cubicBezTo>
                  <a:cubicBezTo>
                    <a:pt x="127" y="96"/>
                    <a:pt x="140" y="60"/>
                    <a:pt x="168" y="36"/>
                  </a:cubicBezTo>
                  <a:cubicBezTo>
                    <a:pt x="209" y="0"/>
                    <a:pt x="269" y="1"/>
                    <a:pt x="309" y="36"/>
                  </a:cubicBezTo>
                  <a:lnTo>
                    <a:pt x="315" y="30"/>
                  </a:lnTo>
                  <a:lnTo>
                    <a:pt x="302" y="17"/>
                  </a:lnTo>
                  <a:cubicBezTo>
                    <a:pt x="301" y="15"/>
                    <a:pt x="301" y="14"/>
                    <a:pt x="301" y="12"/>
                  </a:cubicBezTo>
                  <a:lnTo>
                    <a:pt x="302" y="10"/>
                  </a:lnTo>
                  <a:cubicBezTo>
                    <a:pt x="303" y="10"/>
                    <a:pt x="304" y="9"/>
                    <a:pt x="305" y="9"/>
                  </a:cubicBezTo>
                  <a:lnTo>
                    <a:pt x="350" y="2"/>
                  </a:lnTo>
                  <a:cubicBezTo>
                    <a:pt x="351" y="2"/>
                    <a:pt x="352" y="2"/>
                    <a:pt x="353" y="3"/>
                  </a:cubicBezTo>
                  <a:cubicBezTo>
                    <a:pt x="354" y="4"/>
                    <a:pt x="355" y="6"/>
                    <a:pt x="355" y="7"/>
                  </a:cubicBezTo>
                  <a:lnTo>
                    <a:pt x="348" y="52"/>
                  </a:lnTo>
                  <a:cubicBezTo>
                    <a:pt x="347" y="54"/>
                    <a:pt x="346" y="55"/>
                    <a:pt x="345" y="56"/>
                  </a:cubicBezTo>
                  <a:cubicBezTo>
                    <a:pt x="343" y="56"/>
                    <a:pt x="341" y="56"/>
                    <a:pt x="340" y="55"/>
                  </a:cubicBezTo>
                  <a:lnTo>
                    <a:pt x="327" y="42"/>
                  </a:lnTo>
                  <a:close/>
                </a:path>
              </a:pathLst>
            </a:custGeom>
            <a:solidFill>
              <a:sysClr val="window" lastClr="FFFFFF"/>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B3A54"/>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grpSp>
      <p:grpSp>
        <p:nvGrpSpPr>
          <p:cNvPr id="39" name="PA-iš1ídé"/>
          <p:cNvGrpSpPr/>
          <p:nvPr/>
        </p:nvGrpSpPr>
        <p:grpSpPr>
          <a:xfrm>
            <a:off x="8593108" y="3267765"/>
            <a:ext cx="670392" cy="670392"/>
            <a:chOff x="3534765" y="1540042"/>
            <a:chExt cx="854684" cy="854684"/>
          </a:xfrm>
        </p:grpSpPr>
        <p:sp>
          <p:nvSpPr>
            <p:cNvPr id="40" name="PA-ïSlîḍé"/>
            <p:cNvSpPr/>
            <p:nvPr/>
          </p:nvSpPr>
          <p:spPr>
            <a:xfrm>
              <a:off x="3534765" y="1540042"/>
              <a:ext cx="854684" cy="854684"/>
            </a:xfrm>
            <a:prstGeom prst="ellipse">
              <a:avLst/>
            </a:prstGeom>
            <a:solidFill>
              <a:srgbClr val="3D7784"/>
            </a:solidFill>
            <a:ln w="28575" cap="flat" cmpd="sng" algn="ctr">
              <a:solidFill>
                <a:sysClr val="window" lastClr="FFFFFF"/>
              </a:solidFill>
              <a:prstDash val="solid"/>
              <a:miter lim="800000"/>
            </a:ln>
            <a:effectLst/>
          </p:spPr>
          <p:txBody>
            <a:bodyPr wrap="square" lIns="91440" tIns="45720" rIns="91440" bIns="4572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B3A54"/>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41" name="PA-îṧ1íďè"/>
            <p:cNvSpPr/>
            <p:nvPr/>
          </p:nvSpPr>
          <p:spPr bwMode="auto">
            <a:xfrm>
              <a:off x="3712173" y="1713096"/>
              <a:ext cx="499866" cy="508577"/>
            </a:xfrm>
            <a:custGeom>
              <a:avLst/>
              <a:gdLst>
                <a:gd name="T0" fmla="*/ 327 w 359"/>
                <a:gd name="T1" fmla="*/ 42 h 366"/>
                <a:gd name="T2" fmla="*/ 321 w 359"/>
                <a:gd name="T3" fmla="*/ 47 h 366"/>
                <a:gd name="T4" fmla="*/ 310 w 359"/>
                <a:gd name="T5" fmla="*/ 199 h 366"/>
                <a:gd name="T6" fmla="*/ 238 w 359"/>
                <a:gd name="T7" fmla="*/ 225 h 366"/>
                <a:gd name="T8" fmla="*/ 213 w 359"/>
                <a:gd name="T9" fmla="*/ 167 h 366"/>
                <a:gd name="T10" fmla="*/ 207 w 359"/>
                <a:gd name="T11" fmla="*/ 162 h 366"/>
                <a:gd name="T12" fmla="*/ 197 w 359"/>
                <a:gd name="T13" fmla="*/ 171 h 366"/>
                <a:gd name="T14" fmla="*/ 202 w 359"/>
                <a:gd name="T15" fmla="*/ 176 h 366"/>
                <a:gd name="T16" fmla="*/ 228 w 359"/>
                <a:gd name="T17" fmla="*/ 234 h 366"/>
                <a:gd name="T18" fmla="*/ 192 w 359"/>
                <a:gd name="T19" fmla="*/ 329 h 366"/>
                <a:gd name="T20" fmla="*/ 45 w 359"/>
                <a:gd name="T21" fmla="*/ 324 h 366"/>
                <a:gd name="T22" fmla="*/ 39 w 359"/>
                <a:gd name="T23" fmla="*/ 329 h 366"/>
                <a:gd name="T24" fmla="*/ 52 w 359"/>
                <a:gd name="T25" fmla="*/ 342 h 366"/>
                <a:gd name="T26" fmla="*/ 54 w 359"/>
                <a:gd name="T27" fmla="*/ 347 h 366"/>
                <a:gd name="T28" fmla="*/ 53 w 359"/>
                <a:gd name="T29" fmla="*/ 348 h 366"/>
                <a:gd name="T30" fmla="*/ 50 w 359"/>
                <a:gd name="T31" fmla="*/ 350 h 366"/>
                <a:gd name="T32" fmla="*/ 5 w 359"/>
                <a:gd name="T33" fmla="*/ 357 h 366"/>
                <a:gd name="T34" fmla="*/ 1 w 359"/>
                <a:gd name="T35" fmla="*/ 355 h 366"/>
                <a:gd name="T36" fmla="*/ 0 w 359"/>
                <a:gd name="T37" fmla="*/ 352 h 366"/>
                <a:gd name="T38" fmla="*/ 7 w 359"/>
                <a:gd name="T39" fmla="*/ 307 h 366"/>
                <a:gd name="T40" fmla="*/ 10 w 359"/>
                <a:gd name="T41" fmla="*/ 303 h 366"/>
                <a:gd name="T42" fmla="*/ 15 w 359"/>
                <a:gd name="T43" fmla="*/ 304 h 366"/>
                <a:gd name="T44" fmla="*/ 28 w 359"/>
                <a:gd name="T45" fmla="*/ 317 h 366"/>
                <a:gd name="T46" fmla="*/ 34 w 359"/>
                <a:gd name="T47" fmla="*/ 311 h 366"/>
                <a:gd name="T48" fmla="*/ 50 w 359"/>
                <a:gd name="T49" fmla="*/ 166 h 366"/>
                <a:gd name="T50" fmla="*/ 121 w 359"/>
                <a:gd name="T51" fmla="*/ 139 h 366"/>
                <a:gd name="T52" fmla="*/ 185 w 359"/>
                <a:gd name="T53" fmla="*/ 160 h 366"/>
                <a:gd name="T54" fmla="*/ 194 w 359"/>
                <a:gd name="T55" fmla="*/ 151 h 366"/>
                <a:gd name="T56" fmla="*/ 132 w 359"/>
                <a:gd name="T57" fmla="*/ 130 h 366"/>
                <a:gd name="T58" fmla="*/ 168 w 359"/>
                <a:gd name="T59" fmla="*/ 36 h 366"/>
                <a:gd name="T60" fmla="*/ 309 w 359"/>
                <a:gd name="T61" fmla="*/ 36 h 366"/>
                <a:gd name="T62" fmla="*/ 315 w 359"/>
                <a:gd name="T63" fmla="*/ 30 h 366"/>
                <a:gd name="T64" fmla="*/ 302 w 359"/>
                <a:gd name="T65" fmla="*/ 17 h 366"/>
                <a:gd name="T66" fmla="*/ 301 w 359"/>
                <a:gd name="T67" fmla="*/ 12 h 366"/>
                <a:gd name="T68" fmla="*/ 302 w 359"/>
                <a:gd name="T69" fmla="*/ 10 h 366"/>
                <a:gd name="T70" fmla="*/ 305 w 359"/>
                <a:gd name="T71" fmla="*/ 9 h 366"/>
                <a:gd name="T72" fmla="*/ 350 w 359"/>
                <a:gd name="T73" fmla="*/ 2 h 366"/>
                <a:gd name="T74" fmla="*/ 353 w 359"/>
                <a:gd name="T75" fmla="*/ 3 h 366"/>
                <a:gd name="T76" fmla="*/ 355 w 359"/>
                <a:gd name="T77" fmla="*/ 7 h 366"/>
                <a:gd name="T78" fmla="*/ 348 w 359"/>
                <a:gd name="T79" fmla="*/ 52 h 366"/>
                <a:gd name="T80" fmla="*/ 345 w 359"/>
                <a:gd name="T81" fmla="*/ 56 h 366"/>
                <a:gd name="T82" fmla="*/ 340 w 359"/>
                <a:gd name="T83" fmla="*/ 55 h 366"/>
                <a:gd name="T84" fmla="*/ 327 w 359"/>
                <a:gd name="T85" fmla="*/ 4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66">
                  <a:moveTo>
                    <a:pt x="327" y="42"/>
                  </a:moveTo>
                  <a:lnTo>
                    <a:pt x="321" y="47"/>
                  </a:lnTo>
                  <a:cubicBezTo>
                    <a:pt x="359" y="93"/>
                    <a:pt x="355" y="160"/>
                    <a:pt x="310" y="199"/>
                  </a:cubicBezTo>
                  <a:cubicBezTo>
                    <a:pt x="289" y="217"/>
                    <a:pt x="264" y="226"/>
                    <a:pt x="238" y="225"/>
                  </a:cubicBezTo>
                  <a:cubicBezTo>
                    <a:pt x="236" y="205"/>
                    <a:pt x="227" y="184"/>
                    <a:pt x="213" y="167"/>
                  </a:cubicBezTo>
                  <a:cubicBezTo>
                    <a:pt x="211" y="165"/>
                    <a:pt x="209" y="164"/>
                    <a:pt x="207" y="162"/>
                  </a:cubicBezTo>
                  <a:lnTo>
                    <a:pt x="197" y="171"/>
                  </a:lnTo>
                  <a:cubicBezTo>
                    <a:pt x="199" y="173"/>
                    <a:pt x="201" y="175"/>
                    <a:pt x="202" y="176"/>
                  </a:cubicBezTo>
                  <a:cubicBezTo>
                    <a:pt x="217" y="193"/>
                    <a:pt x="226" y="214"/>
                    <a:pt x="228" y="234"/>
                  </a:cubicBezTo>
                  <a:cubicBezTo>
                    <a:pt x="232" y="269"/>
                    <a:pt x="220" y="304"/>
                    <a:pt x="192" y="329"/>
                  </a:cubicBezTo>
                  <a:cubicBezTo>
                    <a:pt x="149" y="366"/>
                    <a:pt x="84" y="364"/>
                    <a:pt x="45" y="324"/>
                  </a:cubicBezTo>
                  <a:lnTo>
                    <a:pt x="39" y="329"/>
                  </a:lnTo>
                  <a:lnTo>
                    <a:pt x="52" y="342"/>
                  </a:lnTo>
                  <a:cubicBezTo>
                    <a:pt x="54" y="343"/>
                    <a:pt x="54" y="345"/>
                    <a:pt x="54" y="347"/>
                  </a:cubicBezTo>
                  <a:lnTo>
                    <a:pt x="53" y="348"/>
                  </a:lnTo>
                  <a:cubicBezTo>
                    <a:pt x="52" y="349"/>
                    <a:pt x="51" y="349"/>
                    <a:pt x="50" y="350"/>
                  </a:cubicBezTo>
                  <a:lnTo>
                    <a:pt x="5" y="357"/>
                  </a:lnTo>
                  <a:cubicBezTo>
                    <a:pt x="4" y="357"/>
                    <a:pt x="2" y="356"/>
                    <a:pt x="1" y="355"/>
                  </a:cubicBezTo>
                  <a:cubicBezTo>
                    <a:pt x="0" y="354"/>
                    <a:pt x="0" y="353"/>
                    <a:pt x="0" y="352"/>
                  </a:cubicBezTo>
                  <a:lnTo>
                    <a:pt x="7" y="307"/>
                  </a:lnTo>
                  <a:cubicBezTo>
                    <a:pt x="7" y="305"/>
                    <a:pt x="9" y="304"/>
                    <a:pt x="10" y="303"/>
                  </a:cubicBezTo>
                  <a:cubicBezTo>
                    <a:pt x="12" y="303"/>
                    <a:pt x="14" y="303"/>
                    <a:pt x="15" y="304"/>
                  </a:cubicBezTo>
                  <a:lnTo>
                    <a:pt x="28" y="317"/>
                  </a:lnTo>
                  <a:lnTo>
                    <a:pt x="34" y="311"/>
                  </a:lnTo>
                  <a:cubicBezTo>
                    <a:pt x="1" y="266"/>
                    <a:pt x="7" y="203"/>
                    <a:pt x="50" y="166"/>
                  </a:cubicBezTo>
                  <a:cubicBezTo>
                    <a:pt x="70" y="148"/>
                    <a:pt x="96" y="139"/>
                    <a:pt x="121" y="139"/>
                  </a:cubicBezTo>
                  <a:cubicBezTo>
                    <a:pt x="144" y="140"/>
                    <a:pt x="166" y="147"/>
                    <a:pt x="185" y="160"/>
                  </a:cubicBezTo>
                  <a:lnTo>
                    <a:pt x="194" y="151"/>
                  </a:lnTo>
                  <a:cubicBezTo>
                    <a:pt x="176" y="137"/>
                    <a:pt x="154" y="131"/>
                    <a:pt x="132" y="130"/>
                  </a:cubicBezTo>
                  <a:cubicBezTo>
                    <a:pt x="127" y="96"/>
                    <a:pt x="140" y="60"/>
                    <a:pt x="168" y="36"/>
                  </a:cubicBezTo>
                  <a:cubicBezTo>
                    <a:pt x="209" y="0"/>
                    <a:pt x="269" y="1"/>
                    <a:pt x="309" y="36"/>
                  </a:cubicBezTo>
                  <a:lnTo>
                    <a:pt x="315" y="30"/>
                  </a:lnTo>
                  <a:lnTo>
                    <a:pt x="302" y="17"/>
                  </a:lnTo>
                  <a:cubicBezTo>
                    <a:pt x="301" y="15"/>
                    <a:pt x="301" y="14"/>
                    <a:pt x="301" y="12"/>
                  </a:cubicBezTo>
                  <a:lnTo>
                    <a:pt x="302" y="10"/>
                  </a:lnTo>
                  <a:cubicBezTo>
                    <a:pt x="303" y="10"/>
                    <a:pt x="304" y="9"/>
                    <a:pt x="305" y="9"/>
                  </a:cubicBezTo>
                  <a:lnTo>
                    <a:pt x="350" y="2"/>
                  </a:lnTo>
                  <a:cubicBezTo>
                    <a:pt x="351" y="2"/>
                    <a:pt x="352" y="2"/>
                    <a:pt x="353" y="3"/>
                  </a:cubicBezTo>
                  <a:cubicBezTo>
                    <a:pt x="354" y="4"/>
                    <a:pt x="355" y="6"/>
                    <a:pt x="355" y="7"/>
                  </a:cubicBezTo>
                  <a:lnTo>
                    <a:pt x="348" y="52"/>
                  </a:lnTo>
                  <a:cubicBezTo>
                    <a:pt x="347" y="54"/>
                    <a:pt x="346" y="55"/>
                    <a:pt x="345" y="56"/>
                  </a:cubicBezTo>
                  <a:cubicBezTo>
                    <a:pt x="343" y="56"/>
                    <a:pt x="341" y="56"/>
                    <a:pt x="340" y="55"/>
                  </a:cubicBezTo>
                  <a:lnTo>
                    <a:pt x="327" y="42"/>
                  </a:lnTo>
                  <a:close/>
                </a:path>
              </a:pathLst>
            </a:custGeom>
            <a:solidFill>
              <a:sysClr val="window" lastClr="FFFFFF"/>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B3A54"/>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grpSp>
      <p:sp>
        <p:nvSpPr>
          <p:cNvPr id="42" name="PA-FooterText "/>
          <p:cNvSpPr txBox="1"/>
          <p:nvPr>
            <p:custDataLst>
              <p:tags r:id="rId3"/>
            </p:custDataLst>
          </p:nvPr>
        </p:nvSpPr>
        <p:spPr>
          <a:xfrm flipH="1">
            <a:off x="903844" y="4255946"/>
            <a:ext cx="4166391" cy="1668790"/>
          </a:xfrm>
          <a:prstGeom prst="rect">
            <a:avLst/>
          </a:prstGeom>
          <a:noFill/>
        </p:spPr>
        <p:txBody>
          <a:bodyPr wrap="square">
            <a:spAutoFit/>
          </a:bodyPr>
          <a:lstStyle>
            <a:defPPr>
              <a:defRPr lang="zh-CN"/>
            </a:defPPr>
            <a:lvl1pPr defTabSz="609600">
              <a:lnSpc>
                <a:spcPct val="150000"/>
              </a:lnSpc>
              <a:defRPr sz="1400">
                <a:solidFill>
                  <a:prstClr val="black">
                    <a:lumMod val="50000"/>
                    <a:lumOff val="50000"/>
                  </a:prstClr>
                </a:solidFill>
                <a:latin typeface="微软雅黑" panose="020B0503020204020204" pitchFamily="34" charset="-122"/>
                <a:ea typeface="方正黑体简体" panose="02010601030101010101"/>
              </a:defRPr>
            </a:lvl1pPr>
          </a:lstStyle>
          <a:p>
            <a:pPr lvl="0">
              <a:defRPr/>
            </a:pPr>
            <a:r>
              <a:rPr lang="zh-CN" altLang="zh-CN" dirty="0">
                <a:ea typeface="微软雅黑" panose="020B0503020204020204" pitchFamily="34" charset="-122"/>
              </a:rPr>
              <a:t>区块链网络系统提供区块链核心技术能力，具有高可用、高性能、易使用、易扩展等特性，并强化数据安全与隐私保护能力。</a:t>
            </a:r>
            <a:endParaRPr lang="en-US" altLang="zh-CN" dirty="0">
              <a:ea typeface="微软雅黑" panose="020B0503020204020204" pitchFamily="34" charset="-122"/>
            </a:endParaRPr>
          </a:p>
          <a:p>
            <a:pPr lvl="0">
              <a:defRPr/>
            </a:pPr>
            <a:r>
              <a:rPr lang="zh-CN" altLang="zh-CN" dirty="0">
                <a:ea typeface="微软雅黑" panose="020B0503020204020204" pitchFamily="34" charset="-122"/>
              </a:rPr>
              <a:t>核心功能包括认证服务、智能合约、分布式账本、隐私保护与数据安全、密码服务等。</a:t>
            </a:r>
            <a:endParaRPr kumimoji="0" lang="zh-CN" altLang="en-US" sz="1400" b="0" i="0" u="none" strike="noStrike" kern="1200" cap="none" spc="0" normalizeH="0" baseline="0" noProof="0" dirty="0">
              <a:ln>
                <a:noFill/>
              </a:ln>
              <a:solidFill>
                <a:prstClr val="black">
                  <a:lumMod val="75000"/>
                  <a:lumOff val="25000"/>
                </a:prstClr>
              </a:solidFill>
              <a:effectLst/>
              <a:uLnTx/>
              <a:uFillTx/>
              <a:ea typeface="微软雅黑" panose="020B0503020204020204" pitchFamily="34" charset="-122"/>
              <a:sym typeface="字魂58号-创中黑-Regular" panose="00000500000000000000" pitchFamily="2" charset="-122"/>
            </a:endParaRPr>
          </a:p>
        </p:txBody>
      </p:sp>
      <p:sp>
        <p:nvSpPr>
          <p:cNvPr id="43" name="PA-FooterText "/>
          <p:cNvSpPr txBox="1"/>
          <p:nvPr>
            <p:custDataLst>
              <p:tags r:id="rId4"/>
            </p:custDataLst>
          </p:nvPr>
        </p:nvSpPr>
        <p:spPr>
          <a:xfrm flipH="1">
            <a:off x="7044565" y="4263078"/>
            <a:ext cx="4166391" cy="1991956"/>
          </a:xfrm>
          <a:prstGeom prst="rect">
            <a:avLst/>
          </a:prstGeom>
          <a:noFill/>
        </p:spPr>
        <p:txBody>
          <a:bodyPr wrap="square">
            <a:spAutoFit/>
          </a:bodyPr>
          <a:lstStyle>
            <a:defPPr>
              <a:defRPr lang="zh-CN"/>
            </a:defPPr>
            <a:lvl1pPr defTabSz="609600">
              <a:lnSpc>
                <a:spcPct val="150000"/>
              </a:lnSpc>
              <a:defRPr sz="1400">
                <a:solidFill>
                  <a:prstClr val="black">
                    <a:lumMod val="50000"/>
                    <a:lumOff val="50000"/>
                  </a:prstClr>
                </a:solidFill>
                <a:latin typeface="微软雅黑" panose="020B0503020204020204" pitchFamily="34" charset="-122"/>
                <a:ea typeface="方正黑体简体" panose="02010601030101010101"/>
              </a:defRPr>
            </a:lvl1pPr>
          </a:lstStyle>
          <a:p>
            <a:pPr lvl="0">
              <a:defRPr/>
            </a:pPr>
            <a:r>
              <a:rPr lang="zh-CN" altLang="zh-CN" dirty="0">
                <a:ea typeface="微软雅黑" panose="020B0503020204020204" pitchFamily="34" charset="-122"/>
              </a:rPr>
              <a:t>区块链网络管控平台主要解决使用区块链技术门槛高、实施难度大、部署复杂、运维困难、效率低等问题，可以让用户简便、快捷、高效地构建基于区块链的服务和应用。</a:t>
            </a:r>
            <a:endParaRPr lang="en-US" altLang="zh-CN" dirty="0">
              <a:ea typeface="微软雅黑" panose="020B0503020204020204" pitchFamily="34" charset="-122"/>
            </a:endParaRPr>
          </a:p>
          <a:p>
            <a:pPr lvl="0">
              <a:defRPr/>
            </a:pPr>
            <a:r>
              <a:rPr lang="zh-CN" altLang="zh-CN" dirty="0">
                <a:ea typeface="微软雅黑" panose="020B0503020204020204" pitchFamily="34" charset="-122"/>
              </a:rPr>
              <a:t>区块链网络管控平台分为用户服务和管理服务两大子系统。</a:t>
            </a:r>
            <a:endParaRPr kumimoji="0" lang="zh-CN" altLang="en-US" sz="1400" b="0" i="0" u="none" strike="noStrike" kern="1200" cap="none" spc="0" normalizeH="0" baseline="0" noProof="0" dirty="0">
              <a:ln>
                <a:noFill/>
              </a:ln>
              <a:solidFill>
                <a:prstClr val="black">
                  <a:lumMod val="75000"/>
                  <a:lumOff val="25000"/>
                </a:prstClr>
              </a:solidFill>
              <a:effectLst/>
              <a:uLnTx/>
              <a:uFillTx/>
              <a:ea typeface="微软雅黑" panose="020B0503020204020204" pitchFamily="34" charset="-122"/>
              <a:sym typeface="字魂58号-创中黑-Regular" panose="00000500000000000000" pitchFamily="2" charset="-122"/>
            </a:endParaRPr>
          </a:p>
        </p:txBody>
      </p:sp>
      <p:sp>
        <p:nvSpPr>
          <p:cNvPr id="44" name="PA-FooterText "/>
          <p:cNvSpPr txBox="1"/>
          <p:nvPr>
            <p:custDataLst>
              <p:tags r:id="rId5"/>
            </p:custDataLst>
          </p:nvPr>
        </p:nvSpPr>
        <p:spPr>
          <a:xfrm flipH="1">
            <a:off x="1065384" y="2455626"/>
            <a:ext cx="3726229" cy="581057"/>
          </a:xfrm>
          <a:prstGeom prst="rect">
            <a:avLst/>
          </a:prstGeom>
          <a:noFill/>
        </p:spPr>
        <p:txBody>
          <a:bodyPr wrap="square">
            <a:spAutoFit/>
          </a:bodyPr>
          <a:lstStyle>
            <a:defPPr>
              <a:defRPr lang="zh-CN"/>
            </a:defPPr>
            <a:lvl1pPr algn="ctr" defTabSz="609600">
              <a:lnSpc>
                <a:spcPct val="150000"/>
              </a:lnSpc>
              <a:defRPr>
                <a:solidFill>
                  <a:prstClr val="white"/>
                </a:solidFill>
                <a:latin typeface="思源黑体 Light" panose="020B0300000000000000" pitchFamily="34" charset="-122"/>
                <a:ea typeface="思源黑体 Light" panose="020B0300000000000000" pitchFamily="34" charset="-122"/>
              </a:defRPr>
            </a:lvl1pPr>
          </a:lstStyle>
          <a:p>
            <a:pPr lvl="0">
              <a:defRPr/>
            </a:pPr>
            <a:r>
              <a:rPr lang="zh-CN" altLang="en-US" sz="2400" noProof="0" dirty="0">
                <a:latin typeface="微软雅黑" panose="020B0503020204020204" pitchFamily="34" charset="-122"/>
                <a:ea typeface="微软雅黑" panose="020B0503020204020204" pitchFamily="34" charset="-122"/>
                <a:sym typeface="字魂58号-创中黑-Regular" panose="00000500000000000000" pitchFamily="2" charset="-122"/>
              </a:rPr>
              <a:t>区块链网络系统</a:t>
            </a:r>
            <a:endPar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45" name="PA-FooterText "/>
          <p:cNvSpPr txBox="1"/>
          <p:nvPr>
            <p:custDataLst>
              <p:tags r:id="rId6"/>
            </p:custDataLst>
          </p:nvPr>
        </p:nvSpPr>
        <p:spPr>
          <a:xfrm flipH="1">
            <a:off x="7284254" y="2429661"/>
            <a:ext cx="3687014" cy="581057"/>
          </a:xfrm>
          <a:prstGeom prst="rect">
            <a:avLst/>
          </a:prstGeom>
          <a:noFill/>
        </p:spPr>
        <p:txBody>
          <a:bodyPr wrap="square">
            <a:spAutoFit/>
          </a:bodyPr>
          <a:lstStyle>
            <a:defPPr>
              <a:defRPr lang="zh-CN"/>
            </a:defPPr>
            <a:lvl1pPr algn="ctr" defTabSz="609600">
              <a:lnSpc>
                <a:spcPct val="150000"/>
              </a:lnSpc>
              <a:defRPr sz="1200">
                <a:solidFill>
                  <a:prstClr val="white"/>
                </a:solidFill>
                <a:latin typeface="思源黑体 Light" panose="020B0300000000000000" pitchFamily="34" charset="-122"/>
                <a:ea typeface="思源黑体 Light" panose="020B0300000000000000" pitchFamily="34" charset="-122"/>
              </a:defRPr>
            </a:lvl1pPr>
          </a:lstStyle>
          <a:p>
            <a:pPr lvl="0">
              <a:defRPr/>
            </a:pPr>
            <a:r>
              <a:rPr lang="zh-CN" altLang="en-US" sz="2400" dirty="0">
                <a:latin typeface="微软雅黑" panose="020B0503020204020204" pitchFamily="34" charset="-122"/>
                <a:ea typeface="微软雅黑" panose="020B0503020204020204" pitchFamily="34" charset="-122"/>
                <a:sym typeface="字魂58号-创中黑-Regular" panose="00000500000000000000" pitchFamily="2" charset="-122"/>
              </a:rPr>
              <a:t>区块链管控平台</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pic>
        <p:nvPicPr>
          <p:cNvPr id="25" name="图片 24"/>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Lst>
          </a:blip>
          <a:srcRect/>
          <a:stretch>
            <a:fillRect/>
          </a:stretch>
        </p:blipFill>
        <p:spPr>
          <a:xfrm>
            <a:off x="5044212" y="1701021"/>
            <a:ext cx="2103578" cy="2103576"/>
          </a:xfrm>
          <a:custGeom>
            <a:avLst/>
            <a:gdLst>
              <a:gd name="connsiteX0" fmla="*/ 1051789 w 2103578"/>
              <a:gd name="connsiteY0" fmla="*/ 0 h 2103576"/>
              <a:gd name="connsiteX1" fmla="*/ 2103578 w 2103578"/>
              <a:gd name="connsiteY1" fmla="*/ 1051788 h 2103576"/>
              <a:gd name="connsiteX2" fmla="*/ 1051789 w 2103578"/>
              <a:gd name="connsiteY2" fmla="*/ 2103576 h 2103576"/>
              <a:gd name="connsiteX3" fmla="*/ 0 w 2103578"/>
              <a:gd name="connsiteY3" fmla="*/ 1051788 h 2103576"/>
              <a:gd name="connsiteX4" fmla="*/ 1051789 w 2103578"/>
              <a:gd name="connsiteY4" fmla="*/ 0 h 210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578" h="2103576">
                <a:moveTo>
                  <a:pt x="1051789" y="0"/>
                </a:moveTo>
                <a:cubicBezTo>
                  <a:pt x="1632676" y="0"/>
                  <a:pt x="2103578" y="470902"/>
                  <a:pt x="2103578" y="1051788"/>
                </a:cubicBezTo>
                <a:cubicBezTo>
                  <a:pt x="2103578" y="1632674"/>
                  <a:pt x="1632676" y="2103576"/>
                  <a:pt x="1051789" y="2103576"/>
                </a:cubicBezTo>
                <a:cubicBezTo>
                  <a:pt x="470902" y="2103576"/>
                  <a:pt x="0" y="1632674"/>
                  <a:pt x="0" y="1051788"/>
                </a:cubicBezTo>
                <a:cubicBezTo>
                  <a:pt x="0" y="470902"/>
                  <a:pt x="470902" y="0"/>
                  <a:pt x="1051789" y="0"/>
                </a:cubicBezTo>
                <a:close/>
              </a:path>
            </a:pathLst>
          </a:custGeom>
          <a:ln w="57150">
            <a:solidFill>
              <a:schemeClr val="bg1"/>
            </a:solidFill>
          </a:ln>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cstate="print">
            <a:extLst>
              <a:ext uri="{BEBA8EAE-BF5A-486C-A8C5-ECC9F3942E4B}">
                <a14:imgProps xmlns:a14="http://schemas.microsoft.com/office/drawing/2010/main">
                  <a14:imgLayer r:embed="rId2">
                    <a14:imgEffect>
                      <a14:saturation sat="33000"/>
                    </a14:imgEffect>
                  </a14:imgLayer>
                </a14:imgProps>
              </a:ext>
            </a:extLst>
          </a:blip>
          <a:srcRect/>
          <a:stretch>
            <a:fillRect/>
          </a:stretch>
        </p:blipFill>
        <p:spPr>
          <a:xfrm>
            <a:off x="666752" y="1968342"/>
            <a:ext cx="10858499" cy="1971944"/>
          </a:xfrm>
          <a:custGeom>
            <a:avLst/>
            <a:gdLst>
              <a:gd name="connsiteX0" fmla="*/ 985972 w 10858499"/>
              <a:gd name="connsiteY0" fmla="*/ 0 h 1971944"/>
              <a:gd name="connsiteX1" fmla="*/ 9872529 w 10858499"/>
              <a:gd name="connsiteY1" fmla="*/ 0 h 1971944"/>
              <a:gd name="connsiteX2" fmla="*/ 10838470 w 10858499"/>
              <a:gd name="connsiteY2" fmla="*/ 787264 h 1971944"/>
              <a:gd name="connsiteX3" fmla="*/ 10858499 w 10858499"/>
              <a:gd name="connsiteY3" fmla="*/ 985952 h 1971944"/>
              <a:gd name="connsiteX4" fmla="*/ 10858499 w 10858499"/>
              <a:gd name="connsiteY4" fmla="*/ 985982 h 1971944"/>
              <a:gd name="connsiteX5" fmla="*/ 10838469 w 10858499"/>
              <a:gd name="connsiteY5" fmla="*/ 1184680 h 1971944"/>
              <a:gd name="connsiteX6" fmla="*/ 9872528 w 10858499"/>
              <a:gd name="connsiteY6" fmla="*/ 1971944 h 1971944"/>
              <a:gd name="connsiteX7" fmla="*/ 985972 w 10858499"/>
              <a:gd name="connsiteY7" fmla="*/ 1971943 h 1971944"/>
              <a:gd name="connsiteX8" fmla="*/ 20032 w 10858499"/>
              <a:gd name="connsiteY8" fmla="*/ 1184679 h 1971944"/>
              <a:gd name="connsiteX9" fmla="*/ 0 w 10858499"/>
              <a:gd name="connsiteY9" fmla="*/ 985972 h 1971944"/>
              <a:gd name="connsiteX10" fmla="*/ 20032 w 10858499"/>
              <a:gd name="connsiteY10" fmla="*/ 787265 h 1971944"/>
              <a:gd name="connsiteX11" fmla="*/ 985972 w 10858499"/>
              <a:gd name="connsiteY11" fmla="*/ 0 h 19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58499" h="1971944">
                <a:moveTo>
                  <a:pt x="985972" y="0"/>
                </a:moveTo>
                <a:lnTo>
                  <a:pt x="9872529" y="0"/>
                </a:lnTo>
                <a:cubicBezTo>
                  <a:pt x="10348999" y="0"/>
                  <a:pt x="10746531" y="337974"/>
                  <a:pt x="10838470" y="787264"/>
                </a:cubicBezTo>
                <a:lnTo>
                  <a:pt x="10858499" y="985952"/>
                </a:lnTo>
                <a:lnTo>
                  <a:pt x="10858499" y="985982"/>
                </a:lnTo>
                <a:lnTo>
                  <a:pt x="10838469" y="1184680"/>
                </a:lnTo>
                <a:cubicBezTo>
                  <a:pt x="10746530" y="1633970"/>
                  <a:pt x="10348998" y="1971944"/>
                  <a:pt x="9872528" y="1971944"/>
                </a:cubicBezTo>
                <a:lnTo>
                  <a:pt x="985972" y="1971943"/>
                </a:lnTo>
                <a:cubicBezTo>
                  <a:pt x="509502" y="1971943"/>
                  <a:pt x="111970" y="1633970"/>
                  <a:pt x="20032" y="1184679"/>
                </a:cubicBezTo>
                <a:lnTo>
                  <a:pt x="0" y="985972"/>
                </a:lnTo>
                <a:lnTo>
                  <a:pt x="20032" y="787265"/>
                </a:lnTo>
                <a:cubicBezTo>
                  <a:pt x="111970" y="337974"/>
                  <a:pt x="509502" y="0"/>
                  <a:pt x="985972" y="0"/>
                </a:cubicBezTo>
                <a:close/>
              </a:path>
            </a:pathLst>
          </a:custGeom>
        </p:spPr>
      </p:pic>
      <p:sp>
        <p:nvSpPr>
          <p:cNvPr id="11" name="文本框 10"/>
          <p:cNvSpPr txBox="1"/>
          <p:nvPr/>
        </p:nvSpPr>
        <p:spPr>
          <a:xfrm>
            <a:off x="1263845" y="395337"/>
            <a:ext cx="6340185"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卫生健康区块链应用共性基础设施</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 name="ïŝlîḋé"/>
          <p:cNvSpPr/>
          <p:nvPr/>
        </p:nvSpPr>
        <p:spPr>
          <a:xfrm>
            <a:off x="4501052" y="1968342"/>
            <a:ext cx="3189896" cy="1971943"/>
          </a:xfrm>
          <a:prstGeom prst="roundRect">
            <a:avLst>
              <a:gd name="adj" fmla="val 50000"/>
            </a:avLst>
          </a:prstGeom>
          <a:solidFill>
            <a:schemeClr val="bg1">
              <a:alpha val="7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panose="020B0503020204020204" pitchFamily="34" charset="-122"/>
              <a:ea typeface="微软雅黑" panose="020B0503020204020204" pitchFamily="34" charset="-122"/>
              <a:sym typeface="字魂58号-创中黑-Regular" panose="00000500000000000000" pitchFamily="2" charset="-122"/>
            </a:endParaRPr>
          </a:p>
        </p:txBody>
      </p:sp>
      <p:grpSp>
        <p:nvGrpSpPr>
          <p:cNvPr id="20" name="íṣļíḓè"/>
          <p:cNvGrpSpPr/>
          <p:nvPr/>
        </p:nvGrpSpPr>
        <p:grpSpPr>
          <a:xfrm>
            <a:off x="666750" y="4352061"/>
            <a:ext cx="10858500" cy="1372717"/>
            <a:chOff x="660400" y="4761383"/>
            <a:chExt cx="10858500" cy="1372717"/>
          </a:xfrm>
        </p:grpSpPr>
        <p:sp>
          <p:nvSpPr>
            <p:cNvPr id="21" name="íṧľiďé"/>
            <p:cNvSpPr txBox="1"/>
            <p:nvPr/>
          </p:nvSpPr>
          <p:spPr>
            <a:xfrm>
              <a:off x="660400" y="5233351"/>
              <a:ext cx="10858500" cy="900749"/>
            </a:xfrm>
            <a:prstGeom prst="rect">
              <a:avLst/>
            </a:prstGeom>
            <a:noFill/>
            <a:ln>
              <a:no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区块链应用支撑引擎是实现区块链快速应用落地的平台化系统，实现业务与技术的松耦合，通过业务支撑应用服务的建设，能够使区块链应用平台适应不断发展变化的业务场景和管理思路，提高应用的扩展能力和适应能力，帮助应用摆脱区块链技术细节的纠缠，更加专注于业务功能的实现。实现数据接入、资产上链流程、链上应用服务等基本功能的模块化。</a:t>
              </a:r>
              <a:endPar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ïṡḻîḋè"/>
            <p:cNvSpPr txBox="1"/>
            <p:nvPr/>
          </p:nvSpPr>
          <p:spPr>
            <a:xfrm>
              <a:off x="660400" y="4761383"/>
              <a:ext cx="10858500" cy="471967"/>
            </a:xfrm>
            <a:prstGeom prst="rect">
              <a:avLst/>
            </a:prstGeom>
            <a:noFill/>
            <a:ln>
              <a:noFill/>
            </a:ln>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buSzPct val="25000"/>
              </a:pPr>
              <a:r>
                <a:rPr lang="zh-CN" altLang="en-US" sz="2000" b="1" dirty="0">
                  <a:latin typeface="微软雅黑" panose="020B0503020204020204" pitchFamily="34" charset="-122"/>
                  <a:ea typeface="微软雅黑" panose="020B0503020204020204" pitchFamily="34" charset="-122"/>
                  <a:sym typeface="字魂58号-创中黑-Regular" panose="00000500000000000000" pitchFamily="2" charset="-122"/>
                </a:rPr>
                <a:t>区块链应用支撑引擎</a:t>
              </a:r>
              <a:endParaRPr lang="id-ID" altLang="zh-CN" sz="2000" b="1" dirty="0">
                <a:latin typeface="微软雅黑" panose="020B0503020204020204" pitchFamily="34" charset="-122"/>
                <a:ea typeface="微软雅黑" panose="020B0503020204020204" pitchFamily="34" charset="-122"/>
                <a:sym typeface="字魂58号-创中黑-Regular" panose="00000500000000000000" pitchFamily="2" charset="-122"/>
              </a:endParaRPr>
            </a:p>
          </p:txBody>
        </p:sp>
      </p:grpSp>
      <p:sp>
        <p:nvSpPr>
          <p:cNvPr id="23" name="ïṡľîḓe"/>
          <p:cNvSpPr/>
          <p:nvPr/>
        </p:nvSpPr>
        <p:spPr>
          <a:xfrm>
            <a:off x="5540523" y="2502883"/>
            <a:ext cx="1110954" cy="90286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1409" h="488759">
                <a:moveTo>
                  <a:pt x="0" y="418641"/>
                </a:moveTo>
                <a:lnTo>
                  <a:pt x="231090" y="418641"/>
                </a:lnTo>
                <a:lnTo>
                  <a:pt x="231090" y="454416"/>
                </a:lnTo>
                <a:lnTo>
                  <a:pt x="371754" y="454416"/>
                </a:lnTo>
                <a:lnTo>
                  <a:pt x="371754" y="418641"/>
                </a:lnTo>
                <a:lnTo>
                  <a:pt x="601409" y="418641"/>
                </a:lnTo>
                <a:lnTo>
                  <a:pt x="601409" y="488759"/>
                </a:lnTo>
                <a:lnTo>
                  <a:pt x="0" y="488759"/>
                </a:lnTo>
                <a:close/>
                <a:moveTo>
                  <a:pt x="284242" y="126825"/>
                </a:moveTo>
                <a:cubicBezTo>
                  <a:pt x="271673" y="126825"/>
                  <a:pt x="259105" y="131847"/>
                  <a:pt x="249768" y="141890"/>
                </a:cubicBezTo>
                <a:cubicBezTo>
                  <a:pt x="231094" y="160542"/>
                  <a:pt x="231094" y="192106"/>
                  <a:pt x="249768" y="210758"/>
                </a:cubicBezTo>
                <a:cubicBezTo>
                  <a:pt x="268441" y="230844"/>
                  <a:pt x="300043" y="230844"/>
                  <a:pt x="318716" y="210758"/>
                </a:cubicBezTo>
                <a:cubicBezTo>
                  <a:pt x="338826" y="192106"/>
                  <a:pt x="338826" y="160542"/>
                  <a:pt x="318716" y="141890"/>
                </a:cubicBezTo>
                <a:cubicBezTo>
                  <a:pt x="309380" y="131847"/>
                  <a:pt x="296811" y="126825"/>
                  <a:pt x="284242" y="126825"/>
                </a:cubicBezTo>
                <a:close/>
                <a:moveTo>
                  <a:pt x="284422" y="100282"/>
                </a:moveTo>
                <a:cubicBezTo>
                  <a:pt x="303993" y="100282"/>
                  <a:pt x="323744" y="107456"/>
                  <a:pt x="338826" y="121803"/>
                </a:cubicBezTo>
                <a:cubicBezTo>
                  <a:pt x="361809" y="144759"/>
                  <a:pt x="366119" y="179193"/>
                  <a:pt x="353191" y="207888"/>
                </a:cubicBezTo>
                <a:lnTo>
                  <a:pt x="397720" y="250931"/>
                </a:lnTo>
                <a:lnTo>
                  <a:pt x="360373" y="289669"/>
                </a:lnTo>
                <a:lnTo>
                  <a:pt x="315843" y="245192"/>
                </a:lnTo>
                <a:cubicBezTo>
                  <a:pt x="288551" y="258105"/>
                  <a:pt x="254077" y="252366"/>
                  <a:pt x="231094" y="229410"/>
                </a:cubicBezTo>
                <a:cubicBezTo>
                  <a:pt x="200929" y="200715"/>
                  <a:pt x="200929" y="151933"/>
                  <a:pt x="231094" y="121803"/>
                </a:cubicBezTo>
                <a:cubicBezTo>
                  <a:pt x="245459" y="107456"/>
                  <a:pt x="264850" y="100282"/>
                  <a:pt x="284422" y="100282"/>
                </a:cubicBezTo>
                <a:close/>
                <a:moveTo>
                  <a:pt x="100420" y="57336"/>
                </a:moveTo>
                <a:lnTo>
                  <a:pt x="100420" y="326820"/>
                </a:lnTo>
                <a:lnTo>
                  <a:pt x="500990" y="326820"/>
                </a:lnTo>
                <a:lnTo>
                  <a:pt x="500990" y="57336"/>
                </a:lnTo>
                <a:close/>
                <a:moveTo>
                  <a:pt x="42991" y="0"/>
                </a:moveTo>
                <a:lnTo>
                  <a:pt x="558419" y="0"/>
                </a:lnTo>
                <a:lnTo>
                  <a:pt x="558419" y="384156"/>
                </a:lnTo>
                <a:lnTo>
                  <a:pt x="42991" y="384156"/>
                </a:lnTo>
                <a:close/>
              </a:path>
            </a:pathLst>
          </a:custGeom>
          <a:solidFill>
            <a:srgbClr val="3D7784"/>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1826129"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试点计划</a:t>
            </a:r>
            <a:endPar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graphicFrame>
        <p:nvGraphicFramePr>
          <p:cNvPr id="2" name="表格 1"/>
          <p:cNvGraphicFramePr>
            <a:graphicFrameLocks noGrp="1"/>
          </p:cNvGraphicFramePr>
          <p:nvPr/>
        </p:nvGraphicFramePr>
        <p:xfrm>
          <a:off x="1073435" y="1503220"/>
          <a:ext cx="10077164" cy="4770578"/>
        </p:xfrm>
        <a:graphic>
          <a:graphicData uri="http://schemas.openxmlformats.org/drawingml/2006/table">
            <a:tbl>
              <a:tblPr firstRow="1" firstCol="1" bandRow="1">
                <a:tableStyleId>{5C22544A-7EE6-4342-B048-85BDC9FD1C3A}</a:tableStyleId>
              </a:tblPr>
              <a:tblGrid>
                <a:gridCol w="4154259"/>
                <a:gridCol w="4154259"/>
                <a:gridCol w="1768646"/>
              </a:tblGrid>
              <a:tr h="472457">
                <a:tc>
                  <a:txBody>
                    <a:bodyPr/>
                    <a:lstStyle/>
                    <a:p>
                      <a:pPr algn="ctr"/>
                      <a:r>
                        <a:rPr lang="zh-CN" sz="1400" kern="0" dirty="0">
                          <a:effectLst/>
                          <a:latin typeface="微软雅黑" panose="020B0503020204020204" pitchFamily="34" charset="-122"/>
                          <a:ea typeface="微软雅黑" panose="020B0503020204020204" pitchFamily="34" charset="-122"/>
                        </a:rPr>
                        <a:t>项目阶段</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D7784"/>
                    </a:solidFill>
                  </a:tcPr>
                </a:tc>
                <a:tc>
                  <a:txBody>
                    <a:bodyPr/>
                    <a:lstStyle/>
                    <a:p>
                      <a:pPr algn="ctr"/>
                      <a:r>
                        <a:rPr lang="zh-CN" sz="1400" kern="0" dirty="0">
                          <a:effectLst/>
                          <a:latin typeface="微软雅黑" panose="020B0503020204020204" pitchFamily="34" charset="-122"/>
                          <a:ea typeface="微软雅黑" panose="020B0503020204020204" pitchFamily="34" charset="-122"/>
                        </a:rPr>
                        <a:t>阶段工作</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D7784"/>
                    </a:solidFill>
                  </a:tcPr>
                </a:tc>
                <a:tc>
                  <a:txBody>
                    <a:bodyPr/>
                    <a:lstStyle/>
                    <a:p>
                      <a:pPr algn="ctr"/>
                      <a:r>
                        <a:rPr lang="zh-CN" sz="1400" kern="0" dirty="0">
                          <a:effectLst/>
                          <a:latin typeface="微软雅黑" panose="020B0503020204020204" pitchFamily="34" charset="-122"/>
                          <a:ea typeface="微软雅黑" panose="020B0503020204020204" pitchFamily="34" charset="-122"/>
                        </a:rPr>
                        <a:t>实施周期</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D7784"/>
                    </a:solidFill>
                  </a:tcPr>
                </a:tc>
              </a:tr>
              <a:tr h="470597">
                <a:tc rowSpan="3">
                  <a:txBody>
                    <a:bodyPr/>
                    <a:lstStyle/>
                    <a:p>
                      <a:pPr algn="ctr"/>
                      <a:r>
                        <a:rPr lang="zh-CN" sz="1400" b="0" kern="0" dirty="0">
                          <a:solidFill>
                            <a:srgbClr val="3D7784"/>
                          </a:solidFill>
                          <a:effectLst/>
                          <a:latin typeface="微软雅黑" panose="020B0503020204020204" pitchFamily="34" charset="-122"/>
                          <a:ea typeface="微软雅黑" panose="020B0503020204020204" pitchFamily="34" charset="-122"/>
                        </a:rPr>
                        <a:t>第一阶段：项目启动阶段</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8"/>
                    </a:solidFill>
                  </a:tcPr>
                </a:tc>
                <a:tc>
                  <a:txBody>
                    <a:bodyPr/>
                    <a:lstStyle/>
                    <a:p>
                      <a:pPr algn="l"/>
                      <a:r>
                        <a:rPr lang="en-US" sz="1400" b="0" kern="0" dirty="0">
                          <a:solidFill>
                            <a:srgbClr val="3D7784"/>
                          </a:solidFill>
                          <a:effectLst/>
                          <a:latin typeface="微软雅黑" panose="020B0503020204020204" pitchFamily="34" charset="-122"/>
                          <a:ea typeface="微软雅黑" panose="020B0503020204020204" pitchFamily="34" charset="-122"/>
                        </a:rPr>
                        <a:t>1.</a:t>
                      </a:r>
                      <a:r>
                        <a:rPr lang="zh-CN" sz="1400" b="0" kern="0" dirty="0">
                          <a:solidFill>
                            <a:srgbClr val="3D7784"/>
                          </a:solidFill>
                          <a:effectLst/>
                          <a:latin typeface="微软雅黑" panose="020B0503020204020204" pitchFamily="34" charset="-122"/>
                          <a:ea typeface="微软雅黑" panose="020B0503020204020204" pitchFamily="34" charset="-122"/>
                        </a:rPr>
                        <a:t>确定项目经理，组建项目组，明确项目目标</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rowSpan="3">
                  <a:txBody>
                    <a:bodyPr/>
                    <a:lstStyle/>
                    <a:p>
                      <a:pPr algn="ctr"/>
                      <a:r>
                        <a:rPr lang="en-US" sz="1400" kern="0" dirty="0">
                          <a:solidFill>
                            <a:srgbClr val="3D7784"/>
                          </a:solidFill>
                          <a:effectLst/>
                          <a:latin typeface="微软雅黑" panose="020B0503020204020204" pitchFamily="34" charset="-122"/>
                          <a:ea typeface="微软雅黑" panose="020B0503020204020204" pitchFamily="34" charset="-122"/>
                        </a:rPr>
                        <a:t>3</a:t>
                      </a:r>
                      <a:r>
                        <a:rPr lang="zh-CN" sz="1400" kern="0" dirty="0">
                          <a:solidFill>
                            <a:srgbClr val="3D7784"/>
                          </a:solidFill>
                          <a:effectLst/>
                          <a:latin typeface="微软雅黑" panose="020B0503020204020204" pitchFamily="34" charset="-122"/>
                          <a:ea typeface="微软雅黑" panose="020B0503020204020204" pitchFamily="34" charset="-122"/>
                        </a:rPr>
                        <a:t>天</a:t>
                      </a:r>
                      <a:endParaRPr lang="zh-CN" sz="140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70597">
                <a:tc vMerge="1">
                  <a:tcPr/>
                </a:tc>
                <a:tc>
                  <a:txBody>
                    <a:bodyPr/>
                    <a:lstStyle/>
                    <a:p>
                      <a:pPr algn="l"/>
                      <a:r>
                        <a:rPr lang="en-US" sz="1400" b="0" kern="0" dirty="0">
                          <a:solidFill>
                            <a:srgbClr val="3D7784"/>
                          </a:solidFill>
                          <a:effectLst/>
                          <a:latin typeface="微软雅黑" panose="020B0503020204020204" pitchFamily="34" charset="-122"/>
                          <a:ea typeface="微软雅黑" panose="020B0503020204020204" pitchFamily="34" charset="-122"/>
                        </a:rPr>
                        <a:t>2.</a:t>
                      </a:r>
                      <a:r>
                        <a:rPr lang="zh-CN" sz="1400" b="0" kern="0" dirty="0">
                          <a:solidFill>
                            <a:srgbClr val="3D7784"/>
                          </a:solidFill>
                          <a:effectLst/>
                          <a:latin typeface="微软雅黑" panose="020B0503020204020204" pitchFamily="34" charset="-122"/>
                          <a:ea typeface="微软雅黑" panose="020B0503020204020204" pitchFamily="34" charset="-122"/>
                        </a:rPr>
                        <a:t>制定项目实施计划</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vMerge="1">
                  <a:tcPr/>
                </a:tc>
              </a:tr>
              <a:tr h="470597">
                <a:tc vMerge="1">
                  <a:tcPr/>
                </a:tc>
                <a:tc>
                  <a:txBody>
                    <a:bodyPr/>
                    <a:lstStyle/>
                    <a:p>
                      <a:pPr algn="l"/>
                      <a:r>
                        <a:rPr lang="en-US" sz="1400" b="0" kern="0" dirty="0">
                          <a:solidFill>
                            <a:srgbClr val="3D7784"/>
                          </a:solidFill>
                          <a:effectLst/>
                          <a:latin typeface="微软雅黑" panose="020B0503020204020204" pitchFamily="34" charset="-122"/>
                          <a:ea typeface="微软雅黑" panose="020B0503020204020204" pitchFamily="34" charset="-122"/>
                        </a:rPr>
                        <a:t>3.</a:t>
                      </a:r>
                      <a:r>
                        <a:rPr lang="zh-CN" sz="1400" b="0" kern="0" dirty="0">
                          <a:solidFill>
                            <a:srgbClr val="3D7784"/>
                          </a:solidFill>
                          <a:effectLst/>
                          <a:latin typeface="微软雅黑" panose="020B0503020204020204" pitchFamily="34" charset="-122"/>
                          <a:ea typeface="微软雅黑" panose="020B0503020204020204" pitchFamily="34" charset="-122"/>
                        </a:rPr>
                        <a:t>召开项目启动会</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cPr/>
                </a:tc>
              </a:tr>
              <a:tr h="501971">
                <a:tc>
                  <a:txBody>
                    <a:bodyPr/>
                    <a:lstStyle/>
                    <a:p>
                      <a:pPr algn="ctr"/>
                      <a:r>
                        <a:rPr lang="zh-CN" sz="1400" b="0" kern="0" dirty="0">
                          <a:solidFill>
                            <a:srgbClr val="3D7784"/>
                          </a:solidFill>
                          <a:effectLst/>
                          <a:latin typeface="微软雅黑" panose="020B0503020204020204" pitchFamily="34" charset="-122"/>
                          <a:ea typeface="微软雅黑" panose="020B0503020204020204" pitchFamily="34" charset="-122"/>
                        </a:rPr>
                        <a:t>第二阶段：需求调研阶段</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400" b="0" kern="0" dirty="0">
                          <a:solidFill>
                            <a:srgbClr val="3D7784"/>
                          </a:solidFill>
                          <a:effectLst/>
                          <a:latin typeface="微软雅黑" panose="020B0503020204020204" pitchFamily="34" charset="-122"/>
                          <a:ea typeface="微软雅黑" panose="020B0503020204020204" pitchFamily="34" charset="-122"/>
                        </a:rPr>
                        <a:t>4.</a:t>
                      </a:r>
                      <a:r>
                        <a:rPr lang="zh-CN" sz="1400" b="0" kern="0" dirty="0">
                          <a:solidFill>
                            <a:srgbClr val="3D7784"/>
                          </a:solidFill>
                          <a:effectLst/>
                          <a:latin typeface="微软雅黑" panose="020B0503020204020204" pitchFamily="34" charset="-122"/>
                          <a:ea typeface="微软雅黑" panose="020B0503020204020204" pitchFamily="34" charset="-122"/>
                        </a:rPr>
                        <a:t>项目调研，明确业务需求</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algn="ctr"/>
                      <a:r>
                        <a:rPr lang="en-US" sz="1400" kern="0" dirty="0">
                          <a:solidFill>
                            <a:srgbClr val="3D7784"/>
                          </a:solidFill>
                          <a:effectLst/>
                          <a:latin typeface="微软雅黑" panose="020B0503020204020204" pitchFamily="34" charset="-122"/>
                          <a:ea typeface="微软雅黑" panose="020B0503020204020204" pitchFamily="34" charset="-122"/>
                        </a:rPr>
                        <a:t>5-10</a:t>
                      </a:r>
                      <a:r>
                        <a:rPr lang="zh-CN" sz="1400" kern="0" dirty="0">
                          <a:solidFill>
                            <a:srgbClr val="3D7784"/>
                          </a:solidFill>
                          <a:effectLst/>
                          <a:latin typeface="微软雅黑" panose="020B0503020204020204" pitchFamily="34" charset="-122"/>
                          <a:ea typeface="微软雅黑" panose="020B0503020204020204" pitchFamily="34" charset="-122"/>
                        </a:rPr>
                        <a:t>天</a:t>
                      </a:r>
                      <a:endParaRPr lang="zh-CN" sz="140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8"/>
                    </a:solidFill>
                  </a:tcPr>
                </a:tc>
              </a:tr>
              <a:tr h="501971">
                <a:tc rowSpan="4">
                  <a:txBody>
                    <a:bodyPr/>
                    <a:lstStyle/>
                    <a:p>
                      <a:pPr algn="ctr"/>
                      <a:r>
                        <a:rPr lang="zh-CN" sz="1400" b="0" kern="0" dirty="0">
                          <a:solidFill>
                            <a:srgbClr val="3D7784"/>
                          </a:solidFill>
                          <a:effectLst/>
                          <a:latin typeface="微软雅黑" panose="020B0503020204020204" pitchFamily="34" charset="-122"/>
                          <a:ea typeface="微软雅黑" panose="020B0503020204020204" pitchFamily="34" charset="-122"/>
                        </a:rPr>
                        <a:t>第三阶段：开发及测试阶段</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8"/>
                    </a:solidFill>
                  </a:tcPr>
                </a:tc>
                <a:tc>
                  <a:txBody>
                    <a:bodyPr/>
                    <a:lstStyle/>
                    <a:p>
                      <a:pPr algn="l"/>
                      <a:r>
                        <a:rPr lang="en-US" sz="1400" b="0" kern="0" dirty="0">
                          <a:solidFill>
                            <a:srgbClr val="3D7784"/>
                          </a:solidFill>
                          <a:effectLst/>
                          <a:latin typeface="微软雅黑" panose="020B0503020204020204" pitchFamily="34" charset="-122"/>
                          <a:ea typeface="微软雅黑" panose="020B0503020204020204" pitchFamily="34" charset="-122"/>
                        </a:rPr>
                        <a:t>5.</a:t>
                      </a:r>
                      <a:r>
                        <a:rPr lang="zh-CN" sz="1400" b="0" kern="0" dirty="0">
                          <a:solidFill>
                            <a:srgbClr val="3D7784"/>
                          </a:solidFill>
                          <a:effectLst/>
                          <a:latin typeface="微软雅黑" panose="020B0503020204020204" pitchFamily="34" charset="-122"/>
                          <a:ea typeface="微软雅黑" panose="020B0503020204020204" pitchFamily="34" charset="-122"/>
                        </a:rPr>
                        <a:t>建设区块链基础平台，包括区块链网络平台、区块链管控平台、区块链支撑引擎等</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4">
                  <a:txBody>
                    <a:bodyPr/>
                    <a:lstStyle/>
                    <a:p>
                      <a:pPr algn="ctr"/>
                      <a:r>
                        <a:rPr lang="en-US" sz="1400" kern="0" dirty="0">
                          <a:solidFill>
                            <a:srgbClr val="3D7784"/>
                          </a:solidFill>
                          <a:effectLst/>
                          <a:latin typeface="微软雅黑" panose="020B0503020204020204" pitchFamily="34" charset="-122"/>
                          <a:ea typeface="微软雅黑" panose="020B0503020204020204" pitchFamily="34" charset="-122"/>
                        </a:rPr>
                        <a:t>30-45</a:t>
                      </a:r>
                      <a:r>
                        <a:rPr lang="zh-CN" sz="1400" kern="0" dirty="0">
                          <a:solidFill>
                            <a:srgbClr val="3D7784"/>
                          </a:solidFill>
                          <a:effectLst/>
                          <a:latin typeface="微软雅黑" panose="020B0503020204020204" pitchFamily="34" charset="-122"/>
                          <a:ea typeface="微软雅黑" panose="020B0503020204020204" pitchFamily="34" charset="-122"/>
                        </a:rPr>
                        <a:t>天</a:t>
                      </a:r>
                      <a:endParaRPr lang="zh-CN" sz="140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70597">
                <a:tc vMerge="1">
                  <a:tcPr/>
                </a:tc>
                <a:tc>
                  <a:txBody>
                    <a:bodyPr/>
                    <a:lstStyle/>
                    <a:p>
                      <a:pPr algn="l"/>
                      <a:r>
                        <a:rPr lang="en-US" sz="1400" b="0" kern="0" dirty="0">
                          <a:solidFill>
                            <a:srgbClr val="3D7784"/>
                          </a:solidFill>
                          <a:effectLst/>
                          <a:latin typeface="微软雅黑" panose="020B0503020204020204" pitchFamily="34" charset="-122"/>
                          <a:ea typeface="微软雅黑" panose="020B0503020204020204" pitchFamily="34" charset="-122"/>
                        </a:rPr>
                        <a:t>6.</a:t>
                      </a:r>
                      <a:r>
                        <a:rPr lang="zh-CN" sz="1400" b="0" kern="0" dirty="0">
                          <a:solidFill>
                            <a:srgbClr val="3D7784"/>
                          </a:solidFill>
                          <a:effectLst/>
                          <a:latin typeface="微软雅黑" panose="020B0503020204020204" pitchFamily="34" charset="-122"/>
                          <a:ea typeface="微软雅黑" panose="020B0503020204020204" pitchFamily="34" charset="-122"/>
                        </a:rPr>
                        <a:t>建设医疗人员身份信息认证查询系统</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vMerge="1">
                  <a:tcPr/>
                </a:tc>
              </a:tr>
              <a:tr h="470597">
                <a:tc vMerge="1">
                  <a:tcPr/>
                </a:tc>
                <a:tc>
                  <a:txBody>
                    <a:bodyPr/>
                    <a:lstStyle/>
                    <a:p>
                      <a:pPr algn="l"/>
                      <a:r>
                        <a:rPr lang="en-US" sz="1400" b="0" kern="0" dirty="0">
                          <a:solidFill>
                            <a:srgbClr val="3D7784"/>
                          </a:solidFill>
                          <a:effectLst/>
                          <a:latin typeface="微软雅黑" panose="020B0503020204020204" pitchFamily="34" charset="-122"/>
                          <a:ea typeface="微软雅黑" panose="020B0503020204020204" pitchFamily="34" charset="-122"/>
                        </a:rPr>
                        <a:t>7.</a:t>
                      </a:r>
                      <a:r>
                        <a:rPr lang="zh-CN" sz="1400" b="0" kern="0" dirty="0">
                          <a:solidFill>
                            <a:srgbClr val="3D7784"/>
                          </a:solidFill>
                          <a:effectLst/>
                          <a:latin typeface="微软雅黑" panose="020B0503020204020204" pitchFamily="34" charset="-122"/>
                          <a:ea typeface="微软雅黑" panose="020B0503020204020204" pitchFamily="34" charset="-122"/>
                        </a:rPr>
                        <a:t>医护人员基础数据接入</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cPr/>
                </a:tc>
              </a:tr>
              <a:tr h="470597">
                <a:tc vMerge="1">
                  <a:tcPr/>
                </a:tc>
                <a:tc>
                  <a:txBody>
                    <a:bodyPr/>
                    <a:lstStyle/>
                    <a:p>
                      <a:pPr algn="l"/>
                      <a:r>
                        <a:rPr lang="en-US" sz="1400" b="0" kern="0" dirty="0">
                          <a:solidFill>
                            <a:srgbClr val="3D7784"/>
                          </a:solidFill>
                          <a:effectLst/>
                          <a:latin typeface="微软雅黑" panose="020B0503020204020204" pitchFamily="34" charset="-122"/>
                          <a:ea typeface="微软雅黑" panose="020B0503020204020204" pitchFamily="34" charset="-122"/>
                        </a:rPr>
                        <a:t>8.</a:t>
                      </a:r>
                      <a:r>
                        <a:rPr lang="zh-CN" sz="1400" b="0" kern="0" dirty="0">
                          <a:solidFill>
                            <a:srgbClr val="3D7784"/>
                          </a:solidFill>
                          <a:effectLst/>
                          <a:latin typeface="微软雅黑" panose="020B0503020204020204" pitchFamily="34" charset="-122"/>
                          <a:ea typeface="微软雅黑" panose="020B0503020204020204" pitchFamily="34" charset="-122"/>
                        </a:rPr>
                        <a:t>调试及测试、部署</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vMerge="1">
                  <a:tcPr/>
                </a:tc>
              </a:tr>
              <a:tr h="470597">
                <a:tc>
                  <a:txBody>
                    <a:bodyPr/>
                    <a:lstStyle/>
                    <a:p>
                      <a:pPr algn="ctr"/>
                      <a:r>
                        <a:rPr lang="zh-CN" sz="1400" b="0" kern="0" dirty="0">
                          <a:solidFill>
                            <a:srgbClr val="3D7784"/>
                          </a:solidFill>
                          <a:effectLst/>
                          <a:latin typeface="微软雅黑" panose="020B0503020204020204" pitchFamily="34" charset="-122"/>
                          <a:ea typeface="微软雅黑" panose="020B0503020204020204" pitchFamily="34" charset="-122"/>
                        </a:rPr>
                        <a:t>第四阶段：验收阶段</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400" b="0" kern="0" dirty="0">
                          <a:solidFill>
                            <a:srgbClr val="3D7784"/>
                          </a:solidFill>
                          <a:effectLst/>
                          <a:latin typeface="微软雅黑" panose="020B0503020204020204" pitchFamily="34" charset="-122"/>
                          <a:ea typeface="微软雅黑" panose="020B0503020204020204" pitchFamily="34" charset="-122"/>
                        </a:rPr>
                        <a:t>9.</a:t>
                      </a:r>
                      <a:r>
                        <a:rPr lang="zh-CN" sz="1400" b="0" kern="0" dirty="0">
                          <a:solidFill>
                            <a:srgbClr val="3D7784"/>
                          </a:solidFill>
                          <a:effectLst/>
                          <a:latin typeface="微软雅黑" panose="020B0503020204020204" pitchFamily="34" charset="-122"/>
                          <a:ea typeface="微软雅黑" panose="020B0503020204020204" pitchFamily="34" charset="-122"/>
                        </a:rPr>
                        <a:t>竣工验收</a:t>
                      </a:r>
                      <a:endParaRPr lang="zh-CN" sz="1400" b="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kern="0" dirty="0">
                          <a:solidFill>
                            <a:srgbClr val="3D7784"/>
                          </a:solidFill>
                          <a:effectLst/>
                          <a:latin typeface="微软雅黑" panose="020B0503020204020204" pitchFamily="34" charset="-122"/>
                          <a:ea typeface="微软雅黑" panose="020B0503020204020204" pitchFamily="34" charset="-122"/>
                        </a:rPr>
                        <a:t>5</a:t>
                      </a:r>
                      <a:r>
                        <a:rPr lang="zh-CN" sz="1400" kern="0" dirty="0">
                          <a:solidFill>
                            <a:srgbClr val="3D7784"/>
                          </a:solidFill>
                          <a:effectLst/>
                          <a:latin typeface="微软雅黑" panose="020B0503020204020204" pitchFamily="34" charset="-122"/>
                          <a:ea typeface="微软雅黑" panose="020B0503020204020204" pitchFamily="34" charset="-122"/>
                        </a:rPr>
                        <a:t>天</a:t>
                      </a:r>
                      <a:endParaRPr lang="zh-CN" sz="1400" kern="100" dirty="0">
                        <a:solidFill>
                          <a:srgbClr val="3D7784"/>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8"/>
                    </a:solidFill>
                  </a:tcPr>
                </a:tc>
              </a:tr>
            </a:tbl>
          </a:graphicData>
        </a:graphic>
      </p:graphicFrame>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矩形 14"/>
          <p:cNvSpPr/>
          <p:nvPr>
            <p:custDataLst>
              <p:tags r:id="rId1"/>
            </p:custDataLst>
          </p:nvPr>
        </p:nvSpPr>
        <p:spPr>
          <a:xfrm>
            <a:off x="0" y="0"/>
            <a:ext cx="6096000" cy="68580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pic>
        <p:nvPicPr>
          <p:cNvPr id="12" name="图片 11"/>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sp>
        <p:nvSpPr>
          <p:cNvPr id="3" name="等腰三角形 2"/>
          <p:cNvSpPr/>
          <p:nvPr>
            <p:custDataLst>
              <p:tags r:id="rId6"/>
            </p:custDataLst>
          </p:nvPr>
        </p:nvSpPr>
        <p:spPr>
          <a:xfrm flipV="1">
            <a:off x="5778500" y="0"/>
            <a:ext cx="635005" cy="3810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等腰三角形 10"/>
          <p:cNvSpPr/>
          <p:nvPr>
            <p:custDataLst>
              <p:tags r:id="rId7"/>
            </p:custDataLst>
          </p:nvPr>
        </p:nvSpPr>
        <p:spPr>
          <a:xfrm>
            <a:off x="5778500" y="6477000"/>
            <a:ext cx="635005" cy="3810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菱形 12"/>
          <p:cNvSpPr/>
          <p:nvPr>
            <p:custDataLst>
              <p:tags r:id="rId8"/>
            </p:custDataLst>
          </p:nvPr>
        </p:nvSpPr>
        <p:spPr>
          <a:xfrm>
            <a:off x="4397823" y="1654655"/>
            <a:ext cx="3396343" cy="3396343"/>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文本框 3"/>
          <p:cNvSpPr txBox="1"/>
          <p:nvPr>
            <p:custDataLst>
              <p:tags r:id="rId9"/>
            </p:custDataLst>
          </p:nvPr>
        </p:nvSpPr>
        <p:spPr>
          <a:xfrm>
            <a:off x="4724342" y="2286013"/>
            <a:ext cx="2743213" cy="1981073"/>
          </a:xfrm>
          <a:prstGeom prst="rect">
            <a:avLst/>
          </a:prstGeom>
          <a:noFill/>
        </p:spPr>
        <p:txBody>
          <a:bodyPr wrap="square" lIns="63500" tIns="25400" rIns="63500" bIns="25400" rtlCol="0" anchor="ctr" anchorCtr="0">
            <a:normAutofit/>
          </a:bodyPr>
          <a:p>
            <a:pPr marL="0" indent="0" algn="ctr">
              <a:lnSpc>
                <a:spcPct val="100000"/>
              </a:lnSpc>
              <a:spcBef>
                <a:spcPts val="0"/>
              </a:spcBef>
              <a:spcAft>
                <a:spcPts val="0"/>
              </a:spcAft>
              <a:buSzPct val="100000"/>
              <a:buNone/>
            </a:pPr>
            <a:r>
              <a:rPr lang="zh-CN" altLang="en-US" sz="3200" b="1" spc="220">
                <a:solidFill>
                  <a:schemeClr val="lt1"/>
                </a:solidFill>
                <a:latin typeface="微软雅黑" panose="020B0503020204020204" pitchFamily="34" charset="-122"/>
                <a:ea typeface="微软雅黑" panose="020B0503020204020204" pitchFamily="34" charset="-122"/>
              </a:rPr>
              <a:t>区块链基础</a:t>
            </a:r>
            <a:endParaRPr lang="zh-CN" altLang="en-US" sz="3200" b="1" spc="220">
              <a:solidFill>
                <a:schemeClr val="lt1"/>
              </a:solidFill>
              <a:latin typeface="微软雅黑" panose="020B0503020204020204" pitchFamily="34" charset="-122"/>
              <a:ea typeface="微软雅黑" panose="020B0503020204020204" pitchFamily="34" charset="-122"/>
            </a:endParaRPr>
          </a:p>
          <a:p>
            <a:pPr marL="0" indent="0" algn="ctr">
              <a:lnSpc>
                <a:spcPct val="100000"/>
              </a:lnSpc>
              <a:spcBef>
                <a:spcPts val="0"/>
              </a:spcBef>
              <a:spcAft>
                <a:spcPts val="0"/>
              </a:spcAft>
              <a:buSzPct val="100000"/>
              <a:buNone/>
            </a:pPr>
            <a:r>
              <a:rPr lang="zh-CN" altLang="en-US" sz="3200" b="1" spc="220">
                <a:solidFill>
                  <a:schemeClr val="lt1"/>
                </a:solidFill>
                <a:latin typeface="微软雅黑" panose="020B0503020204020204" pitchFamily="34" charset="-122"/>
                <a:ea typeface="微软雅黑" panose="020B0503020204020204" pitchFamily="34" charset="-122"/>
              </a:rPr>
              <a:t>平台选型</a:t>
            </a:r>
            <a:endParaRPr lang="zh-CN" altLang="en-US" sz="3200" b="1" spc="220">
              <a:solidFill>
                <a:schemeClr val="lt1"/>
              </a:solidFill>
              <a:latin typeface="微软雅黑" panose="020B0503020204020204" pitchFamily="34" charset="-122"/>
              <a:ea typeface="微软雅黑" panose="020B0503020204020204" pitchFamily="34" charset="-122"/>
            </a:endParaRPr>
          </a:p>
        </p:txBody>
      </p:sp>
      <p:sp>
        <p:nvSpPr>
          <p:cNvPr id="7" name="Title 6"/>
          <p:cNvSpPr txBox="1"/>
          <p:nvPr>
            <p:custDataLst>
              <p:tags r:id="rId10"/>
            </p:custDataLst>
          </p:nvPr>
        </p:nvSpPr>
        <p:spPr>
          <a:xfrm>
            <a:off x="609600" y="1432560"/>
            <a:ext cx="3676015" cy="399288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600" b="1" spc="18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深圳市金融区块链发展促进会（以下简称“金链盟”）成立于2016年5月，由微众银行、腾讯、前海金控、深证通、顺丰控股等二十余家金融机构和科技企业共同发起，2019年11月正式注册为社会团体法人。至今，金链盟成员已涵括银行、证券、基金、保险、地方股权交易所、科技公司等六大类行业的100余家单位，已是国内最大的区块链组织和最具国际影响力的区块链联盟之一。</a:t>
            </a:r>
            <a:endParaRPr lang="zh-CN" altLang="en-US" sz="1600" b="1" spc="18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itle 6"/>
          <p:cNvSpPr txBox="1"/>
          <p:nvPr>
            <p:custDataLst>
              <p:tags r:id="rId11"/>
            </p:custDataLst>
          </p:nvPr>
        </p:nvSpPr>
        <p:spPr>
          <a:xfrm>
            <a:off x="7906385" y="1432560"/>
            <a:ext cx="3877945" cy="399288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600" b="1"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金链盟下设的金链盟开源工作组于2017年推出了安全可控、稳定易用、高性能的金融级区块链底层平台FISCO BCOS。该平台获得了2018年度深圳金融科技创新专项奖一等奖，并于2019年入选成为</a:t>
            </a:r>
            <a:r>
              <a:rPr lang="zh-CN" altLang="en-US" sz="1600" b="1" spc="160">
                <a:ln w="3175">
                  <a:noFill/>
                  <a:prstDash val="dash"/>
                </a:ln>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国家级区块链服务网络（BSN）</a:t>
            </a:r>
            <a:r>
              <a:rPr lang="zh-CN" altLang="en-US" sz="1600" b="1"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中的首个国产联盟链底层平台。目前，FISCO BCOS开源生态圈已汇聚了上万名个人开发者、超3000家机构与企业，在政务、金融、公益、版权、供应链、教育等不同领域已有200余个落地应用，已发展成为最大最活跃的国产开源联盟链生态圈之一。</a:t>
            </a:r>
            <a:endParaRPr lang="zh-CN" altLang="en-US" sz="1600" b="1"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4972050" y="5425440"/>
            <a:ext cx="2225040" cy="460375"/>
          </a:xfrm>
          <a:prstGeom prst="rect">
            <a:avLst/>
          </a:prstGeom>
          <a:noFill/>
        </p:spPr>
        <p:txBody>
          <a:bodyPr wrap="none" rtlCol="0" anchor="t">
            <a:spAutoFit/>
          </a:bodyPr>
          <a:p>
            <a:r>
              <a:rPr lang="zh-CN" altLang="en-US" sz="2400" b="1" u="sng" spc="16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FISCO</a:t>
            </a:r>
            <a:r>
              <a:rPr lang="zh-CN" altLang="en-US" sz="2400" b="1" u="sng"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BCOS</a:t>
            </a:r>
            <a:endParaRPr lang="zh-CN" altLang="en-US" sz="2400" b="1" u="sng"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 name="组合 29"/>
          <p:cNvGrpSpPr/>
          <p:nvPr>
            <p:custDataLst>
              <p:tags r:id="rId1"/>
            </p:custDataLst>
          </p:nvPr>
        </p:nvGrpSpPr>
        <p:grpSpPr>
          <a:xfrm>
            <a:off x="121285" y="608330"/>
            <a:ext cx="538480" cy="538480"/>
            <a:chOff x="150" y="633"/>
            <a:chExt cx="800" cy="800"/>
          </a:xfrm>
        </p:grpSpPr>
        <p:sp>
          <p:nvSpPr>
            <p:cNvPr id="31" name="矩形 30"/>
            <p:cNvSpPr/>
            <p:nvPr>
              <p:custDataLst>
                <p:tags r:id="rId2"/>
              </p:custDataLst>
            </p:nvPr>
          </p:nvSpPr>
          <p:spPr>
            <a:xfrm>
              <a:off x="150" y="633"/>
              <a:ext cx="600" cy="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custDataLst>
                <p:tags r:id="rId3"/>
              </p:custDataLst>
            </p:nvPr>
          </p:nvSpPr>
          <p:spPr>
            <a:xfrm>
              <a:off x="350" y="833"/>
              <a:ext cx="600" cy="6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Title 6"/>
          <p:cNvSpPr txBox="1"/>
          <p:nvPr>
            <p:custDataLst>
              <p:tags r:id="rId4"/>
            </p:custDataLst>
          </p:nvPr>
        </p:nvSpPr>
        <p:spPr>
          <a:xfrm>
            <a:off x="859790" y="608330"/>
            <a:ext cx="2045970" cy="59499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1000"/>
              </a:spcBef>
              <a:spcAft>
                <a:spcPts val="0"/>
              </a:spcAft>
              <a:buSzPct val="100000"/>
              <a:buNone/>
            </a:pPr>
            <a:r>
              <a:rPr lang="zh-CN" altLang="en-US" sz="3400" b="1" spc="342">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权威背书</a:t>
            </a:r>
            <a:endParaRPr lang="zh-CN" altLang="en-US" sz="3400" b="1" spc="342">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5"/>
          <a:stretch>
            <a:fillRect/>
          </a:stretch>
        </p:blipFill>
        <p:spPr>
          <a:xfrm>
            <a:off x="985838" y="1452245"/>
            <a:ext cx="10219055" cy="3272155"/>
          </a:xfrm>
          <a:prstGeom prst="rect">
            <a:avLst/>
          </a:prstGeom>
        </p:spPr>
      </p:pic>
      <p:pic>
        <p:nvPicPr>
          <p:cNvPr id="2" name="图片 1" descr="卫健链"/>
          <p:cNvPicPr>
            <a:picLocks noChangeAspect="1"/>
          </p:cNvPicPr>
          <p:nvPr/>
        </p:nvPicPr>
        <p:blipFill>
          <a:blip r:embed="rId6"/>
          <a:stretch>
            <a:fillRect/>
          </a:stretch>
        </p:blipFill>
        <p:spPr>
          <a:xfrm>
            <a:off x="5250815" y="4963795"/>
            <a:ext cx="1689100" cy="584200"/>
          </a:xfrm>
          <a:prstGeom prst="rect">
            <a:avLst/>
          </a:prstGeom>
        </p:spPr>
      </p:pic>
      <p:sp>
        <p:nvSpPr>
          <p:cNvPr id="3" name="文本框 2"/>
          <p:cNvSpPr txBox="1"/>
          <p:nvPr/>
        </p:nvSpPr>
        <p:spPr>
          <a:xfrm>
            <a:off x="4187825" y="5718175"/>
            <a:ext cx="3815080" cy="260350"/>
          </a:xfrm>
          <a:prstGeom prst="rect">
            <a:avLst/>
          </a:prstGeom>
          <a:noFill/>
        </p:spPr>
        <p:txBody>
          <a:bodyPr wrap="none" rtlCol="0">
            <a:spAutoFit/>
          </a:bodyPr>
          <a:p>
            <a:r>
              <a:rPr lang="zh-CN" altLang="en-US" sz="1100"/>
              <a:t>国家卫健区块链首个引入并适配的国产开源联盟链底层框架</a:t>
            </a:r>
            <a:endParaRPr lang="zh-CN" altLang="en-US" sz="1100"/>
          </a:p>
        </p:txBody>
      </p:sp>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1800860" y="4189730"/>
          <a:ext cx="8798560" cy="1627505"/>
        </p:xfrm>
        <a:graphic>
          <a:graphicData uri="http://schemas.openxmlformats.org/drawingml/2006/table">
            <a:tbl>
              <a:tblPr/>
              <a:tblGrid>
                <a:gridCol w="688340"/>
                <a:gridCol w="1318260"/>
                <a:gridCol w="6791960"/>
              </a:tblGrid>
              <a:tr h="1627505">
                <a:tc>
                  <a:txBody>
                    <a:bodyPr/>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5.5</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区块链应用（1分）</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基于区块链技术实现医护人员、医疗机构电子执业证照存证上链，支持执业主体实现在线认证和亮证执业、互联网医疗服务、跨机构电子病历协同共享等应用；（1分）</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3" name="表格 2"/>
          <p:cNvGraphicFramePr/>
          <p:nvPr/>
        </p:nvGraphicFramePr>
        <p:xfrm>
          <a:off x="1800860" y="1614805"/>
          <a:ext cx="8798560" cy="2574925"/>
        </p:xfrm>
        <a:graphic>
          <a:graphicData uri="http://schemas.openxmlformats.org/drawingml/2006/table">
            <a:tbl>
              <a:tblPr/>
              <a:tblGrid>
                <a:gridCol w="705485"/>
                <a:gridCol w="1299845"/>
                <a:gridCol w="6793230"/>
              </a:tblGrid>
              <a:tr h="2574925">
                <a:tc>
                  <a:txBody>
                    <a:bodyPr/>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1.8</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数据共享</a:t>
                      </a: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（4分）</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（1）按行政管理部门要求对接相关平台（区域全民健康信息平台、医疗三监管平台(包含互联网医疗服务监管平台)、电子健康卡卡管平台），自动上传相关数据；（1.2分） ★★★ （2）按卫健委及中医药管理局等行政管理部门要求，按时上传统计年月报、病案首页、人力基本信息、设备信息等数据；（0.8分）（3）对医院相应上传数据的及时性进行审核、监控，保障数据上传及时性不高于T+1；（0.5分）（4）对医院相应上传数据的完整性进行审核、监控，保障统计年报、月报数据上传率达100%，病案首页、人力基本信息数据上传完整率不低于99%；（1分）（5）按疾控部门管理要求上传传染病、死因监测等相关数据；（0.5分）</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331595" y="522605"/>
            <a:ext cx="4064000" cy="368300"/>
          </a:xfrm>
          <a:prstGeom prst="rect">
            <a:avLst/>
          </a:prstGeom>
          <a:noFill/>
        </p:spPr>
        <p:txBody>
          <a:bodyPr wrap="square" rtlCol="0">
            <a:spAutoFit/>
          </a:bodyPr>
          <a:p>
            <a:r>
              <a:rPr lang="zh-CN" altLang="en-US"/>
              <a:t>智慧医院评审等标准要求</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4698710"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rPr>
              <a:t>国家推</a:t>
            </a: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动</a:t>
            </a:r>
            <a:r>
              <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rPr>
              <a:t>区块链技术发展</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矩形 13"/>
          <p:cNvSpPr/>
          <p:nvPr/>
        </p:nvSpPr>
        <p:spPr>
          <a:xfrm>
            <a:off x="5130676" y="1946954"/>
            <a:ext cx="6156466" cy="2250399"/>
          </a:xfrm>
          <a:prstGeom prst="rect">
            <a:avLst/>
          </a:prstGeom>
          <a:solidFill>
            <a:srgbClr val="3D7784"/>
          </a:solidFill>
          <a:ln w="12700" cap="flat">
            <a:solidFill>
              <a:schemeClr val="bg1">
                <a:lumMod val="95000"/>
              </a:schemeClr>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rmAutofit/>
          </a:bodyPr>
          <a:lstStyle/>
          <a:p>
            <a:pPr fontAlgn="base"/>
            <a:endParaRPr lang="zh-CN" altLang="en-US" sz="1600" b="1" noProof="1">
              <a:gradFill>
                <a:gsLst>
                  <a:gs pos="0">
                    <a:schemeClr val="bg1"/>
                  </a:gs>
                  <a:gs pos="100000">
                    <a:schemeClr val="accent1">
                      <a:tint val="15000"/>
                      <a:satMod val="350000"/>
                    </a:schemeClr>
                  </a:gs>
                </a:gsLst>
                <a:lin ang="16200000" scaled="1"/>
              </a:gradFill>
              <a:latin typeface="微软雅黑" panose="020B0503020204020204" pitchFamily="34" charset="-122"/>
              <a:ea typeface="微软雅黑" panose="020B0503020204020204" pitchFamily="34" charset="-122"/>
            </a:endParaRPr>
          </a:p>
        </p:txBody>
      </p:sp>
      <p:sp>
        <p:nvSpPr>
          <p:cNvPr id="19" name="矩形 18"/>
          <p:cNvSpPr/>
          <p:nvPr/>
        </p:nvSpPr>
        <p:spPr>
          <a:xfrm>
            <a:off x="5130676" y="1506549"/>
            <a:ext cx="6156466" cy="440405"/>
          </a:xfrm>
          <a:prstGeom prst="rect">
            <a:avLst/>
          </a:prstGeom>
          <a:solidFill>
            <a:srgbClr val="3D7784"/>
          </a:solidFill>
          <a:ln w="19050" cap="flat">
            <a:solidFill>
              <a:schemeClr val="bg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fontAlgn="base"/>
            <a:r>
              <a:rPr lang="zh-CN" altLang="en-US" sz="1600" b="1" noProof="1">
                <a:gradFill>
                  <a:gsLst>
                    <a:gs pos="0">
                      <a:schemeClr val="bg1"/>
                    </a:gs>
                    <a:gs pos="100000">
                      <a:schemeClr val="accent1">
                        <a:tint val="15000"/>
                        <a:satMod val="350000"/>
                      </a:schemeClr>
                    </a:gs>
                  </a:gsLst>
                  <a:lin ang="16200000" scaled="1"/>
                </a:gradFill>
                <a:latin typeface="微软雅黑" panose="020B0503020204020204" pitchFamily="34" charset="-122"/>
                <a:ea typeface="微软雅黑" panose="020B0503020204020204" pitchFamily="34" charset="-122"/>
              </a:rPr>
              <a:t>  领导人提出加快推动区块链技术和产业创新发展</a:t>
            </a:r>
            <a:endParaRPr lang="zh-CN" altLang="en-US" sz="1600" b="1" noProof="1">
              <a:gradFill>
                <a:gsLst>
                  <a:gs pos="0">
                    <a:schemeClr val="bg1"/>
                  </a:gs>
                  <a:gs pos="100000">
                    <a:schemeClr val="accent1">
                      <a:tint val="15000"/>
                      <a:satMod val="350000"/>
                    </a:schemeClr>
                  </a:gs>
                </a:gsLst>
                <a:lin ang="16200000" scaled="1"/>
              </a:gradFill>
              <a:latin typeface="微软雅黑" panose="020B0503020204020204" pitchFamily="34" charset="-122"/>
              <a:ea typeface="微软雅黑" panose="020B0503020204020204" pitchFamily="34" charset="-122"/>
            </a:endParaRPr>
          </a:p>
        </p:txBody>
      </p:sp>
      <p:sp>
        <p:nvSpPr>
          <p:cNvPr id="20" name="矩形 19"/>
          <p:cNvSpPr/>
          <p:nvPr/>
        </p:nvSpPr>
        <p:spPr>
          <a:xfrm>
            <a:off x="5372100" y="1946954"/>
            <a:ext cx="5689600" cy="2183355"/>
          </a:xfrm>
          <a:prstGeom prst="rect">
            <a:avLst/>
          </a:prstGeom>
        </p:spPr>
        <p:txBody>
          <a:bodyPr wrap="square">
            <a:spAutoFit/>
          </a:bodyPr>
          <a:lstStyle/>
          <a:p>
            <a:pPr algn="just">
              <a:lnSpc>
                <a:spcPct val="150000"/>
              </a:lnSpc>
            </a:pPr>
            <a:r>
              <a:rPr lang="zh-CN" altLang="en-US" sz="16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1600" b="1" dirty="0">
                <a:solidFill>
                  <a:srgbClr val="FF0000"/>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区块链</a:t>
            </a:r>
            <a:r>
              <a:rPr lang="zh-CN" altLang="en-US" sz="16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技术应用已延伸到数字金融，物联网，智能制造，供应链管理，数字资产交易等多个领域。目前全球主要国家都在加快布局区块链技术发展。我国在区块链领域拥有良好基础，要加快推动区块链技术和产业创新发展，积极推进区块链和经济社会融合。”</a:t>
            </a:r>
            <a:r>
              <a:rPr lang="zh-CN" altLang="en-US"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endParaRPr lang="en-US" altLang="zh-CN"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p>
            <a:pPr algn="r">
              <a:lnSpc>
                <a:spcPct val="150000"/>
              </a:lnSpc>
            </a:pPr>
            <a:r>
              <a:rPr lang="en-US" altLang="zh-CN"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1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节选自《习近平在中央政治局第十八次集体学习》的讲话</a:t>
            </a:r>
            <a:endParaRPr lang="zh-CN" altLang="en-US" sz="1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21" name="图片 20"/>
          <p:cNvPicPr>
            <a:picLocks noChangeAspect="1"/>
          </p:cNvPicPr>
          <p:nvPr>
            <p:custDataLst>
              <p:tags r:id="rId1"/>
            </p:custDataLst>
          </p:nvPr>
        </p:nvPicPr>
        <p:blipFill>
          <a:blip r:embed="rId2"/>
          <a:stretch>
            <a:fillRect/>
          </a:stretch>
        </p:blipFill>
        <p:spPr>
          <a:xfrm>
            <a:off x="774700" y="1506548"/>
            <a:ext cx="4331738" cy="2690805"/>
          </a:xfrm>
          <a:prstGeom prst="rect">
            <a:avLst/>
          </a:prstGeom>
        </p:spPr>
      </p:pic>
      <p:sp>
        <p:nvSpPr>
          <p:cNvPr id="22" name="文本框 21"/>
          <p:cNvSpPr txBox="1"/>
          <p:nvPr/>
        </p:nvSpPr>
        <p:spPr>
          <a:xfrm>
            <a:off x="904858" y="4314612"/>
            <a:ext cx="10156842" cy="1987852"/>
          </a:xfrm>
          <a:prstGeom prst="rect">
            <a:avLst/>
          </a:prstGeom>
          <a:noFill/>
        </p:spPr>
        <p:txBody>
          <a:bodyPr wrap="square" rtlCol="0">
            <a:spAutoFit/>
          </a:bodyPr>
          <a:lstStyle/>
          <a:p>
            <a:pPr algn="just">
              <a:lnSpc>
                <a:spcPct val="20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在</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2020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日，</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国家发改委</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首次明确【新基建】范围，其中包括以</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区块链</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为代表的一系列新技术基础设施。</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20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在</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2020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月，</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央行</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下发《推动</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区块链</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技术规范应用的通知》及《</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区块链</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技术金融应用评估规则》这是国内首次由最高权威机构颁发的区块链规范文件</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200000"/>
              </a:lnSpc>
            </a:pP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 name="矩形 32"/>
          <p:cNvSpPr/>
          <p:nvPr>
            <p:custDataLst>
              <p:tags r:id="rId1"/>
            </p:custDataLst>
          </p:nvPr>
        </p:nvSpPr>
        <p:spPr>
          <a:xfrm>
            <a:off x="0" y="0"/>
            <a:ext cx="12192000" cy="912114"/>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pic>
        <p:nvPicPr>
          <p:cNvPr id="32" name="图片 3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pic>
        <p:nvPicPr>
          <p:cNvPr id="31" name="图片 30"/>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sp>
        <p:nvSpPr>
          <p:cNvPr id="4" name="文本框 3"/>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200" b="1" spc="160">
                <a:solidFill>
                  <a:schemeClr val="accent1">
                    <a:lumMod val="75000"/>
                  </a:schemeClr>
                </a:solidFill>
                <a:latin typeface="微软雅黑" panose="020B0503020204020204" pitchFamily="34" charset="-122"/>
                <a:ea typeface="微软雅黑" panose="020B0503020204020204" pitchFamily="34" charset="-122"/>
                <a:sym typeface="+mn-ea"/>
              </a:rPr>
              <a:t>业务应用上链场景</a:t>
            </a:r>
            <a:endParaRPr lang="zh-CN" altLang="en-US" sz="3200" b="1" spc="160">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5" name="矩形 4"/>
          <p:cNvSpPr/>
          <p:nvPr>
            <p:custDataLst>
              <p:tags r:id="rId7"/>
            </p:custDataLst>
          </p:nvPr>
        </p:nvSpPr>
        <p:spPr>
          <a:xfrm>
            <a:off x="1432887" y="1892151"/>
            <a:ext cx="2742661" cy="1480696"/>
          </a:xfrm>
          <a:prstGeom prst="rect">
            <a:avLst/>
          </a:prstGeom>
          <a:noFill/>
          <a:ln w="44450">
            <a:solidFill>
              <a:schemeClr val="accent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 name="Round"/>
          <p:cNvSpPr/>
          <p:nvPr>
            <p:custDataLst>
              <p:tags r:id="rId8"/>
            </p:custDataLst>
          </p:nvPr>
        </p:nvSpPr>
        <p:spPr>
          <a:xfrm>
            <a:off x="1591369" y="1657047"/>
            <a:ext cx="1556008" cy="505572"/>
          </a:xfrm>
          <a:custGeom>
            <a:avLst/>
            <a:gdLst>
              <a:gd name="connsiteX0" fmla="*/ 0 w 1295400"/>
              <a:gd name="connsiteY0" fmla="*/ 0 h 409575"/>
              <a:gd name="connsiteX1" fmla="*/ 1295400 w 1295400"/>
              <a:gd name="connsiteY1" fmla="*/ 0 h 409575"/>
              <a:gd name="connsiteX2" fmla="*/ 1295400 w 1295400"/>
              <a:gd name="connsiteY2" fmla="*/ 269873 h 409575"/>
              <a:gd name="connsiteX3" fmla="*/ 1155698 w 1295400"/>
              <a:gd name="connsiteY3" fmla="*/ 409575 h 409575"/>
              <a:gd name="connsiteX4" fmla="*/ 0 w 1295400"/>
              <a:gd name="connsiteY4" fmla="*/ 409575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409575">
                <a:moveTo>
                  <a:pt x="0" y="0"/>
                </a:moveTo>
                <a:lnTo>
                  <a:pt x="1295400" y="0"/>
                </a:lnTo>
                <a:lnTo>
                  <a:pt x="1295400" y="269873"/>
                </a:lnTo>
                <a:cubicBezTo>
                  <a:pt x="1295400" y="347028"/>
                  <a:pt x="1232853" y="409575"/>
                  <a:pt x="1155698" y="409575"/>
                </a:cubicBezTo>
                <a:lnTo>
                  <a:pt x="0" y="409575"/>
                </a:lnTo>
                <a:close/>
              </a:path>
            </a:pathLst>
          </a:custGeom>
          <a:solidFill>
            <a:schemeClr val="accent1"/>
          </a:solidFill>
          <a:ln w="19050">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 name="直角三角形 8"/>
          <p:cNvSpPr/>
          <p:nvPr>
            <p:custDataLst>
              <p:tags r:id="rId9"/>
            </p:custDataLst>
          </p:nvPr>
        </p:nvSpPr>
        <p:spPr>
          <a:xfrm>
            <a:off x="3160476" y="1664251"/>
            <a:ext cx="189262" cy="20890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6" name="Rectangle 29"/>
          <p:cNvSpPr/>
          <p:nvPr>
            <p:custDataLst>
              <p:tags r:id="rId10"/>
            </p:custDataLst>
          </p:nvPr>
        </p:nvSpPr>
        <p:spPr>
          <a:xfrm>
            <a:off x="1584820" y="1638055"/>
            <a:ext cx="1556008" cy="48789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0"/>
              </a:spcAft>
            </a:pPr>
            <a:r>
              <a:rPr lang="zh-CN" altLang="en-US" sz="2400" b="1" spc="160" dirty="0">
                <a:solidFill>
                  <a:schemeClr val="lt1"/>
                </a:solidFill>
                <a:uFillTx/>
                <a:latin typeface="微软雅黑" panose="020B0503020204020204" pitchFamily="34" charset="-122"/>
                <a:ea typeface="微软雅黑" panose="020B0503020204020204" pitchFamily="34" charset="-122"/>
              </a:rPr>
              <a:t>认证服务</a:t>
            </a:r>
            <a:endParaRPr lang="zh-CN" altLang="en-US" sz="2400" b="1" spc="160" dirty="0">
              <a:solidFill>
                <a:schemeClr val="lt1"/>
              </a:solidFill>
              <a:uFillTx/>
              <a:latin typeface="微软雅黑" panose="020B0503020204020204" pitchFamily="34" charset="-122"/>
              <a:ea typeface="微软雅黑" panose="020B0503020204020204" pitchFamily="34" charset="-122"/>
            </a:endParaRPr>
          </a:p>
        </p:txBody>
      </p:sp>
      <p:sp>
        <p:nvSpPr>
          <p:cNvPr id="11" name="TextBox 21"/>
          <p:cNvSpPr txBox="1"/>
          <p:nvPr>
            <p:custDataLst>
              <p:tags r:id="rId11"/>
            </p:custDataLst>
          </p:nvPr>
        </p:nvSpPr>
        <p:spPr>
          <a:xfrm>
            <a:off x="1438127" y="2157379"/>
            <a:ext cx="2742661" cy="1215468"/>
          </a:xfrm>
          <a:prstGeom prst="rect">
            <a:avLst/>
          </a:prstGeom>
          <a:noFill/>
        </p:spPr>
        <p:txBody>
          <a:bodyPr wrap="square" rtlCol="0" anchor="ctr">
            <a:normAutofit/>
          </a:bodyPr>
          <a:lstStyle/>
          <a:p>
            <a:pPr marL="0" lvl="0" indent="0" algn="l">
              <a:lnSpc>
                <a:spcPct val="120000"/>
              </a:lnSpc>
              <a:spcBef>
                <a:spcPts val="0"/>
              </a:spcBef>
              <a:spcAft>
                <a:spcPts val="800"/>
              </a:spcAft>
              <a:buSzPct val="100000"/>
            </a:pPr>
            <a:r>
              <a:rPr lang="zh-CN" altLang="en-US" sz="1400" spc="6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基于区块链的认证服务应用∶CA、执业资格认证、公安、微信、其它等主体身份联合认证服务。</a:t>
            </a:r>
            <a:endParaRPr lang="zh-CN" altLang="en-US" sz="1400" spc="6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custDataLst>
              <p:tags r:id="rId12"/>
            </p:custDataLst>
          </p:nvPr>
        </p:nvSpPr>
        <p:spPr>
          <a:xfrm>
            <a:off x="4722050" y="1892151"/>
            <a:ext cx="2742661" cy="1480696"/>
          </a:xfrm>
          <a:prstGeom prst="rect">
            <a:avLst/>
          </a:prstGeom>
          <a:noFill/>
          <a:ln w="44450">
            <a:solidFill>
              <a:schemeClr val="accent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2" name="Round"/>
          <p:cNvSpPr/>
          <p:nvPr>
            <p:custDataLst>
              <p:tags r:id="rId13"/>
            </p:custDataLst>
          </p:nvPr>
        </p:nvSpPr>
        <p:spPr>
          <a:xfrm>
            <a:off x="4880532" y="1657047"/>
            <a:ext cx="1556008" cy="505572"/>
          </a:xfrm>
          <a:custGeom>
            <a:avLst/>
            <a:gdLst>
              <a:gd name="connsiteX0" fmla="*/ 0 w 1295400"/>
              <a:gd name="connsiteY0" fmla="*/ 0 h 409575"/>
              <a:gd name="connsiteX1" fmla="*/ 1295400 w 1295400"/>
              <a:gd name="connsiteY1" fmla="*/ 0 h 409575"/>
              <a:gd name="connsiteX2" fmla="*/ 1295400 w 1295400"/>
              <a:gd name="connsiteY2" fmla="*/ 269873 h 409575"/>
              <a:gd name="connsiteX3" fmla="*/ 1155698 w 1295400"/>
              <a:gd name="connsiteY3" fmla="*/ 409575 h 409575"/>
              <a:gd name="connsiteX4" fmla="*/ 0 w 1295400"/>
              <a:gd name="connsiteY4" fmla="*/ 409575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409575">
                <a:moveTo>
                  <a:pt x="0" y="0"/>
                </a:moveTo>
                <a:lnTo>
                  <a:pt x="1295400" y="0"/>
                </a:lnTo>
                <a:lnTo>
                  <a:pt x="1295400" y="269873"/>
                </a:lnTo>
                <a:cubicBezTo>
                  <a:pt x="1295400" y="347028"/>
                  <a:pt x="1232853" y="409575"/>
                  <a:pt x="1155698" y="409575"/>
                </a:cubicBezTo>
                <a:lnTo>
                  <a:pt x="0" y="409575"/>
                </a:lnTo>
                <a:close/>
              </a:path>
            </a:pathLst>
          </a:custGeom>
          <a:solidFill>
            <a:schemeClr val="accent1"/>
          </a:solidFill>
          <a:ln w="19050">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3" name="直角三角形 12"/>
          <p:cNvSpPr/>
          <p:nvPr>
            <p:custDataLst>
              <p:tags r:id="rId14"/>
            </p:custDataLst>
          </p:nvPr>
        </p:nvSpPr>
        <p:spPr>
          <a:xfrm>
            <a:off x="6449638" y="1664251"/>
            <a:ext cx="189262" cy="20890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4" name="Rectangle 29"/>
          <p:cNvSpPr/>
          <p:nvPr>
            <p:custDataLst>
              <p:tags r:id="rId15"/>
            </p:custDataLst>
          </p:nvPr>
        </p:nvSpPr>
        <p:spPr>
          <a:xfrm>
            <a:off x="4873984" y="1638055"/>
            <a:ext cx="1556008" cy="48789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0"/>
              </a:spcAft>
            </a:pPr>
            <a:r>
              <a:rPr lang="zh-CN" altLang="en-US" sz="2400" b="1" spc="160" dirty="0">
                <a:solidFill>
                  <a:schemeClr val="lt1"/>
                </a:solidFill>
                <a:uFillTx/>
                <a:latin typeface="微软雅黑" panose="020B0503020204020204" pitchFamily="34" charset="-122"/>
                <a:ea typeface="微软雅黑" panose="020B0503020204020204" pitchFamily="34" charset="-122"/>
              </a:rPr>
              <a:t>处方流转</a:t>
            </a:r>
            <a:endParaRPr lang="zh-CN" altLang="en-US" sz="2400" b="1" spc="160" dirty="0">
              <a:solidFill>
                <a:schemeClr val="lt1"/>
              </a:solidFill>
              <a:uFillTx/>
              <a:latin typeface="微软雅黑" panose="020B0503020204020204" pitchFamily="34" charset="-122"/>
              <a:ea typeface="微软雅黑" panose="020B0503020204020204" pitchFamily="34" charset="-122"/>
            </a:endParaRPr>
          </a:p>
        </p:txBody>
      </p:sp>
      <p:sp>
        <p:nvSpPr>
          <p:cNvPr id="15" name="TextBox 21"/>
          <p:cNvSpPr txBox="1"/>
          <p:nvPr>
            <p:custDataLst>
              <p:tags r:id="rId16"/>
            </p:custDataLst>
          </p:nvPr>
        </p:nvSpPr>
        <p:spPr>
          <a:xfrm>
            <a:off x="4727289" y="2157379"/>
            <a:ext cx="2742661" cy="1215468"/>
          </a:xfrm>
          <a:prstGeom prst="rect">
            <a:avLst/>
          </a:prstGeom>
          <a:noFill/>
        </p:spPr>
        <p:txBody>
          <a:bodyPr wrap="square" rtlCol="0" anchor="ctr">
            <a:normAutofit/>
          </a:bodyPr>
          <a:lstStyle/>
          <a:p>
            <a:pPr marL="0" lvl="0" indent="0" algn="l">
              <a:lnSpc>
                <a:spcPct val="120000"/>
              </a:lnSpc>
              <a:spcBef>
                <a:spcPts val="0"/>
              </a:spcBef>
              <a:spcAft>
                <a:spcPts val="800"/>
              </a:spcAft>
              <a:buSzPct val="100000"/>
            </a:pPr>
            <a:r>
              <a:rPr lang="zh-CN" altLang="en-US" sz="1400" spc="60">
                <a:solidFill>
                  <a:schemeClr val="dk1">
                    <a:lumMod val="75000"/>
                    <a:lumOff val="25000"/>
                  </a:schemeClr>
                </a:solidFill>
                <a:latin typeface="微软雅黑" panose="020B0503020204020204" pitchFamily="34" charset="-122"/>
                <a:ea typeface="微软雅黑" panose="020B0503020204020204" pitchFamily="34" charset="-122"/>
              </a:rPr>
              <a:t>基于区块链的处方流转应用：处方定向共享、处方审核、订单状态和物流等信息上链。</a:t>
            </a:r>
            <a:endParaRPr lang="zh-CN" altLang="en-US" sz="1400" spc="60">
              <a:solidFill>
                <a:schemeClr val="dk1">
                  <a:lumMod val="75000"/>
                  <a:lumOff val="25000"/>
                </a:schemeClr>
              </a:solidFill>
              <a:latin typeface="微软雅黑" panose="020B0503020204020204" pitchFamily="34" charset="-122"/>
              <a:ea typeface="微软雅黑" panose="020B0503020204020204" pitchFamily="34" charset="-122"/>
            </a:endParaRPr>
          </a:p>
        </p:txBody>
      </p:sp>
      <p:sp>
        <p:nvSpPr>
          <p:cNvPr id="16" name="矩形 15"/>
          <p:cNvSpPr/>
          <p:nvPr>
            <p:custDataLst>
              <p:tags r:id="rId17"/>
            </p:custDataLst>
          </p:nvPr>
        </p:nvSpPr>
        <p:spPr>
          <a:xfrm>
            <a:off x="8011212" y="1892151"/>
            <a:ext cx="2742661" cy="1480696"/>
          </a:xfrm>
          <a:prstGeom prst="rect">
            <a:avLst/>
          </a:prstGeom>
          <a:noFill/>
          <a:ln w="44450">
            <a:solidFill>
              <a:schemeClr val="accent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7" name="Round"/>
          <p:cNvSpPr/>
          <p:nvPr>
            <p:custDataLst>
              <p:tags r:id="rId18"/>
            </p:custDataLst>
          </p:nvPr>
        </p:nvSpPr>
        <p:spPr>
          <a:xfrm>
            <a:off x="8169695" y="1657047"/>
            <a:ext cx="1556008" cy="505572"/>
          </a:xfrm>
          <a:custGeom>
            <a:avLst/>
            <a:gdLst>
              <a:gd name="connsiteX0" fmla="*/ 0 w 1295400"/>
              <a:gd name="connsiteY0" fmla="*/ 0 h 409575"/>
              <a:gd name="connsiteX1" fmla="*/ 1295400 w 1295400"/>
              <a:gd name="connsiteY1" fmla="*/ 0 h 409575"/>
              <a:gd name="connsiteX2" fmla="*/ 1295400 w 1295400"/>
              <a:gd name="connsiteY2" fmla="*/ 269873 h 409575"/>
              <a:gd name="connsiteX3" fmla="*/ 1155698 w 1295400"/>
              <a:gd name="connsiteY3" fmla="*/ 409575 h 409575"/>
              <a:gd name="connsiteX4" fmla="*/ 0 w 1295400"/>
              <a:gd name="connsiteY4" fmla="*/ 409575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409575">
                <a:moveTo>
                  <a:pt x="0" y="0"/>
                </a:moveTo>
                <a:lnTo>
                  <a:pt x="1295400" y="0"/>
                </a:lnTo>
                <a:lnTo>
                  <a:pt x="1295400" y="269873"/>
                </a:lnTo>
                <a:cubicBezTo>
                  <a:pt x="1295400" y="347028"/>
                  <a:pt x="1232853" y="409575"/>
                  <a:pt x="1155698" y="409575"/>
                </a:cubicBezTo>
                <a:lnTo>
                  <a:pt x="0" y="409575"/>
                </a:lnTo>
                <a:close/>
              </a:path>
            </a:pathLst>
          </a:custGeom>
          <a:solidFill>
            <a:schemeClr val="accent1"/>
          </a:solidFill>
          <a:ln w="19050">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8" name="直角三角形 17"/>
          <p:cNvSpPr/>
          <p:nvPr>
            <p:custDataLst>
              <p:tags r:id="rId19"/>
            </p:custDataLst>
          </p:nvPr>
        </p:nvSpPr>
        <p:spPr>
          <a:xfrm>
            <a:off x="9738801" y="1664251"/>
            <a:ext cx="189262" cy="20890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9" name="Rectangle 29"/>
          <p:cNvSpPr/>
          <p:nvPr>
            <p:custDataLst>
              <p:tags r:id="rId20"/>
            </p:custDataLst>
          </p:nvPr>
        </p:nvSpPr>
        <p:spPr>
          <a:xfrm>
            <a:off x="8163146" y="1638055"/>
            <a:ext cx="1556008" cy="48789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0"/>
              </a:spcAft>
            </a:pPr>
            <a:r>
              <a:rPr lang="zh-CN" altLang="en-US" sz="2400" b="1" spc="160" dirty="0">
                <a:solidFill>
                  <a:schemeClr val="lt1"/>
                </a:solidFill>
                <a:uFillTx/>
                <a:latin typeface="微软雅黑" panose="020B0503020204020204" pitchFamily="34" charset="-122"/>
                <a:ea typeface="微软雅黑" panose="020B0503020204020204" pitchFamily="34" charset="-122"/>
              </a:rPr>
              <a:t>中药代煎</a:t>
            </a:r>
            <a:endParaRPr lang="zh-CN" altLang="en-US" sz="2400" b="1" spc="160" dirty="0">
              <a:solidFill>
                <a:schemeClr val="lt1"/>
              </a:solidFill>
              <a:uFillTx/>
              <a:latin typeface="微软雅黑" panose="020B0503020204020204" pitchFamily="34" charset="-122"/>
              <a:ea typeface="微软雅黑" panose="020B0503020204020204" pitchFamily="34" charset="-122"/>
            </a:endParaRPr>
          </a:p>
        </p:txBody>
      </p:sp>
      <p:sp>
        <p:nvSpPr>
          <p:cNvPr id="20" name="TextBox 21"/>
          <p:cNvSpPr txBox="1"/>
          <p:nvPr>
            <p:custDataLst>
              <p:tags r:id="rId21"/>
            </p:custDataLst>
          </p:nvPr>
        </p:nvSpPr>
        <p:spPr>
          <a:xfrm>
            <a:off x="8016452" y="2157379"/>
            <a:ext cx="2742661" cy="1215468"/>
          </a:xfrm>
          <a:prstGeom prst="rect">
            <a:avLst/>
          </a:prstGeom>
          <a:noFill/>
        </p:spPr>
        <p:txBody>
          <a:bodyPr wrap="square" rtlCol="0" anchor="ctr">
            <a:normAutofit/>
          </a:bodyPr>
          <a:lstStyle/>
          <a:p>
            <a:pPr marL="0" lvl="0" indent="0" algn="l">
              <a:lnSpc>
                <a:spcPct val="120000"/>
              </a:lnSpc>
              <a:spcBef>
                <a:spcPts val="0"/>
              </a:spcBef>
              <a:spcAft>
                <a:spcPts val="800"/>
              </a:spcAft>
              <a:buSzPct val="100000"/>
            </a:pPr>
            <a:r>
              <a:rPr lang="zh-CN" altLang="en-US" sz="1400" spc="80">
                <a:solidFill>
                  <a:schemeClr val="dk1">
                    <a:lumMod val="75000"/>
                    <a:lumOff val="25000"/>
                  </a:schemeClr>
                </a:solidFill>
                <a:latin typeface="微软雅黑" panose="020B0503020204020204" pitchFamily="34" charset="-122"/>
                <a:ea typeface="微软雅黑" panose="020B0503020204020204" pitchFamily="34" charset="-122"/>
              </a:rPr>
              <a:t>基于区块链的中医代煎应用：处方发送、处方审核、代煎配送等信息上链存证。</a:t>
            </a:r>
            <a:endParaRPr lang="zh-CN" altLang="en-US" sz="1400" spc="80">
              <a:solidFill>
                <a:schemeClr val="dk1">
                  <a:lumMod val="75000"/>
                  <a:lumOff val="25000"/>
                </a:schemeClr>
              </a:solidFill>
              <a:latin typeface="微软雅黑" panose="020B0503020204020204" pitchFamily="34" charset="-122"/>
              <a:ea typeface="微软雅黑" panose="020B0503020204020204" pitchFamily="34" charset="-122"/>
            </a:endParaRPr>
          </a:p>
        </p:txBody>
      </p:sp>
      <p:sp>
        <p:nvSpPr>
          <p:cNvPr id="21" name="矩形 20"/>
          <p:cNvSpPr/>
          <p:nvPr>
            <p:custDataLst>
              <p:tags r:id="rId22"/>
            </p:custDataLst>
          </p:nvPr>
        </p:nvSpPr>
        <p:spPr>
          <a:xfrm>
            <a:off x="1432887" y="4347579"/>
            <a:ext cx="2742661" cy="1480696"/>
          </a:xfrm>
          <a:prstGeom prst="rect">
            <a:avLst/>
          </a:prstGeom>
          <a:noFill/>
          <a:ln w="44450">
            <a:solidFill>
              <a:schemeClr val="accent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2" name="Round"/>
          <p:cNvSpPr/>
          <p:nvPr>
            <p:custDataLst>
              <p:tags r:id="rId23"/>
            </p:custDataLst>
          </p:nvPr>
        </p:nvSpPr>
        <p:spPr>
          <a:xfrm>
            <a:off x="1591369" y="4112475"/>
            <a:ext cx="1556008" cy="505572"/>
          </a:xfrm>
          <a:custGeom>
            <a:avLst/>
            <a:gdLst>
              <a:gd name="connsiteX0" fmla="*/ 0 w 1295400"/>
              <a:gd name="connsiteY0" fmla="*/ 0 h 409575"/>
              <a:gd name="connsiteX1" fmla="*/ 1295400 w 1295400"/>
              <a:gd name="connsiteY1" fmla="*/ 0 h 409575"/>
              <a:gd name="connsiteX2" fmla="*/ 1295400 w 1295400"/>
              <a:gd name="connsiteY2" fmla="*/ 269873 h 409575"/>
              <a:gd name="connsiteX3" fmla="*/ 1155698 w 1295400"/>
              <a:gd name="connsiteY3" fmla="*/ 409575 h 409575"/>
              <a:gd name="connsiteX4" fmla="*/ 0 w 1295400"/>
              <a:gd name="connsiteY4" fmla="*/ 409575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409575">
                <a:moveTo>
                  <a:pt x="0" y="0"/>
                </a:moveTo>
                <a:lnTo>
                  <a:pt x="1295400" y="0"/>
                </a:lnTo>
                <a:lnTo>
                  <a:pt x="1295400" y="269873"/>
                </a:lnTo>
                <a:cubicBezTo>
                  <a:pt x="1295400" y="347028"/>
                  <a:pt x="1232853" y="409575"/>
                  <a:pt x="1155698" y="409575"/>
                </a:cubicBezTo>
                <a:lnTo>
                  <a:pt x="0" y="409575"/>
                </a:lnTo>
                <a:close/>
              </a:path>
            </a:pathLst>
          </a:custGeom>
          <a:solidFill>
            <a:schemeClr val="accent1"/>
          </a:solidFill>
          <a:ln w="19050">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3" name="直角三角形 22"/>
          <p:cNvSpPr/>
          <p:nvPr>
            <p:custDataLst>
              <p:tags r:id="rId24"/>
            </p:custDataLst>
          </p:nvPr>
        </p:nvSpPr>
        <p:spPr>
          <a:xfrm>
            <a:off x="3160476" y="4119678"/>
            <a:ext cx="189262" cy="20890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4" name="Rectangle 29"/>
          <p:cNvSpPr/>
          <p:nvPr>
            <p:custDataLst>
              <p:tags r:id="rId25"/>
            </p:custDataLst>
          </p:nvPr>
        </p:nvSpPr>
        <p:spPr>
          <a:xfrm>
            <a:off x="1584820" y="4093483"/>
            <a:ext cx="1556008" cy="48789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0"/>
              </a:spcAft>
            </a:pPr>
            <a:r>
              <a:rPr lang="zh-CN" altLang="en-US" sz="2400" b="1" spc="160" dirty="0">
                <a:solidFill>
                  <a:schemeClr val="lt1"/>
                </a:solidFill>
                <a:uFillTx/>
                <a:latin typeface="微软雅黑" panose="020B0503020204020204" pitchFamily="34" charset="-122"/>
                <a:ea typeface="微软雅黑" panose="020B0503020204020204" pitchFamily="34" charset="-122"/>
              </a:rPr>
              <a:t>商保服务</a:t>
            </a:r>
            <a:endParaRPr lang="zh-CN" altLang="en-US" sz="2400" b="1" spc="160" dirty="0">
              <a:solidFill>
                <a:schemeClr val="lt1"/>
              </a:solidFill>
              <a:uFillTx/>
              <a:latin typeface="微软雅黑" panose="020B0503020204020204" pitchFamily="34" charset="-122"/>
              <a:ea typeface="微软雅黑" panose="020B0503020204020204" pitchFamily="34" charset="-122"/>
            </a:endParaRPr>
          </a:p>
        </p:txBody>
      </p:sp>
      <p:sp>
        <p:nvSpPr>
          <p:cNvPr id="25" name="TextBox 21"/>
          <p:cNvSpPr txBox="1"/>
          <p:nvPr>
            <p:custDataLst>
              <p:tags r:id="rId26"/>
            </p:custDataLst>
          </p:nvPr>
        </p:nvSpPr>
        <p:spPr>
          <a:xfrm>
            <a:off x="1438127" y="4612807"/>
            <a:ext cx="2742661" cy="1215468"/>
          </a:xfrm>
          <a:prstGeom prst="rect">
            <a:avLst/>
          </a:prstGeom>
          <a:noFill/>
        </p:spPr>
        <p:txBody>
          <a:bodyPr wrap="square" rtlCol="0" anchor="ctr">
            <a:normAutofit/>
          </a:bodyPr>
          <a:lstStyle/>
          <a:p>
            <a:pPr marL="0" lvl="0" indent="0" algn="l">
              <a:lnSpc>
                <a:spcPct val="120000"/>
              </a:lnSpc>
              <a:spcBef>
                <a:spcPts val="0"/>
              </a:spcBef>
              <a:spcAft>
                <a:spcPts val="800"/>
              </a:spcAft>
              <a:buSzPct val="100000"/>
            </a:pPr>
            <a:r>
              <a:rPr lang="zh-CN" altLang="en-US" sz="1400" spc="80">
                <a:solidFill>
                  <a:schemeClr val="dk1">
                    <a:lumMod val="75000"/>
                    <a:lumOff val="25000"/>
                  </a:schemeClr>
                </a:solidFill>
                <a:latin typeface="微软雅黑" panose="020B0503020204020204" pitchFamily="34" charset="-122"/>
                <a:ea typeface="微软雅黑" panose="020B0503020204020204" pitchFamily="34" charset="-122"/>
              </a:rPr>
              <a:t>基于区块链的商保服务应用：理赔申请、病历索引、理赔结果等信息上链。</a:t>
            </a:r>
            <a:endParaRPr lang="zh-CN" altLang="en-US" sz="1400" spc="80">
              <a:solidFill>
                <a:schemeClr val="dk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custDataLst>
              <p:tags r:id="rId27"/>
            </p:custDataLst>
          </p:nvPr>
        </p:nvSpPr>
        <p:spPr>
          <a:xfrm>
            <a:off x="4722050" y="4347579"/>
            <a:ext cx="2742661" cy="1480696"/>
          </a:xfrm>
          <a:prstGeom prst="rect">
            <a:avLst/>
          </a:prstGeom>
          <a:noFill/>
          <a:ln w="44450">
            <a:solidFill>
              <a:schemeClr val="accent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7" name="Round"/>
          <p:cNvSpPr/>
          <p:nvPr>
            <p:custDataLst>
              <p:tags r:id="rId28"/>
            </p:custDataLst>
          </p:nvPr>
        </p:nvSpPr>
        <p:spPr>
          <a:xfrm>
            <a:off x="4880531" y="4112475"/>
            <a:ext cx="1556008" cy="505572"/>
          </a:xfrm>
          <a:custGeom>
            <a:avLst/>
            <a:gdLst>
              <a:gd name="connsiteX0" fmla="*/ 0 w 1295400"/>
              <a:gd name="connsiteY0" fmla="*/ 0 h 409575"/>
              <a:gd name="connsiteX1" fmla="*/ 1295400 w 1295400"/>
              <a:gd name="connsiteY1" fmla="*/ 0 h 409575"/>
              <a:gd name="connsiteX2" fmla="*/ 1295400 w 1295400"/>
              <a:gd name="connsiteY2" fmla="*/ 269873 h 409575"/>
              <a:gd name="connsiteX3" fmla="*/ 1155698 w 1295400"/>
              <a:gd name="connsiteY3" fmla="*/ 409575 h 409575"/>
              <a:gd name="connsiteX4" fmla="*/ 0 w 1295400"/>
              <a:gd name="connsiteY4" fmla="*/ 409575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409575">
                <a:moveTo>
                  <a:pt x="0" y="0"/>
                </a:moveTo>
                <a:lnTo>
                  <a:pt x="1295400" y="0"/>
                </a:lnTo>
                <a:lnTo>
                  <a:pt x="1295400" y="269873"/>
                </a:lnTo>
                <a:cubicBezTo>
                  <a:pt x="1295400" y="347028"/>
                  <a:pt x="1232853" y="409575"/>
                  <a:pt x="1155698" y="409575"/>
                </a:cubicBezTo>
                <a:lnTo>
                  <a:pt x="0" y="409575"/>
                </a:lnTo>
                <a:close/>
              </a:path>
            </a:pathLst>
          </a:custGeom>
          <a:solidFill>
            <a:schemeClr val="accent1"/>
          </a:solidFill>
          <a:ln w="19050">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8" name="直角三角形 27"/>
          <p:cNvSpPr/>
          <p:nvPr>
            <p:custDataLst>
              <p:tags r:id="rId29"/>
            </p:custDataLst>
          </p:nvPr>
        </p:nvSpPr>
        <p:spPr>
          <a:xfrm>
            <a:off x="6449638" y="4119678"/>
            <a:ext cx="189262" cy="20890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9" name="Rectangle 29"/>
          <p:cNvSpPr/>
          <p:nvPr>
            <p:custDataLst>
              <p:tags r:id="rId30"/>
            </p:custDataLst>
          </p:nvPr>
        </p:nvSpPr>
        <p:spPr>
          <a:xfrm>
            <a:off x="4873983" y="4093483"/>
            <a:ext cx="1556008" cy="48789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0"/>
              </a:spcAft>
            </a:pPr>
            <a:r>
              <a:rPr lang="zh-CN" altLang="en-US" sz="2400" b="1" spc="160" dirty="0">
                <a:solidFill>
                  <a:schemeClr val="lt1"/>
                </a:solidFill>
                <a:uFillTx/>
                <a:latin typeface="微软雅黑" panose="020B0503020204020204" pitchFamily="34" charset="-122"/>
                <a:ea typeface="微软雅黑" panose="020B0503020204020204" pitchFamily="34" charset="-122"/>
              </a:rPr>
              <a:t>远程监查</a:t>
            </a:r>
            <a:endParaRPr lang="zh-CN" altLang="en-US" sz="2400" b="1" spc="160" dirty="0">
              <a:solidFill>
                <a:schemeClr val="lt1"/>
              </a:solidFill>
              <a:uFillTx/>
              <a:latin typeface="微软雅黑" panose="020B0503020204020204" pitchFamily="34" charset="-122"/>
              <a:ea typeface="微软雅黑" panose="020B0503020204020204" pitchFamily="34" charset="-122"/>
            </a:endParaRPr>
          </a:p>
        </p:txBody>
      </p:sp>
      <p:sp>
        <p:nvSpPr>
          <p:cNvPr id="30" name="TextBox 21"/>
          <p:cNvSpPr txBox="1"/>
          <p:nvPr>
            <p:custDataLst>
              <p:tags r:id="rId31"/>
            </p:custDataLst>
          </p:nvPr>
        </p:nvSpPr>
        <p:spPr>
          <a:xfrm>
            <a:off x="4727289" y="4612807"/>
            <a:ext cx="2742661" cy="1215468"/>
          </a:xfrm>
          <a:prstGeom prst="rect">
            <a:avLst/>
          </a:prstGeom>
          <a:noFill/>
        </p:spPr>
        <p:txBody>
          <a:bodyPr wrap="square" rtlCol="0" anchor="ctr">
            <a:normAutofit/>
          </a:bodyPr>
          <a:lstStyle/>
          <a:p>
            <a:pPr marL="0" lvl="0" indent="0" algn="l">
              <a:lnSpc>
                <a:spcPct val="120000"/>
              </a:lnSpc>
              <a:spcBef>
                <a:spcPts val="0"/>
              </a:spcBef>
              <a:spcAft>
                <a:spcPts val="800"/>
              </a:spcAft>
              <a:buSzPct val="100000"/>
            </a:pPr>
            <a:r>
              <a:rPr lang="zh-CN" altLang="en-US" sz="1400" spc="120">
                <a:solidFill>
                  <a:schemeClr val="dk1">
                    <a:lumMod val="75000"/>
                    <a:lumOff val="25000"/>
                  </a:schemeClr>
                </a:solidFill>
                <a:latin typeface="微软雅黑" panose="020B0503020204020204" pitchFamily="34" charset="-122"/>
                <a:ea typeface="微软雅黑" panose="020B0503020204020204" pitchFamily="34" charset="-122"/>
              </a:rPr>
              <a:t>基于区块链的远程监查应用：知情同意书、病历索引等信息上链。</a:t>
            </a:r>
            <a:endParaRPr lang="zh-CN" altLang="en-US" sz="1400" spc="120">
              <a:solidFill>
                <a:schemeClr val="dk1">
                  <a:lumMod val="75000"/>
                  <a:lumOff val="25000"/>
                </a:schemeClr>
              </a:solidFill>
              <a:latin typeface="微软雅黑" panose="020B0503020204020204" pitchFamily="34" charset="-122"/>
              <a:ea typeface="微软雅黑" panose="020B0503020204020204" pitchFamily="34" charset="-122"/>
            </a:endParaRPr>
          </a:p>
        </p:txBody>
      </p:sp>
      <p:sp>
        <p:nvSpPr>
          <p:cNvPr id="2" name="矩形 1"/>
          <p:cNvSpPr/>
          <p:nvPr>
            <p:custDataLst>
              <p:tags r:id="rId32"/>
            </p:custDataLst>
          </p:nvPr>
        </p:nvSpPr>
        <p:spPr>
          <a:xfrm>
            <a:off x="8005635" y="4328529"/>
            <a:ext cx="2742661" cy="1480696"/>
          </a:xfrm>
          <a:prstGeom prst="rect">
            <a:avLst/>
          </a:prstGeom>
          <a:noFill/>
          <a:ln w="44450">
            <a:solidFill>
              <a:schemeClr val="accent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1" name="Round"/>
          <p:cNvSpPr/>
          <p:nvPr>
            <p:custDataLst>
              <p:tags r:id="rId33"/>
            </p:custDataLst>
          </p:nvPr>
        </p:nvSpPr>
        <p:spPr>
          <a:xfrm>
            <a:off x="8178721" y="4120730"/>
            <a:ext cx="1556008" cy="505572"/>
          </a:xfrm>
          <a:custGeom>
            <a:avLst/>
            <a:gdLst>
              <a:gd name="connsiteX0" fmla="*/ 0 w 1295400"/>
              <a:gd name="connsiteY0" fmla="*/ 0 h 409575"/>
              <a:gd name="connsiteX1" fmla="*/ 1295400 w 1295400"/>
              <a:gd name="connsiteY1" fmla="*/ 0 h 409575"/>
              <a:gd name="connsiteX2" fmla="*/ 1295400 w 1295400"/>
              <a:gd name="connsiteY2" fmla="*/ 269873 h 409575"/>
              <a:gd name="connsiteX3" fmla="*/ 1155698 w 1295400"/>
              <a:gd name="connsiteY3" fmla="*/ 409575 h 409575"/>
              <a:gd name="connsiteX4" fmla="*/ 0 w 1295400"/>
              <a:gd name="connsiteY4" fmla="*/ 409575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409575">
                <a:moveTo>
                  <a:pt x="0" y="0"/>
                </a:moveTo>
                <a:lnTo>
                  <a:pt x="1295400" y="0"/>
                </a:lnTo>
                <a:lnTo>
                  <a:pt x="1295400" y="269873"/>
                </a:lnTo>
                <a:cubicBezTo>
                  <a:pt x="1295400" y="347028"/>
                  <a:pt x="1232853" y="409575"/>
                  <a:pt x="1155698" y="409575"/>
                </a:cubicBezTo>
                <a:lnTo>
                  <a:pt x="0" y="409575"/>
                </a:lnTo>
                <a:close/>
              </a:path>
            </a:pathLst>
          </a:custGeom>
          <a:solidFill>
            <a:schemeClr val="accent1"/>
          </a:solidFill>
          <a:ln w="19050">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2" name="直角三角形 41"/>
          <p:cNvSpPr/>
          <p:nvPr>
            <p:custDataLst>
              <p:tags r:id="rId34"/>
            </p:custDataLst>
          </p:nvPr>
        </p:nvSpPr>
        <p:spPr>
          <a:xfrm>
            <a:off x="9747828" y="4127933"/>
            <a:ext cx="189262" cy="20890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3" name="Rectangle 29"/>
          <p:cNvSpPr/>
          <p:nvPr>
            <p:custDataLst>
              <p:tags r:id="rId35"/>
            </p:custDataLst>
          </p:nvPr>
        </p:nvSpPr>
        <p:spPr>
          <a:xfrm>
            <a:off x="8172173" y="4101738"/>
            <a:ext cx="1556008" cy="48789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0"/>
              </a:spcAft>
            </a:pPr>
            <a:r>
              <a:rPr lang="zh-CN" altLang="en-US" sz="2400" b="1" spc="160" dirty="0">
                <a:solidFill>
                  <a:schemeClr val="lt1"/>
                </a:solidFill>
                <a:uFillTx/>
                <a:latin typeface="微软雅黑" panose="020B0503020204020204" pitchFamily="34" charset="-122"/>
                <a:ea typeface="微软雅黑" panose="020B0503020204020204" pitchFamily="34" charset="-122"/>
              </a:rPr>
              <a:t>更多</a:t>
            </a:r>
            <a:r>
              <a:rPr lang="en-US" altLang="zh-CN" sz="2400" b="1" spc="160" dirty="0">
                <a:solidFill>
                  <a:schemeClr val="lt1"/>
                </a:solidFill>
                <a:uFillTx/>
                <a:latin typeface="微软雅黑" panose="020B0503020204020204" pitchFamily="34" charset="-122"/>
                <a:ea typeface="微软雅黑" panose="020B0503020204020204" pitchFamily="34" charset="-122"/>
              </a:rPr>
              <a:t>...</a:t>
            </a:r>
            <a:endParaRPr lang="en-US" altLang="zh-CN" sz="2400" b="1" spc="160" dirty="0">
              <a:solidFill>
                <a:schemeClr val="lt1"/>
              </a:solidFill>
              <a:uFillTx/>
              <a:latin typeface="微软雅黑" panose="020B0503020204020204" pitchFamily="34" charset="-122"/>
              <a:ea typeface="微软雅黑" panose="020B0503020204020204" pitchFamily="34" charset="-122"/>
            </a:endParaRPr>
          </a:p>
        </p:txBody>
      </p:sp>
    </p:spTree>
    <p:custDataLst>
      <p:tags r:id="rId3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 name="矩形 56"/>
          <p:cNvSpPr/>
          <p:nvPr>
            <p:custDataLst>
              <p:tags r:id="rId1"/>
            </p:custDataLst>
          </p:nvPr>
        </p:nvSpPr>
        <p:spPr>
          <a:xfrm>
            <a:off x="286385" y="5259070"/>
            <a:ext cx="11600815" cy="876300"/>
          </a:xfrm>
          <a:prstGeom prst="rect">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cs typeface="思源黑体 CN Normal" panose="020B0400000000000000" charset="-122"/>
            </a:endParaRPr>
          </a:p>
        </p:txBody>
      </p:sp>
      <p:sp>
        <p:nvSpPr>
          <p:cNvPr id="25" name="矩形 24"/>
          <p:cNvSpPr/>
          <p:nvPr>
            <p:custDataLst>
              <p:tags r:id="rId2"/>
            </p:custDataLst>
          </p:nvPr>
        </p:nvSpPr>
        <p:spPr>
          <a:xfrm rot="16200000">
            <a:off x="4057650" y="2667000"/>
            <a:ext cx="942975" cy="85090"/>
          </a:xfrm>
          <a:prstGeom prst="rect">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cs typeface="思源黑体 CN Normal" panose="020B0400000000000000" charset="-122"/>
            </a:endParaRPr>
          </a:p>
        </p:txBody>
      </p:sp>
      <p:sp>
        <p:nvSpPr>
          <p:cNvPr id="42" name="矩形 41"/>
          <p:cNvSpPr/>
          <p:nvPr>
            <p:custDataLst>
              <p:tags r:id="rId3"/>
            </p:custDataLst>
          </p:nvPr>
        </p:nvSpPr>
        <p:spPr>
          <a:xfrm rot="16200000">
            <a:off x="4057650" y="4316730"/>
            <a:ext cx="942975" cy="85090"/>
          </a:xfrm>
          <a:prstGeom prst="rect">
            <a:avLst/>
          </a:prstGeom>
          <a:solidFill>
            <a:srgbClr val="FF7429"/>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cs typeface="思源黑体 CN Normal" panose="020B0400000000000000" charset="-122"/>
            </a:endParaRPr>
          </a:p>
        </p:txBody>
      </p:sp>
      <p:sp>
        <p:nvSpPr>
          <p:cNvPr id="47" name="矩形 46"/>
          <p:cNvSpPr/>
          <p:nvPr>
            <p:custDataLst>
              <p:tags r:id="rId4"/>
            </p:custDataLst>
          </p:nvPr>
        </p:nvSpPr>
        <p:spPr>
          <a:xfrm rot="16200000">
            <a:off x="7737475" y="2667000"/>
            <a:ext cx="942975" cy="85090"/>
          </a:xfrm>
          <a:prstGeom prst="rect">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cs typeface="思源黑体 CN Normal" panose="020B0400000000000000" charset="-122"/>
            </a:endParaRPr>
          </a:p>
        </p:txBody>
      </p:sp>
      <p:sp>
        <p:nvSpPr>
          <p:cNvPr id="52" name="矩形 51"/>
          <p:cNvSpPr/>
          <p:nvPr>
            <p:custDataLst>
              <p:tags r:id="rId5"/>
            </p:custDataLst>
          </p:nvPr>
        </p:nvSpPr>
        <p:spPr>
          <a:xfrm rot="16200000">
            <a:off x="7737475" y="4316730"/>
            <a:ext cx="942975" cy="85090"/>
          </a:xfrm>
          <a:prstGeom prst="rect">
            <a:avLst/>
          </a:prstGeom>
          <a:solidFill>
            <a:srgbClr val="FF7429"/>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7429"/>
              </a:solidFill>
              <a:cs typeface="思源黑体 CN Normal" panose="020B0400000000000000" charset="-122"/>
            </a:endParaRPr>
          </a:p>
        </p:txBody>
      </p:sp>
      <p:sp>
        <p:nvSpPr>
          <p:cNvPr id="79" name="文本框 78"/>
          <p:cNvSpPr txBox="1"/>
          <p:nvPr>
            <p:custDataLst>
              <p:tags r:id="rId6"/>
            </p:custDataLst>
          </p:nvPr>
        </p:nvSpPr>
        <p:spPr>
          <a:xfrm>
            <a:off x="4657725" y="5410835"/>
            <a:ext cx="6577965" cy="573405"/>
          </a:xfrm>
          <a:prstGeom prst="rect">
            <a:avLst/>
          </a:prstGeom>
          <a:noFill/>
        </p:spPr>
        <p:txBody>
          <a:bodyPr wrap="square" lIns="90170" tIns="46990" rIns="90170" bIns="46990" rtlCol="0" anchor="t" anchorCtr="0">
            <a:spAutoFit/>
          </a:bodyPr>
          <a:p>
            <a:pPr fontAlgn="auto">
              <a:lnSpc>
                <a:spcPct val="130000"/>
              </a:lnSpc>
              <a:spcAft>
                <a:spcPts val="1000"/>
              </a:spcAft>
            </a:pPr>
            <a:r>
              <a:rPr lang="zh-CN" altLang="en-US" sz="1200" spc="150">
                <a:solidFill>
                  <a:srgbClr val="FFFFFF">
                    <a:alpha val="80000"/>
                  </a:srgbClr>
                </a:solidFill>
                <a:uFillTx/>
                <a:latin typeface="思源黑体 CN Normal" panose="020B0400000000000000" charset="-122"/>
                <a:ea typeface="思源黑体 CN Normal" panose="020B0400000000000000" charset="-122"/>
                <a:cs typeface="思源黑体 CN Heavy" panose="020B0A00000000000000" charset="-122"/>
              </a:rPr>
              <a:t>单击此处输入你的正文，文字是您思想的提炼，为了最终演示发布的良好效果，请尽量言简意赅的阐述观点</a:t>
            </a:r>
            <a:endParaRPr lang="zh-CN" altLang="en-US" sz="1200" spc="150">
              <a:solidFill>
                <a:srgbClr val="FFFFFF">
                  <a:alpha val="80000"/>
                </a:srgbClr>
              </a:solidFill>
              <a:uFillTx/>
              <a:latin typeface="思源黑体 CN Normal" panose="020B0400000000000000" charset="-122"/>
              <a:ea typeface="思源黑体 CN Normal" panose="020B0400000000000000" charset="-122"/>
              <a:cs typeface="思源黑体 CN Heavy" panose="020B0A00000000000000" charset="-122"/>
            </a:endParaRPr>
          </a:p>
        </p:txBody>
      </p:sp>
      <p:sp>
        <p:nvSpPr>
          <p:cNvPr id="37" name="椭圆 36"/>
          <p:cNvSpPr/>
          <p:nvPr>
            <p:custDataLst>
              <p:tags r:id="rId7"/>
            </p:custDataLst>
          </p:nvPr>
        </p:nvSpPr>
        <p:spPr>
          <a:xfrm>
            <a:off x="5361305" y="2072640"/>
            <a:ext cx="337185" cy="337185"/>
          </a:xfrm>
          <a:prstGeom prst="ellipse">
            <a:avLst/>
          </a:prstGeom>
          <a:solidFill>
            <a:srgbClr val="376FFF">
              <a:lumMod val="20000"/>
              <a:lumOff val="80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sz="1600">
              <a:cs typeface="思源黑体 CN Normal" panose="020B0400000000000000" charset="-122"/>
            </a:endParaRPr>
          </a:p>
        </p:txBody>
      </p:sp>
      <p:sp>
        <p:nvSpPr>
          <p:cNvPr id="38" name="文本框 37"/>
          <p:cNvSpPr txBox="1"/>
          <p:nvPr>
            <p:custDataLst>
              <p:tags r:id="rId8"/>
            </p:custDataLst>
          </p:nvPr>
        </p:nvSpPr>
        <p:spPr>
          <a:xfrm>
            <a:off x="4737735" y="2078355"/>
            <a:ext cx="1003300" cy="476250"/>
          </a:xfrm>
          <a:prstGeom prst="rect">
            <a:avLst/>
          </a:prstGeom>
          <a:noFill/>
        </p:spPr>
        <p:txBody>
          <a:bodyPr wrap="square" bIns="0" rtlCol="0" anchor="ctr" anchorCtr="0">
            <a:spAutoFit/>
          </a:bodyPr>
          <a:p>
            <a:pPr algn="l"/>
            <a:r>
              <a:rPr lang="en-US" altLang="zh-CN" sz="2800">
                <a:solidFill>
                  <a:srgbClr val="376FFF"/>
                </a:solidFill>
                <a:latin typeface="思源黑体 CN Heavy" panose="020B0A00000000000000" charset="-122"/>
                <a:ea typeface="思源黑体 CN Heavy" panose="020B0A00000000000000" charset="-122"/>
                <a:cs typeface="思源黑体 CN Normal" panose="020B0400000000000000" charset="-122"/>
                <a:sym typeface="思源黑体 CN Normal" panose="020B0400000000000000" charset="-122"/>
              </a:rPr>
              <a:t>88%</a:t>
            </a:r>
            <a:endParaRPr lang="en-US" altLang="zh-CN" sz="2800">
              <a:solidFill>
                <a:srgbClr val="376FFF"/>
              </a:solidFill>
              <a:latin typeface="思源黑体 CN Heavy" panose="020B0A00000000000000" charset="-122"/>
              <a:ea typeface="思源黑体 CN Heavy" panose="020B0A00000000000000" charset="-122"/>
              <a:cs typeface="思源黑体 CN Normal" panose="020B0400000000000000" charset="-122"/>
              <a:sym typeface="思源黑体 CN Normal" panose="020B0400000000000000" charset="-122"/>
            </a:endParaRPr>
          </a:p>
        </p:txBody>
      </p:sp>
      <p:sp>
        <p:nvSpPr>
          <p:cNvPr id="91" name="文本框 90"/>
          <p:cNvSpPr txBox="1"/>
          <p:nvPr>
            <p:custDataLst>
              <p:tags r:id="rId9"/>
            </p:custDataLst>
          </p:nvPr>
        </p:nvSpPr>
        <p:spPr>
          <a:xfrm>
            <a:off x="5753100" y="2155508"/>
            <a:ext cx="1560195" cy="322580"/>
          </a:xfrm>
          <a:prstGeom prst="rect">
            <a:avLst/>
          </a:prstGeom>
          <a:noFill/>
        </p:spPr>
        <p:txBody>
          <a:bodyPr wrap="square" bIns="0" rtlCol="0" anchor="ctr" anchorCtr="0">
            <a:spAutoFit/>
          </a:bodyPr>
          <a:p>
            <a:pPr algn="l"/>
            <a:r>
              <a:rPr lang="zh-CN" altLang="en-US" spc="300">
                <a:solidFill>
                  <a:srgbClr val="000000">
                    <a:lumMod val="75000"/>
                    <a:lumOff val="25000"/>
                  </a:srgbClr>
                </a:solidFill>
                <a:uFillTx/>
                <a:latin typeface="思源黑体 CN Heavy" panose="020B0A00000000000000" charset="-122"/>
                <a:ea typeface="思源黑体 CN Heavy" panose="020B0A00000000000000" charset="-122"/>
                <a:cs typeface="思源黑体 CN Normal" panose="020B0400000000000000" charset="-122"/>
              </a:rPr>
              <a:t>多身份认证</a:t>
            </a:r>
            <a:endParaRPr lang="zh-CN" altLang="en-US" spc="300">
              <a:solidFill>
                <a:srgbClr val="000000">
                  <a:lumMod val="75000"/>
                  <a:lumOff val="25000"/>
                </a:srgbClr>
              </a:solidFill>
              <a:uFillTx/>
              <a:latin typeface="思源黑体 CN Heavy" panose="020B0A00000000000000" charset="-122"/>
              <a:ea typeface="思源黑体 CN Heavy" panose="020B0A00000000000000" charset="-122"/>
              <a:cs typeface="思源黑体 CN Normal" panose="020B0400000000000000" charset="-122"/>
            </a:endParaRPr>
          </a:p>
        </p:txBody>
      </p:sp>
      <p:sp>
        <p:nvSpPr>
          <p:cNvPr id="92" name="文本框 91"/>
          <p:cNvSpPr txBox="1"/>
          <p:nvPr>
            <p:custDataLst>
              <p:tags r:id="rId10"/>
            </p:custDataLst>
          </p:nvPr>
        </p:nvSpPr>
        <p:spPr>
          <a:xfrm>
            <a:off x="4737735" y="2533015"/>
            <a:ext cx="2697480" cy="373380"/>
          </a:xfrm>
          <a:prstGeom prst="rect">
            <a:avLst/>
          </a:prstGeom>
          <a:noFill/>
        </p:spPr>
        <p:txBody>
          <a:bodyPr wrap="square" lIns="90170" tIns="46990" rIns="90170" bIns="46990" rtlCol="0" anchor="t" anchorCtr="0">
            <a:spAutoFit/>
          </a:bodyPr>
          <a:p>
            <a:pPr lvl="0" algn="l" fontAlgn="auto">
              <a:lnSpc>
                <a:spcPct val="130000"/>
              </a:lnSpc>
              <a:spcAft>
                <a:spcPts val="1000"/>
              </a:spcAft>
              <a:buClrTx/>
              <a:buSzTx/>
              <a:buFontTx/>
            </a:pPr>
            <a:r>
              <a:rPr lang="zh-CN" altLang="en-US" sz="1400" spc="150">
                <a:solidFill>
                  <a:srgbClr val="000000">
                    <a:lumMod val="50000"/>
                    <a:lumOff val="50000"/>
                  </a:srgbClr>
                </a:solidFill>
                <a:uFillTx/>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rPr>
              <a:t>多证互认，多身份认证</a:t>
            </a:r>
            <a:endParaRPr lang="zh-CN" altLang="en-US" sz="1400" spc="150">
              <a:solidFill>
                <a:srgbClr val="000000">
                  <a:lumMod val="50000"/>
                  <a:lumOff val="50000"/>
                </a:srgbClr>
              </a:solidFill>
              <a:uFillTx/>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endParaRPr>
          </a:p>
        </p:txBody>
      </p:sp>
      <p:sp>
        <p:nvSpPr>
          <p:cNvPr id="48" name="椭圆 47"/>
          <p:cNvSpPr/>
          <p:nvPr>
            <p:custDataLst>
              <p:tags r:id="rId11"/>
            </p:custDataLst>
          </p:nvPr>
        </p:nvSpPr>
        <p:spPr>
          <a:xfrm>
            <a:off x="9041130" y="2090420"/>
            <a:ext cx="337185" cy="337185"/>
          </a:xfrm>
          <a:prstGeom prst="ellipse">
            <a:avLst/>
          </a:prstGeom>
          <a:solidFill>
            <a:srgbClr val="376FFF">
              <a:lumMod val="20000"/>
              <a:lumOff val="80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sz="1600">
              <a:cs typeface="思源黑体 CN Normal" panose="020B0400000000000000" charset="-122"/>
            </a:endParaRPr>
          </a:p>
        </p:txBody>
      </p:sp>
      <p:sp>
        <p:nvSpPr>
          <p:cNvPr id="49" name="文本框 48"/>
          <p:cNvSpPr txBox="1"/>
          <p:nvPr>
            <p:custDataLst>
              <p:tags r:id="rId12"/>
            </p:custDataLst>
          </p:nvPr>
        </p:nvSpPr>
        <p:spPr>
          <a:xfrm>
            <a:off x="8417560" y="2055495"/>
            <a:ext cx="1003300" cy="476250"/>
          </a:xfrm>
          <a:prstGeom prst="rect">
            <a:avLst/>
          </a:prstGeom>
          <a:noFill/>
        </p:spPr>
        <p:txBody>
          <a:bodyPr wrap="square" bIns="0" rtlCol="0" anchor="ctr" anchorCtr="0">
            <a:spAutoFit/>
          </a:bodyPr>
          <a:p>
            <a:pPr algn="l"/>
            <a:r>
              <a:rPr lang="en-US" altLang="zh-CN" sz="2800">
                <a:solidFill>
                  <a:srgbClr val="376FFF"/>
                </a:solidFill>
                <a:latin typeface="思源黑体 CN Heavy" panose="020B0A00000000000000" charset="-122"/>
                <a:ea typeface="思源黑体 CN Heavy" panose="020B0A00000000000000" charset="-122"/>
                <a:cs typeface="思源黑体 CN Normal" panose="020B0400000000000000" charset="-122"/>
                <a:sym typeface="思源黑体 CN Normal" panose="020B0400000000000000" charset="-122"/>
              </a:rPr>
              <a:t>66%</a:t>
            </a:r>
            <a:endParaRPr lang="en-US" altLang="zh-CN" sz="2800">
              <a:solidFill>
                <a:srgbClr val="376FFF"/>
              </a:solidFill>
              <a:latin typeface="思源黑体 CN Heavy" panose="020B0A00000000000000" charset="-122"/>
              <a:ea typeface="思源黑体 CN Heavy" panose="020B0A00000000000000" charset="-122"/>
              <a:cs typeface="思源黑体 CN Normal" panose="020B0400000000000000" charset="-122"/>
              <a:sym typeface="思源黑体 CN Normal" panose="020B0400000000000000" charset="-122"/>
            </a:endParaRPr>
          </a:p>
        </p:txBody>
      </p:sp>
      <p:sp>
        <p:nvSpPr>
          <p:cNvPr id="2" name="文本框 1"/>
          <p:cNvSpPr txBox="1"/>
          <p:nvPr>
            <p:custDataLst>
              <p:tags r:id="rId13"/>
            </p:custDataLst>
          </p:nvPr>
        </p:nvSpPr>
        <p:spPr>
          <a:xfrm>
            <a:off x="9469120" y="2173288"/>
            <a:ext cx="1560195" cy="322580"/>
          </a:xfrm>
          <a:prstGeom prst="rect">
            <a:avLst/>
          </a:prstGeom>
          <a:noFill/>
        </p:spPr>
        <p:txBody>
          <a:bodyPr wrap="square" bIns="0" rtlCol="0" anchor="ctr" anchorCtr="0">
            <a:spAutoFit/>
          </a:bodyPr>
          <a:p>
            <a:pPr algn="l"/>
            <a:r>
              <a:rPr lang="zh-CN" altLang="en-US" spc="300">
                <a:solidFill>
                  <a:srgbClr val="000000">
                    <a:lumMod val="75000"/>
                    <a:lumOff val="25000"/>
                  </a:srgbClr>
                </a:solidFill>
                <a:uFillTx/>
                <a:latin typeface="思源黑体 CN Heavy" panose="020B0A00000000000000" charset="-122"/>
                <a:ea typeface="思源黑体 CN Heavy" panose="020B0A00000000000000" charset="-122"/>
                <a:cs typeface="思源黑体 CN Normal" panose="020B0400000000000000" charset="-122"/>
              </a:rPr>
              <a:t>互联网医院</a:t>
            </a:r>
            <a:endParaRPr lang="zh-CN" altLang="en-US" spc="300">
              <a:solidFill>
                <a:srgbClr val="000000">
                  <a:lumMod val="75000"/>
                  <a:lumOff val="25000"/>
                </a:srgbClr>
              </a:solidFill>
              <a:uFillTx/>
              <a:latin typeface="思源黑体 CN Heavy" panose="020B0A00000000000000" charset="-122"/>
              <a:ea typeface="思源黑体 CN Heavy" panose="020B0A00000000000000" charset="-122"/>
              <a:cs typeface="思源黑体 CN Normal" panose="020B0400000000000000" charset="-122"/>
            </a:endParaRPr>
          </a:p>
        </p:txBody>
      </p:sp>
      <p:sp>
        <p:nvSpPr>
          <p:cNvPr id="3" name="文本框 2"/>
          <p:cNvSpPr txBox="1"/>
          <p:nvPr>
            <p:custDataLst>
              <p:tags r:id="rId14"/>
            </p:custDataLst>
          </p:nvPr>
        </p:nvSpPr>
        <p:spPr>
          <a:xfrm>
            <a:off x="8417560" y="2550795"/>
            <a:ext cx="2697480" cy="573405"/>
          </a:xfrm>
          <a:prstGeom prst="rect">
            <a:avLst/>
          </a:prstGeom>
          <a:noFill/>
        </p:spPr>
        <p:txBody>
          <a:bodyPr wrap="square" lIns="90170" tIns="46990" rIns="90170" bIns="46990" rtlCol="0" anchor="t" anchorCtr="0">
            <a:spAutoFit/>
          </a:bodyPr>
          <a:p>
            <a:pPr lvl="0" algn="l" fontAlgn="auto">
              <a:lnSpc>
                <a:spcPct val="130000"/>
              </a:lnSpc>
              <a:spcAft>
                <a:spcPts val="1000"/>
              </a:spcAft>
              <a:buClrTx/>
              <a:buSzTx/>
              <a:buFontTx/>
            </a:pPr>
            <a:r>
              <a:rPr lang="zh-CN" altLang="en-US" sz="1200" spc="150">
                <a:solidFill>
                  <a:srgbClr val="000000">
                    <a:lumMod val="50000"/>
                    <a:lumOff val="50000"/>
                  </a:srgbClr>
                </a:solidFill>
                <a:uFillTx/>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rPr>
              <a:t>提供电子化的互联网医院备案，可信的互联网执业监管</a:t>
            </a:r>
            <a:endParaRPr lang="zh-CN" altLang="en-US" sz="1200" spc="150">
              <a:solidFill>
                <a:srgbClr val="000000">
                  <a:lumMod val="50000"/>
                  <a:lumOff val="50000"/>
                </a:srgbClr>
              </a:solidFill>
              <a:uFillTx/>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endParaRPr>
          </a:p>
        </p:txBody>
      </p:sp>
      <p:sp>
        <p:nvSpPr>
          <p:cNvPr id="43" name="椭圆 42"/>
          <p:cNvSpPr/>
          <p:nvPr>
            <p:custDataLst>
              <p:tags r:id="rId15"/>
            </p:custDataLst>
          </p:nvPr>
        </p:nvSpPr>
        <p:spPr>
          <a:xfrm>
            <a:off x="5371465" y="3760470"/>
            <a:ext cx="337185" cy="337185"/>
          </a:xfrm>
          <a:prstGeom prst="ellipse">
            <a:avLst/>
          </a:prstGeom>
          <a:solidFill>
            <a:srgbClr val="FF7429">
              <a:lumMod val="20000"/>
              <a:lumOff val="80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sz="1600">
              <a:cs typeface="思源黑体 CN Normal" panose="020B0400000000000000" charset="-122"/>
            </a:endParaRPr>
          </a:p>
        </p:txBody>
      </p:sp>
      <p:sp>
        <p:nvSpPr>
          <p:cNvPr id="44" name="文本框 43"/>
          <p:cNvSpPr txBox="1"/>
          <p:nvPr>
            <p:custDataLst>
              <p:tags r:id="rId16"/>
            </p:custDataLst>
          </p:nvPr>
        </p:nvSpPr>
        <p:spPr>
          <a:xfrm>
            <a:off x="4737735" y="3747135"/>
            <a:ext cx="1003300" cy="476250"/>
          </a:xfrm>
          <a:prstGeom prst="rect">
            <a:avLst/>
          </a:prstGeom>
          <a:noFill/>
        </p:spPr>
        <p:txBody>
          <a:bodyPr wrap="square" bIns="0" rtlCol="0" anchor="ctr" anchorCtr="0">
            <a:spAutoFit/>
          </a:bodyPr>
          <a:p>
            <a:pPr algn="l"/>
            <a:r>
              <a:rPr lang="en-US" altLang="zh-CN" sz="2800">
                <a:solidFill>
                  <a:srgbClr val="FF7429"/>
                </a:solidFill>
                <a:latin typeface="思源黑体 CN Heavy" panose="020B0A00000000000000" charset="-122"/>
                <a:ea typeface="思源黑体 CN Heavy" panose="020B0A00000000000000" charset="-122"/>
                <a:cs typeface="思源黑体 CN Normal" panose="020B0400000000000000" charset="-122"/>
                <a:sym typeface="思源黑体 CN Normal" panose="020B0400000000000000" charset="-122"/>
              </a:rPr>
              <a:t>77%</a:t>
            </a:r>
            <a:endParaRPr lang="en-US" altLang="zh-CN" sz="2800">
              <a:solidFill>
                <a:srgbClr val="FF7429"/>
              </a:solidFill>
              <a:latin typeface="思源黑体 CN Heavy" panose="020B0A00000000000000" charset="-122"/>
              <a:ea typeface="思源黑体 CN Heavy" panose="020B0A00000000000000" charset="-122"/>
              <a:cs typeface="思源黑体 CN Normal" panose="020B0400000000000000" charset="-122"/>
              <a:sym typeface="思源黑体 CN Normal" panose="020B0400000000000000" charset="-122"/>
            </a:endParaRPr>
          </a:p>
        </p:txBody>
      </p:sp>
      <p:sp>
        <p:nvSpPr>
          <p:cNvPr id="6" name="文本框 5"/>
          <p:cNvSpPr txBox="1"/>
          <p:nvPr>
            <p:custDataLst>
              <p:tags r:id="rId17"/>
            </p:custDataLst>
          </p:nvPr>
        </p:nvSpPr>
        <p:spPr>
          <a:xfrm>
            <a:off x="5753100" y="3764280"/>
            <a:ext cx="1892300" cy="322580"/>
          </a:xfrm>
          <a:prstGeom prst="rect">
            <a:avLst/>
          </a:prstGeom>
          <a:noFill/>
        </p:spPr>
        <p:txBody>
          <a:bodyPr wrap="square" bIns="0" rtlCol="0" anchor="ctr" anchorCtr="0">
            <a:spAutoFit/>
          </a:bodyPr>
          <a:p>
            <a:pPr algn="l"/>
            <a:r>
              <a:rPr lang="zh-CN" altLang="en-US" spc="300">
                <a:solidFill>
                  <a:srgbClr val="000000">
                    <a:lumMod val="75000"/>
                    <a:lumOff val="25000"/>
                  </a:srgbClr>
                </a:solidFill>
                <a:uFillTx/>
                <a:latin typeface="思源黑体 CN Heavy" panose="020B0A00000000000000" charset="-122"/>
                <a:ea typeface="思源黑体 CN Heavy" panose="020B0A00000000000000" charset="-122"/>
                <a:cs typeface="思源黑体 CN Normal" panose="020B0400000000000000" charset="-122"/>
              </a:rPr>
              <a:t>电子病历共享</a:t>
            </a:r>
            <a:endParaRPr lang="zh-CN" altLang="en-US" spc="300">
              <a:solidFill>
                <a:srgbClr val="000000">
                  <a:lumMod val="75000"/>
                  <a:lumOff val="25000"/>
                </a:srgbClr>
              </a:solidFill>
              <a:uFillTx/>
              <a:latin typeface="思源黑体 CN Heavy" panose="020B0A00000000000000" charset="-122"/>
              <a:ea typeface="思源黑体 CN Heavy" panose="020B0A00000000000000" charset="-122"/>
              <a:cs typeface="思源黑体 CN Normal" panose="020B0400000000000000" charset="-122"/>
            </a:endParaRPr>
          </a:p>
        </p:txBody>
      </p:sp>
      <p:pic>
        <p:nvPicPr>
          <p:cNvPr id="10" name="图片 9" descr="图片1"/>
          <p:cNvPicPr>
            <a:picLocks noChangeAspect="1"/>
          </p:cNvPicPr>
          <p:nvPr>
            <p:custDataLst>
              <p:tags r:id="rId18"/>
            </p:custDataLst>
          </p:nvPr>
        </p:nvPicPr>
        <p:blipFill>
          <a:blip r:embed="rId19"/>
          <a:stretch>
            <a:fillRect/>
          </a:stretch>
        </p:blipFill>
        <p:spPr>
          <a:xfrm>
            <a:off x="937260" y="2072640"/>
            <a:ext cx="2755265" cy="4358640"/>
          </a:xfrm>
          <a:prstGeom prst="rect">
            <a:avLst/>
          </a:prstGeom>
        </p:spPr>
      </p:pic>
      <p:sp>
        <p:nvSpPr>
          <p:cNvPr id="7" name="文本框 6"/>
          <p:cNvSpPr txBox="1"/>
          <p:nvPr>
            <p:custDataLst>
              <p:tags r:id="rId20"/>
            </p:custDataLst>
          </p:nvPr>
        </p:nvSpPr>
        <p:spPr>
          <a:xfrm>
            <a:off x="4737735" y="4160520"/>
            <a:ext cx="2697480" cy="812800"/>
          </a:xfrm>
          <a:prstGeom prst="rect">
            <a:avLst/>
          </a:prstGeom>
          <a:noFill/>
        </p:spPr>
        <p:txBody>
          <a:bodyPr wrap="square" lIns="90170" tIns="46990" rIns="90170" bIns="46990" rtlCol="0" anchor="t" anchorCtr="0">
            <a:spAutoFit/>
          </a:bodyPr>
          <a:p>
            <a:pPr lvl="0" algn="l" fontAlgn="auto">
              <a:lnSpc>
                <a:spcPct val="130000"/>
              </a:lnSpc>
              <a:spcAft>
                <a:spcPts val="1000"/>
              </a:spcAft>
              <a:buClrTx/>
              <a:buSzTx/>
              <a:buFontTx/>
            </a:pPr>
            <a:r>
              <a:rPr lang="zh-CN" altLang="en-US" sz="1200" spc="150">
                <a:solidFill>
                  <a:srgbClr val="000000">
                    <a:lumMod val="50000"/>
                    <a:lumOff val="50000"/>
                  </a:srgbClr>
                </a:solidFill>
                <a:uFillTx/>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rPr>
              <a:t>单击此处输入你的正文文字是您思想的提炼，请尽量言简意赅的阐述观点</a:t>
            </a:r>
            <a:endParaRPr lang="zh-CN" altLang="en-US" sz="1200" spc="150">
              <a:solidFill>
                <a:srgbClr val="000000">
                  <a:lumMod val="50000"/>
                  <a:lumOff val="50000"/>
                </a:srgbClr>
              </a:solidFill>
              <a:uFillTx/>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endParaRPr>
          </a:p>
        </p:txBody>
      </p:sp>
      <p:sp>
        <p:nvSpPr>
          <p:cNvPr id="53" name="椭圆 52"/>
          <p:cNvSpPr/>
          <p:nvPr>
            <p:custDataLst>
              <p:tags r:id="rId21"/>
            </p:custDataLst>
          </p:nvPr>
        </p:nvSpPr>
        <p:spPr>
          <a:xfrm>
            <a:off x="9051290" y="3769995"/>
            <a:ext cx="337185" cy="337185"/>
          </a:xfrm>
          <a:prstGeom prst="ellipse">
            <a:avLst/>
          </a:prstGeom>
          <a:solidFill>
            <a:srgbClr val="FF7429">
              <a:lumMod val="20000"/>
              <a:lumOff val="80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sz="1600">
              <a:cs typeface="思源黑体 CN Normal" panose="020B0400000000000000" charset="-122"/>
            </a:endParaRPr>
          </a:p>
        </p:txBody>
      </p:sp>
      <p:sp>
        <p:nvSpPr>
          <p:cNvPr id="54" name="文本框 53"/>
          <p:cNvSpPr txBox="1"/>
          <p:nvPr>
            <p:custDataLst>
              <p:tags r:id="rId22"/>
            </p:custDataLst>
          </p:nvPr>
        </p:nvSpPr>
        <p:spPr>
          <a:xfrm>
            <a:off x="8417560" y="3735070"/>
            <a:ext cx="1003300" cy="476250"/>
          </a:xfrm>
          <a:prstGeom prst="rect">
            <a:avLst/>
          </a:prstGeom>
          <a:noFill/>
        </p:spPr>
        <p:txBody>
          <a:bodyPr wrap="square" bIns="0" rtlCol="0" anchor="ctr" anchorCtr="0">
            <a:spAutoFit/>
          </a:bodyPr>
          <a:p>
            <a:pPr algn="l"/>
            <a:r>
              <a:rPr lang="en-US" altLang="zh-CN" sz="2800">
                <a:solidFill>
                  <a:srgbClr val="FF7429"/>
                </a:solidFill>
                <a:latin typeface="思源黑体 CN Heavy" panose="020B0A00000000000000" charset="-122"/>
                <a:ea typeface="思源黑体 CN Heavy" panose="020B0A00000000000000" charset="-122"/>
                <a:cs typeface="思源黑体 CN Normal" panose="020B0400000000000000" charset="-122"/>
                <a:sym typeface="思源黑体 CN Normal" panose="020B0400000000000000" charset="-122"/>
              </a:rPr>
              <a:t>55%</a:t>
            </a:r>
            <a:endParaRPr lang="en-US" altLang="zh-CN" sz="2800">
              <a:solidFill>
                <a:srgbClr val="FF7429"/>
              </a:solidFill>
              <a:latin typeface="思源黑体 CN Heavy" panose="020B0A00000000000000" charset="-122"/>
              <a:ea typeface="思源黑体 CN Heavy" panose="020B0A00000000000000" charset="-122"/>
              <a:cs typeface="思源黑体 CN Normal" panose="020B0400000000000000" charset="-122"/>
              <a:sym typeface="思源黑体 CN Normal" panose="020B0400000000000000" charset="-122"/>
            </a:endParaRPr>
          </a:p>
        </p:txBody>
      </p:sp>
      <p:sp>
        <p:nvSpPr>
          <p:cNvPr id="8" name="文本框 7"/>
          <p:cNvSpPr txBox="1"/>
          <p:nvPr>
            <p:custDataLst>
              <p:tags r:id="rId23"/>
            </p:custDataLst>
          </p:nvPr>
        </p:nvSpPr>
        <p:spPr>
          <a:xfrm>
            <a:off x="9469120" y="3773488"/>
            <a:ext cx="1560195" cy="322580"/>
          </a:xfrm>
          <a:prstGeom prst="rect">
            <a:avLst/>
          </a:prstGeom>
          <a:noFill/>
        </p:spPr>
        <p:txBody>
          <a:bodyPr wrap="square" bIns="0" rtlCol="0" anchor="ctr" anchorCtr="0">
            <a:spAutoFit/>
          </a:bodyPr>
          <a:p>
            <a:pPr algn="l"/>
            <a:r>
              <a:rPr lang="zh-CN" altLang="en-US" spc="300">
                <a:solidFill>
                  <a:srgbClr val="000000">
                    <a:lumMod val="75000"/>
                    <a:lumOff val="25000"/>
                  </a:srgbClr>
                </a:solidFill>
                <a:uFillTx/>
                <a:latin typeface="思源黑体 CN Heavy" panose="020B0A00000000000000" charset="-122"/>
                <a:ea typeface="思源黑体 CN Heavy" panose="020B0A00000000000000" charset="-122"/>
                <a:cs typeface="思源黑体 CN Normal" panose="020B0400000000000000" charset="-122"/>
              </a:rPr>
              <a:t>医护宝</a:t>
            </a:r>
            <a:endParaRPr lang="zh-CN" altLang="en-US" spc="300">
              <a:solidFill>
                <a:srgbClr val="000000">
                  <a:lumMod val="75000"/>
                  <a:lumOff val="25000"/>
                </a:srgbClr>
              </a:solidFill>
              <a:uFillTx/>
              <a:latin typeface="思源黑体 CN Heavy" panose="020B0A00000000000000" charset="-122"/>
              <a:ea typeface="思源黑体 CN Heavy" panose="020B0A00000000000000" charset="-122"/>
              <a:cs typeface="思源黑体 CN Normal" panose="020B0400000000000000" charset="-122"/>
            </a:endParaRPr>
          </a:p>
        </p:txBody>
      </p:sp>
      <p:sp>
        <p:nvSpPr>
          <p:cNvPr id="9" name="文本框 8"/>
          <p:cNvSpPr txBox="1"/>
          <p:nvPr>
            <p:custDataLst>
              <p:tags r:id="rId24"/>
            </p:custDataLst>
          </p:nvPr>
        </p:nvSpPr>
        <p:spPr>
          <a:xfrm>
            <a:off x="8417560" y="4170045"/>
            <a:ext cx="2697480" cy="573405"/>
          </a:xfrm>
          <a:prstGeom prst="rect">
            <a:avLst/>
          </a:prstGeom>
          <a:noFill/>
        </p:spPr>
        <p:txBody>
          <a:bodyPr wrap="square" lIns="90170" tIns="46990" rIns="90170" bIns="46990" rtlCol="0" anchor="t" anchorCtr="0">
            <a:spAutoFit/>
          </a:bodyPr>
          <a:p>
            <a:pPr lvl="0" algn="l" fontAlgn="auto">
              <a:lnSpc>
                <a:spcPct val="130000"/>
              </a:lnSpc>
              <a:spcAft>
                <a:spcPts val="1000"/>
              </a:spcAft>
              <a:buClrTx/>
              <a:buSzTx/>
              <a:buFontTx/>
            </a:pPr>
            <a:r>
              <a:rPr lang="zh-CN" altLang="en-US" sz="1200" spc="150">
                <a:solidFill>
                  <a:srgbClr val="000000">
                    <a:lumMod val="50000"/>
                    <a:lumOff val="50000"/>
                  </a:srgbClr>
                </a:solidFill>
                <a:uFillTx/>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rPr>
              <a:t>提供基于执业主体资格认证的医疗卫生服务人员门户</a:t>
            </a:r>
            <a:endParaRPr lang="zh-CN" altLang="en-US" sz="1200" spc="150">
              <a:solidFill>
                <a:srgbClr val="000000">
                  <a:lumMod val="50000"/>
                  <a:lumOff val="50000"/>
                </a:srgbClr>
              </a:solidFill>
              <a:uFillTx/>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endParaRPr>
          </a:p>
        </p:txBody>
      </p:sp>
      <p:sp>
        <p:nvSpPr>
          <p:cNvPr id="5" name="文本框 4"/>
          <p:cNvSpPr txBox="1"/>
          <p:nvPr>
            <p:custDataLst>
              <p:tags r:id="rId25"/>
            </p:custDataLst>
          </p:nvPr>
        </p:nvSpPr>
        <p:spPr>
          <a:xfrm>
            <a:off x="937260" y="550545"/>
            <a:ext cx="5197475" cy="476250"/>
          </a:xfrm>
          <a:prstGeom prst="rect">
            <a:avLst/>
          </a:prstGeom>
          <a:noFill/>
        </p:spPr>
        <p:txBody>
          <a:bodyPr wrap="square" bIns="0" rtlCol="0" anchor="ctr" anchorCtr="0">
            <a:spAutoFit/>
          </a:bodyPr>
          <a:p>
            <a:pPr algn="l"/>
            <a:r>
              <a:rPr lang="zh-CN" altLang="en-US" sz="2800">
                <a:solidFill>
                  <a:srgbClr val="000000">
                    <a:lumMod val="75000"/>
                    <a:lumOff val="25000"/>
                  </a:srgbClr>
                </a:solidFill>
                <a:latin typeface="思源黑体 CN Heavy" panose="020B0A00000000000000" charset="-122"/>
                <a:ea typeface="思源黑体 CN Heavy" panose="020B0A00000000000000" charset="-122"/>
                <a:cs typeface="思源黑体 CN Normal" panose="020B0400000000000000" charset="-122"/>
                <a:sym typeface="思源黑体 CN Normal" panose="020B0400000000000000" charset="-122"/>
              </a:rPr>
              <a:t>应用场景</a:t>
            </a:r>
            <a:endParaRPr lang="zh-CN" altLang="en-US" sz="2800">
              <a:solidFill>
                <a:srgbClr val="000000">
                  <a:lumMod val="75000"/>
                  <a:lumOff val="25000"/>
                </a:srgbClr>
              </a:solidFill>
              <a:latin typeface="思源黑体 CN Heavy" panose="020B0A00000000000000" charset="-122"/>
              <a:ea typeface="思源黑体 CN Heavy" panose="020B0A00000000000000" charset="-122"/>
              <a:cs typeface="思源黑体 CN Normal" panose="020B0400000000000000" charset="-122"/>
              <a:sym typeface="思源黑体 CN Normal" panose="020B0400000000000000" charset="-122"/>
            </a:endParaRPr>
          </a:p>
        </p:txBody>
      </p:sp>
      <p:sp>
        <p:nvSpPr>
          <p:cNvPr id="15" name="文本框 14"/>
          <p:cNvSpPr txBox="1"/>
          <p:nvPr>
            <p:custDataLst>
              <p:tags r:id="rId26"/>
            </p:custDataLst>
          </p:nvPr>
        </p:nvSpPr>
        <p:spPr>
          <a:xfrm>
            <a:off x="937260" y="1013460"/>
            <a:ext cx="2697480" cy="333375"/>
          </a:xfrm>
          <a:prstGeom prst="rect">
            <a:avLst/>
          </a:prstGeom>
          <a:noFill/>
        </p:spPr>
        <p:txBody>
          <a:bodyPr wrap="square" lIns="90170" tIns="46990" rIns="90170" bIns="46990" rtlCol="0" anchor="t" anchorCtr="0">
            <a:spAutoFit/>
          </a:bodyPr>
          <a:p>
            <a:pPr lvl="0" algn="l" fontAlgn="auto">
              <a:lnSpc>
                <a:spcPct val="130000"/>
              </a:lnSpc>
              <a:spcAft>
                <a:spcPts val="1000"/>
              </a:spcAft>
              <a:buClrTx/>
              <a:buSzTx/>
              <a:buFontTx/>
            </a:pPr>
            <a:r>
              <a:rPr lang="zh-CN" altLang="en-US" sz="1200" spc="150">
                <a:solidFill>
                  <a:srgbClr val="000000">
                    <a:lumMod val="50000"/>
                    <a:lumOff val="50000"/>
                  </a:srgbClr>
                </a:solidFill>
                <a:uFillTx/>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rPr>
              <a:t>单击此处输入你的副标题内容</a:t>
            </a:r>
            <a:endParaRPr lang="zh-CN" altLang="en-US" sz="1200" spc="150">
              <a:solidFill>
                <a:srgbClr val="000000">
                  <a:lumMod val="50000"/>
                  <a:lumOff val="50000"/>
                </a:srgbClr>
              </a:solidFill>
              <a:uFillTx/>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endParaRPr>
          </a:p>
        </p:txBody>
      </p:sp>
      <p:sp>
        <p:nvSpPr>
          <p:cNvPr id="17" name="矩形 16"/>
          <p:cNvSpPr/>
          <p:nvPr>
            <p:custDataLst>
              <p:tags r:id="rId27"/>
            </p:custDataLst>
          </p:nvPr>
        </p:nvSpPr>
        <p:spPr>
          <a:xfrm rot="16200000">
            <a:off x="469058" y="897972"/>
            <a:ext cx="540000" cy="100800"/>
          </a:xfrm>
          <a:prstGeom prst="rect">
            <a:avLst/>
          </a:prstGeom>
          <a:solidFill>
            <a:srgbClr val="376FFF">
              <a:lumMod val="20000"/>
              <a:lumOff val="80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cs typeface="思源黑体 CN Normal" panose="020B0400000000000000" charset="-122"/>
            </a:endParaRPr>
          </a:p>
          <a:p>
            <a:pPr algn="ctr"/>
            <a:endParaRPr lang="zh-CN" altLang="en-US">
              <a:cs typeface="思源黑体 CN Normal" panose="020B0400000000000000" charset="-122"/>
            </a:endParaRPr>
          </a:p>
        </p:txBody>
      </p:sp>
    </p:spTree>
    <p:custDataLst>
      <p:tags r:id="rId2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2213610" cy="705485"/>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40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认证服务</a:t>
            </a:r>
            <a:endParaRPr kumimoji="0" lang="zh-CN" altLang="en-US" sz="40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7597775" y="6197600"/>
            <a:ext cx="4036695" cy="368300"/>
          </a:xfrm>
          <a:prstGeom prst="rect">
            <a:avLst/>
          </a:prstGeom>
          <a:noFill/>
        </p:spPr>
        <p:txBody>
          <a:bodyPr wrap="square" rtlCol="0" anchor="t">
            <a:spAutoFit/>
          </a:bodyPr>
          <a:lstStyle/>
          <a:p>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——PKI/CA</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技术是区块链的安全基础</a:t>
            </a:r>
            <a:endPar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内容占位符 2"/>
          <p:cNvSpPr>
            <a:spLocks noGrp="1"/>
          </p:cNvSpPr>
          <p:nvPr>
            <p:custDataLst>
              <p:tags r:id="rId1"/>
            </p:custDataLst>
          </p:nvPr>
        </p:nvSpPr>
        <p:spPr bwMode="auto">
          <a:xfrm>
            <a:off x="556895" y="3519805"/>
            <a:ext cx="110775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lvl1pPr marL="457200" indent="-457200" algn="l" rtl="0" eaLnBrk="0" fontAlgn="base" hangingPunct="0">
              <a:spcBef>
                <a:spcPct val="20000"/>
              </a:spcBef>
              <a:spcAft>
                <a:spcPct val="0"/>
              </a:spcAft>
              <a:buFont typeface="Arial" panose="020B0604020202020204" pitchFamily="34" charset="0"/>
              <a:buChar char="•"/>
              <a:defRPr sz="3200" b="1" kern="1200">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524000" indent="-3048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2133600" indent="-3048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743200" indent="-3048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可信的身份</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医疗人员</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医疗机构</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医疗设备身份→数字</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证书</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区块链节点</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数字证书</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区块和链的不可否认性和抗抵赖性</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数字签名</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区块链</a:t>
            </a:r>
            <a:r>
              <a:rPr lang="zh-CN" sz="1600" dirty="0" smtClean="0">
                <a:latin typeface="微软雅黑" panose="020B0503020204020204" pitchFamily="34" charset="-122"/>
                <a:ea typeface="微软雅黑" panose="020B0503020204020204" pitchFamily="34" charset="-122"/>
                <a:cs typeface="微软雅黑" panose="020B0503020204020204" pitchFamily="34" charset="-122"/>
              </a:rPr>
              <a:t>安全与合规</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lvl="1"/>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安全</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：访问认证</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授权、节点身份可信、智能合约安全</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、交易</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数据安全等等</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合规：密码法，电子签名法，等保等等</a:t>
            </a:r>
            <a:endPar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custDataLst>
              <p:tags r:id="rId2"/>
            </p:custDataLst>
          </p:nvPr>
        </p:nvSpPr>
        <p:spPr>
          <a:xfrm>
            <a:off x="1129030" y="1642745"/>
            <a:ext cx="1847850" cy="489585"/>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1400" b="1" dirty="0">
                <a:solidFill>
                  <a:schemeClr val="bg1"/>
                </a:solidFill>
                <a:latin typeface="微软雅黑" panose="020B0503020204020204" pitchFamily="34" charset="-122"/>
                <a:ea typeface="微软雅黑" panose="020B0503020204020204" pitchFamily="34" charset="-122"/>
              </a:rPr>
              <a:t>医疗主体</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custDataLst>
              <p:tags r:id="rId3"/>
            </p:custDataLst>
          </p:nvPr>
        </p:nvSpPr>
        <p:spPr>
          <a:xfrm>
            <a:off x="3745865" y="1642745"/>
            <a:ext cx="1847850" cy="489585"/>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1400" b="1" dirty="0">
                <a:solidFill>
                  <a:schemeClr val="bg1"/>
                </a:solidFill>
                <a:latin typeface="微软雅黑" panose="020B0503020204020204" pitchFamily="34" charset="-122"/>
                <a:ea typeface="微软雅黑" panose="020B0503020204020204" pitchFamily="34" charset="-122"/>
              </a:rPr>
              <a:t>医疗业务系统</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custDataLst>
              <p:tags r:id="rId4"/>
            </p:custDataLst>
          </p:nvPr>
        </p:nvSpPr>
        <p:spPr>
          <a:xfrm>
            <a:off x="6194425" y="1642745"/>
            <a:ext cx="1847850" cy="489585"/>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1400" b="1" dirty="0">
                <a:solidFill>
                  <a:schemeClr val="bg1"/>
                </a:solidFill>
                <a:latin typeface="微软雅黑" panose="020B0503020204020204" pitchFamily="34" charset="-122"/>
                <a:ea typeface="微软雅黑" panose="020B0503020204020204" pitchFamily="34" charset="-122"/>
              </a:rPr>
              <a:t>节点</a:t>
            </a:r>
            <a:r>
              <a:rPr lang="en-US" altLang="zh-CN" sz="1400" b="1" dirty="0">
                <a:solidFill>
                  <a:schemeClr val="bg1"/>
                </a:solidFill>
                <a:latin typeface="微软雅黑" panose="020B0503020204020204" pitchFamily="34" charset="-122"/>
                <a:ea typeface="微软雅黑" panose="020B0503020204020204" pitchFamily="34" charset="-122"/>
              </a:rPr>
              <a:t>API</a:t>
            </a:r>
            <a:r>
              <a:rPr lang="zh-CN" altLang="en-US" sz="1400" b="1" dirty="0">
                <a:solidFill>
                  <a:schemeClr val="bg1"/>
                </a:solidFill>
                <a:latin typeface="微软雅黑" panose="020B0503020204020204" pitchFamily="34" charset="-122"/>
                <a:ea typeface="微软雅黑" panose="020B0503020204020204" pitchFamily="34" charset="-122"/>
              </a:rPr>
              <a:t>服务</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custDataLst>
              <p:tags r:id="rId5"/>
            </p:custDataLst>
          </p:nvPr>
        </p:nvSpPr>
        <p:spPr>
          <a:xfrm>
            <a:off x="9003665" y="1101090"/>
            <a:ext cx="1103630" cy="489585"/>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sz="1400" b="1" dirty="0">
                <a:solidFill>
                  <a:schemeClr val="bg1"/>
                </a:solidFill>
                <a:latin typeface="微软雅黑" panose="020B0503020204020204" pitchFamily="34" charset="-122"/>
                <a:ea typeface="微软雅黑" panose="020B0503020204020204" pitchFamily="34" charset="-122"/>
              </a:rPr>
              <a:t>排序节点</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custDataLst>
              <p:tags r:id="rId6"/>
            </p:custDataLst>
          </p:nvPr>
        </p:nvSpPr>
        <p:spPr>
          <a:xfrm>
            <a:off x="10441940" y="1101090"/>
            <a:ext cx="1101725" cy="489585"/>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sz="1400" b="1" dirty="0">
                <a:solidFill>
                  <a:schemeClr val="bg1"/>
                </a:solidFill>
                <a:latin typeface="微软雅黑" panose="020B0503020204020204" pitchFamily="34" charset="-122"/>
                <a:ea typeface="微软雅黑" panose="020B0503020204020204" pitchFamily="34" charset="-122"/>
              </a:rPr>
              <a:t>记账节点</a:t>
            </a:r>
            <a:endParaRPr lang="zh-CN" sz="14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custDataLst>
              <p:tags r:id="rId7"/>
            </p:custDataLst>
          </p:nvPr>
        </p:nvSpPr>
        <p:spPr>
          <a:xfrm>
            <a:off x="10441305" y="2132330"/>
            <a:ext cx="1102360" cy="489585"/>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sz="1400" b="1" dirty="0">
                <a:solidFill>
                  <a:schemeClr val="bg1"/>
                </a:solidFill>
                <a:latin typeface="微软雅黑" panose="020B0503020204020204" pitchFamily="34" charset="-122"/>
                <a:ea typeface="微软雅黑" panose="020B0503020204020204" pitchFamily="34" charset="-122"/>
              </a:rPr>
              <a:t>管控</a:t>
            </a:r>
            <a:r>
              <a:rPr lang="zh-CN" altLang="en-US" sz="1400" b="1" dirty="0">
                <a:solidFill>
                  <a:schemeClr val="bg1"/>
                </a:solidFill>
                <a:latin typeface="微软雅黑" panose="020B0503020204020204" pitchFamily="34" charset="-122"/>
                <a:ea typeface="微软雅黑" panose="020B0503020204020204" pitchFamily="34" charset="-122"/>
              </a:rPr>
              <a:t>服务</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custDataLst>
              <p:tags r:id="rId8"/>
            </p:custDataLst>
          </p:nvPr>
        </p:nvSpPr>
        <p:spPr>
          <a:xfrm>
            <a:off x="9003665" y="2132330"/>
            <a:ext cx="1103630" cy="489585"/>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sz="1400" b="1" dirty="0">
                <a:solidFill>
                  <a:schemeClr val="bg1"/>
                </a:solidFill>
                <a:latin typeface="微软雅黑" panose="020B0503020204020204" pitchFamily="34" charset="-122"/>
                <a:ea typeface="微软雅黑" panose="020B0503020204020204" pitchFamily="34" charset="-122"/>
              </a:rPr>
              <a:t>智能合约</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custDataLst>
              <p:tags r:id="rId9"/>
            </p:custDataLst>
          </p:nvPr>
        </p:nvSpPr>
        <p:spPr>
          <a:xfrm>
            <a:off x="1129030" y="2905125"/>
            <a:ext cx="10415270" cy="468630"/>
          </a:xfrm>
          <a:prstGeom prst="rect">
            <a:avLst/>
          </a:prstGeom>
          <a:solidFill>
            <a:srgbClr val="3D778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zh-CN" altLang="en-US" b="1" dirty="0">
                <a:solidFill>
                  <a:schemeClr val="bg1"/>
                </a:solidFill>
                <a:latin typeface="微软雅黑" panose="020B0503020204020204" pitchFamily="34" charset="-122"/>
                <a:ea typeface="微软雅黑" panose="020B0503020204020204" pitchFamily="34" charset="-122"/>
              </a:rPr>
              <a:t>认证服务</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3" name="箭头: 左右 1"/>
          <p:cNvSpPr/>
          <p:nvPr>
            <p:custDataLst>
              <p:tags r:id="rId10"/>
            </p:custDataLst>
          </p:nvPr>
        </p:nvSpPr>
        <p:spPr>
          <a:xfrm>
            <a:off x="2977123" y="1761970"/>
            <a:ext cx="749754" cy="190132"/>
          </a:xfrm>
          <a:prstGeom prst="leftRightArrow">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ysClr val="windowText" lastClr="000000"/>
                </a:solidFill>
              </a:ln>
              <a:solidFill>
                <a:srgbClr val="3D7784"/>
              </a:solidFill>
              <a:latin typeface="微软雅黑" panose="020B0503020204020204" pitchFamily="34" charset="-122"/>
              <a:ea typeface="微软雅黑" panose="020B0503020204020204" pitchFamily="34" charset="-122"/>
            </a:endParaRPr>
          </a:p>
        </p:txBody>
      </p:sp>
      <p:sp>
        <p:nvSpPr>
          <p:cNvPr id="14" name="箭头: 左右 1"/>
          <p:cNvSpPr/>
          <p:nvPr>
            <p:custDataLst>
              <p:tags r:id="rId11"/>
            </p:custDataLst>
          </p:nvPr>
        </p:nvSpPr>
        <p:spPr>
          <a:xfrm>
            <a:off x="5612765" y="1792605"/>
            <a:ext cx="582295" cy="189865"/>
          </a:xfrm>
          <a:prstGeom prst="leftRightArrow">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ysClr val="windowText" lastClr="000000"/>
                </a:solidFill>
              </a:ln>
              <a:solidFill>
                <a:srgbClr val="3D7784"/>
              </a:solidFill>
              <a:latin typeface="微软雅黑" panose="020B0503020204020204" pitchFamily="34" charset="-122"/>
              <a:ea typeface="微软雅黑" panose="020B0503020204020204" pitchFamily="34" charset="-122"/>
            </a:endParaRPr>
          </a:p>
        </p:txBody>
      </p:sp>
      <p:sp>
        <p:nvSpPr>
          <p:cNvPr id="15" name="箭头: 左右 1"/>
          <p:cNvSpPr/>
          <p:nvPr>
            <p:custDataLst>
              <p:tags r:id="rId12"/>
            </p:custDataLst>
          </p:nvPr>
        </p:nvSpPr>
        <p:spPr>
          <a:xfrm rot="19800000">
            <a:off x="7994015" y="1456055"/>
            <a:ext cx="1071245" cy="189865"/>
          </a:xfrm>
          <a:prstGeom prst="leftRightArrow">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ysClr val="windowText" lastClr="000000"/>
                </a:solidFill>
              </a:ln>
              <a:solidFill>
                <a:srgbClr val="3D7784"/>
              </a:solidFill>
              <a:latin typeface="微软雅黑" panose="020B0503020204020204" pitchFamily="34" charset="-122"/>
              <a:ea typeface="微软雅黑" panose="020B0503020204020204" pitchFamily="34" charset="-122"/>
            </a:endParaRPr>
          </a:p>
        </p:txBody>
      </p:sp>
      <p:sp>
        <p:nvSpPr>
          <p:cNvPr id="16" name="箭头: 左右 1"/>
          <p:cNvSpPr/>
          <p:nvPr>
            <p:custDataLst>
              <p:tags r:id="rId13"/>
            </p:custDataLst>
          </p:nvPr>
        </p:nvSpPr>
        <p:spPr>
          <a:xfrm rot="2040000">
            <a:off x="7969250" y="2078355"/>
            <a:ext cx="1071245" cy="189865"/>
          </a:xfrm>
          <a:prstGeom prst="leftRightArrow">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ysClr val="windowText" lastClr="000000"/>
                </a:solidFill>
              </a:ln>
              <a:solidFill>
                <a:srgbClr val="3D7784"/>
              </a:solidFill>
              <a:latin typeface="微软雅黑" panose="020B0503020204020204" pitchFamily="34" charset="-122"/>
              <a:ea typeface="微软雅黑" panose="020B0503020204020204" pitchFamily="34" charset="-122"/>
            </a:endParaRPr>
          </a:p>
        </p:txBody>
      </p:sp>
      <p:sp>
        <p:nvSpPr>
          <p:cNvPr id="17" name="箭头: 下 28"/>
          <p:cNvSpPr/>
          <p:nvPr>
            <p:custDataLst>
              <p:tags r:id="rId14"/>
            </p:custDataLst>
          </p:nvPr>
        </p:nvSpPr>
        <p:spPr>
          <a:xfrm rot="10800000">
            <a:off x="1937385" y="2284730"/>
            <a:ext cx="231140" cy="474345"/>
          </a:xfrm>
          <a:prstGeom prst="downArrow">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18" name="箭头: 下 28"/>
          <p:cNvSpPr/>
          <p:nvPr>
            <p:custDataLst>
              <p:tags r:id="rId15"/>
            </p:custDataLst>
          </p:nvPr>
        </p:nvSpPr>
        <p:spPr>
          <a:xfrm rot="10800000">
            <a:off x="4554220" y="2281555"/>
            <a:ext cx="231140" cy="474345"/>
          </a:xfrm>
          <a:prstGeom prst="downArrow">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19" name="箭头: 下 28"/>
          <p:cNvSpPr/>
          <p:nvPr>
            <p:custDataLst>
              <p:tags r:id="rId16"/>
            </p:custDataLst>
          </p:nvPr>
        </p:nvSpPr>
        <p:spPr>
          <a:xfrm rot="10800000">
            <a:off x="7002780" y="2284730"/>
            <a:ext cx="231140" cy="474345"/>
          </a:xfrm>
          <a:prstGeom prst="downArrow">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20" name="箭头: 下 28"/>
          <p:cNvSpPr/>
          <p:nvPr>
            <p:custDataLst>
              <p:tags r:id="rId17"/>
            </p:custDataLst>
          </p:nvPr>
        </p:nvSpPr>
        <p:spPr>
          <a:xfrm rot="10800000">
            <a:off x="9417685" y="2646680"/>
            <a:ext cx="231140" cy="234315"/>
          </a:xfrm>
          <a:prstGeom prst="downArrow">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22" name="箭头: 下 28"/>
          <p:cNvSpPr/>
          <p:nvPr>
            <p:custDataLst>
              <p:tags r:id="rId18"/>
            </p:custDataLst>
          </p:nvPr>
        </p:nvSpPr>
        <p:spPr>
          <a:xfrm rot="10800000">
            <a:off x="10876915" y="2646680"/>
            <a:ext cx="231140" cy="234315"/>
          </a:xfrm>
          <a:prstGeom prst="downArrow">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2213610" cy="705485"/>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40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应用场景</a:t>
            </a:r>
            <a:endParaRPr kumimoji="0" lang="zh-CN" altLang="en-US" sz="40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3" name="矩形: 圆角 2"/>
          <p:cNvSpPr/>
          <p:nvPr>
            <p:custDataLst>
              <p:tags r:id="rId1"/>
            </p:custDataLst>
          </p:nvPr>
        </p:nvSpPr>
        <p:spPr>
          <a:xfrm>
            <a:off x="3599815" y="4733290"/>
            <a:ext cx="4638675" cy="1687195"/>
          </a:xfrm>
          <a:prstGeom prst="roundRect">
            <a:avLst>
              <a:gd name="adj" fmla="val 3996"/>
            </a:avLst>
          </a:prstGeom>
          <a:solidFill>
            <a:schemeClr val="accent6">
              <a:lumMod val="20000"/>
              <a:lumOff val="80000"/>
            </a:schemeClr>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65" tIns="45681" rIns="91365" bIns="45681" numCol="1" spcCol="0" rtlCol="0" fromWordArt="0" anchor="t" anchorCtr="0" forceAA="0" compatLnSpc="1">
            <a:noAutofit/>
          </a:bodyP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24" name="矩形 23"/>
          <p:cNvSpPr/>
          <p:nvPr>
            <p:custDataLst>
              <p:tags r:id="rId2"/>
            </p:custDataLst>
          </p:nvPr>
        </p:nvSpPr>
        <p:spPr>
          <a:xfrm>
            <a:off x="5274945" y="5001260"/>
            <a:ext cx="2666365" cy="477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31606A"/>
                </a:solidFill>
                <a:latin typeface="微软雅黑" panose="020B0503020204020204" pitchFamily="34" charset="-122"/>
                <a:ea typeface="微软雅黑" panose="020B0503020204020204" pitchFamily="34" charset="-122"/>
              </a:rPr>
              <a:t>卫生健康基础资源共享区块链</a:t>
            </a:r>
            <a:endParaRPr lang="zh-CN" altLang="en-US" sz="2400" b="1" dirty="0">
              <a:solidFill>
                <a:srgbClr val="31606A"/>
              </a:solidFill>
              <a:latin typeface="微软雅黑" panose="020B0503020204020204" pitchFamily="34" charset="-122"/>
              <a:ea typeface="微软雅黑" panose="020B0503020204020204" pitchFamily="34" charset="-122"/>
            </a:endParaRPr>
          </a:p>
        </p:txBody>
      </p:sp>
      <p:grpSp>
        <p:nvGrpSpPr>
          <p:cNvPr id="50" name="组合 49"/>
          <p:cNvGrpSpPr/>
          <p:nvPr/>
        </p:nvGrpSpPr>
        <p:grpSpPr>
          <a:xfrm>
            <a:off x="4382135" y="4845050"/>
            <a:ext cx="826770" cy="789940"/>
            <a:chOff x="4874467" y="4039868"/>
            <a:chExt cx="717183" cy="685103"/>
          </a:xfrm>
        </p:grpSpPr>
        <p:grpSp>
          <p:nvGrpSpPr>
            <p:cNvPr id="25" name="组合 24"/>
            <p:cNvGrpSpPr/>
            <p:nvPr/>
          </p:nvGrpSpPr>
          <p:grpSpPr>
            <a:xfrm rot="16200000">
              <a:off x="4866801" y="4047534"/>
              <a:ext cx="685103" cy="669772"/>
              <a:chOff x="10276199" y="1957455"/>
              <a:chExt cx="685103" cy="669772"/>
            </a:xfrm>
          </p:grpSpPr>
          <p:sp>
            <p:nvSpPr>
              <p:cNvPr id="26" name="Straight Connector 100"/>
              <p:cNvSpPr/>
              <p:nvPr>
                <p:custDataLst>
                  <p:tags r:id="rId3"/>
                </p:custDataLst>
              </p:nvPr>
            </p:nvSpPr>
            <p:spPr bwMode="auto">
              <a:xfrm flipH="1" flipV="1">
                <a:off x="10591487" y="1957455"/>
                <a:ext cx="178855" cy="42161"/>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27" name="Freeform: Shape 101"/>
              <p:cNvSpPr/>
              <p:nvPr>
                <p:custDataLst>
                  <p:tags r:id="rId4"/>
                </p:custDataLst>
              </p:nvPr>
            </p:nvSpPr>
            <p:spPr bwMode="auto">
              <a:xfrm>
                <a:off x="10770342" y="1999663"/>
                <a:ext cx="168076" cy="284680"/>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28" name="Freeform: Shape 102"/>
              <p:cNvSpPr/>
              <p:nvPr>
                <p:custDataLst>
                  <p:tags r:id="rId5"/>
                </p:custDataLst>
              </p:nvPr>
            </p:nvSpPr>
            <p:spPr bwMode="auto">
              <a:xfrm>
                <a:off x="10449781" y="2284296"/>
                <a:ext cx="488591" cy="342883"/>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29" name="Straight Connector 103"/>
              <p:cNvSpPr/>
              <p:nvPr>
                <p:custDataLst>
                  <p:tags r:id="rId6"/>
                </p:custDataLst>
              </p:nvPr>
            </p:nvSpPr>
            <p:spPr bwMode="auto">
              <a:xfrm>
                <a:off x="10302569" y="2416837"/>
                <a:ext cx="147212" cy="187783"/>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30" name="Freeform: Shape 104"/>
              <p:cNvSpPr/>
              <p:nvPr>
                <p:custDataLst>
                  <p:tags r:id="rId7"/>
                </p:custDataLst>
              </p:nvPr>
            </p:nvSpPr>
            <p:spPr bwMode="auto">
              <a:xfrm>
                <a:off x="10276199" y="2143714"/>
                <a:ext cx="26370" cy="273123"/>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31" name="Straight Connector 105"/>
              <p:cNvSpPr/>
              <p:nvPr>
                <p:custDataLst>
                  <p:tags r:id="rId8"/>
                </p:custDataLst>
              </p:nvPr>
            </p:nvSpPr>
            <p:spPr bwMode="auto">
              <a:xfrm flipH="1">
                <a:off x="10429194" y="1957455"/>
                <a:ext cx="162293" cy="54967"/>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32" name="Freeform: Shape 106"/>
              <p:cNvSpPr/>
              <p:nvPr>
                <p:custDataLst>
                  <p:tags r:id="rId9"/>
                </p:custDataLst>
              </p:nvPr>
            </p:nvSpPr>
            <p:spPr bwMode="auto">
              <a:xfrm>
                <a:off x="10429424" y="1994901"/>
                <a:ext cx="341750" cy="19047"/>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33" name="Freeform: Shape 107"/>
              <p:cNvSpPr/>
              <p:nvPr>
                <p:custDataLst>
                  <p:tags r:id="rId10"/>
                </p:custDataLst>
              </p:nvPr>
            </p:nvSpPr>
            <p:spPr bwMode="auto">
              <a:xfrm>
                <a:off x="10405089" y="2311433"/>
                <a:ext cx="44737" cy="29318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34" name="Freeform: Shape 108"/>
              <p:cNvSpPr/>
              <p:nvPr>
                <p:custDataLst>
                  <p:tags r:id="rId11"/>
                </p:custDataLst>
              </p:nvPr>
            </p:nvSpPr>
            <p:spPr bwMode="auto">
              <a:xfrm>
                <a:off x="10405089" y="2013716"/>
                <a:ext cx="33171" cy="29771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35" name="Freeform: Shape 109"/>
              <p:cNvSpPr/>
              <p:nvPr>
                <p:custDataLst>
                  <p:tags r:id="rId12"/>
                </p:custDataLst>
              </p:nvPr>
            </p:nvSpPr>
            <p:spPr bwMode="auto">
              <a:xfrm>
                <a:off x="10582928" y="2437455"/>
                <a:ext cx="75364" cy="189772"/>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36" name="Freeform: Shape 110"/>
              <p:cNvSpPr/>
              <p:nvPr>
                <p:custDataLst>
                  <p:tags r:id="rId13"/>
                </p:custDataLst>
              </p:nvPr>
            </p:nvSpPr>
            <p:spPr bwMode="auto">
              <a:xfrm>
                <a:off x="10582928" y="1996380"/>
                <a:ext cx="82905" cy="44102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37" name="Straight Connector 111"/>
              <p:cNvSpPr/>
              <p:nvPr>
                <p:custDataLst>
                  <p:tags r:id="rId14"/>
                </p:custDataLst>
              </p:nvPr>
            </p:nvSpPr>
            <p:spPr bwMode="auto">
              <a:xfrm>
                <a:off x="10591487" y="1957455"/>
                <a:ext cx="4533" cy="38925"/>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sz="2000">
                  <a:latin typeface="+mn-ea"/>
                </a:endParaRPr>
              </a:p>
            </p:txBody>
          </p:sp>
          <p:sp>
            <p:nvSpPr>
              <p:cNvPr id="38" name="Straight Connector 112"/>
              <p:cNvSpPr/>
              <p:nvPr>
                <p:custDataLst>
                  <p:tags r:id="rId15"/>
                </p:custDataLst>
              </p:nvPr>
            </p:nvSpPr>
            <p:spPr bwMode="auto">
              <a:xfrm flipH="1">
                <a:off x="10289291" y="2012191"/>
                <a:ext cx="138421" cy="131568"/>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39" name="Straight Connector 113"/>
              <p:cNvSpPr/>
              <p:nvPr>
                <p:custDataLst>
                  <p:tags r:id="rId16"/>
                </p:custDataLst>
              </p:nvPr>
            </p:nvSpPr>
            <p:spPr bwMode="auto">
              <a:xfrm flipH="1" flipV="1">
                <a:off x="10899233" y="2266499"/>
                <a:ext cx="39186" cy="17844"/>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40" name="Straight Connector 114"/>
              <p:cNvSpPr/>
              <p:nvPr>
                <p:custDataLst>
                  <p:tags r:id="rId17"/>
                </p:custDataLst>
              </p:nvPr>
            </p:nvSpPr>
            <p:spPr bwMode="auto">
              <a:xfrm flipH="1" flipV="1">
                <a:off x="10768677" y="1999894"/>
                <a:ext cx="44645" cy="115989"/>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41" name="Straight Connector 115"/>
              <p:cNvSpPr/>
              <p:nvPr>
                <p:custDataLst>
                  <p:tags r:id="rId18"/>
                </p:custDataLst>
              </p:nvPr>
            </p:nvSpPr>
            <p:spPr bwMode="auto">
              <a:xfrm flipH="1" flipV="1">
                <a:off x="10813321" y="2115883"/>
                <a:ext cx="85911" cy="150615"/>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42" name="Straight Connector 116"/>
              <p:cNvSpPr/>
              <p:nvPr>
                <p:custDataLst>
                  <p:tags r:id="rId19"/>
                </p:custDataLst>
              </p:nvPr>
            </p:nvSpPr>
            <p:spPr bwMode="auto">
              <a:xfrm flipH="1" flipV="1">
                <a:off x="10899233" y="2266499"/>
                <a:ext cx="3748" cy="202808"/>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43" name="Freeform: Shape 117"/>
              <p:cNvSpPr/>
              <p:nvPr>
                <p:custDataLst>
                  <p:tags r:id="rId20"/>
                </p:custDataLst>
              </p:nvPr>
            </p:nvSpPr>
            <p:spPr bwMode="auto">
              <a:xfrm>
                <a:off x="10582928" y="2437455"/>
                <a:ext cx="320052" cy="60514"/>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44" name="Straight Connector 118"/>
              <p:cNvSpPr/>
              <p:nvPr>
                <p:custDataLst>
                  <p:tags r:id="rId21"/>
                </p:custDataLst>
              </p:nvPr>
            </p:nvSpPr>
            <p:spPr bwMode="auto">
              <a:xfrm>
                <a:off x="10405089" y="2311433"/>
                <a:ext cx="177838" cy="126022"/>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45" name="Straight Connector 119"/>
              <p:cNvSpPr/>
              <p:nvPr>
                <p:custDataLst>
                  <p:tags r:id="rId22"/>
                </p:custDataLst>
              </p:nvPr>
            </p:nvSpPr>
            <p:spPr bwMode="auto">
              <a:xfrm>
                <a:off x="10289291" y="2143714"/>
                <a:ext cx="115799" cy="167673"/>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46" name="Straight Connector 120"/>
              <p:cNvSpPr/>
              <p:nvPr>
                <p:custDataLst>
                  <p:tags r:id="rId23"/>
                </p:custDataLst>
              </p:nvPr>
            </p:nvSpPr>
            <p:spPr bwMode="auto">
              <a:xfrm flipH="1">
                <a:off x="10289291" y="2106082"/>
                <a:ext cx="148969" cy="37631"/>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47" name="Straight Connector 121"/>
              <p:cNvSpPr/>
              <p:nvPr>
                <p:custDataLst>
                  <p:tags r:id="rId24"/>
                </p:custDataLst>
              </p:nvPr>
            </p:nvSpPr>
            <p:spPr bwMode="auto">
              <a:xfrm flipH="1">
                <a:off x="10438260" y="1996380"/>
                <a:ext cx="157760" cy="109702"/>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48" name="Straight Connector 122"/>
              <p:cNvSpPr/>
              <p:nvPr>
                <p:custDataLst>
                  <p:tags r:id="rId25"/>
                </p:custDataLst>
              </p:nvPr>
            </p:nvSpPr>
            <p:spPr bwMode="auto">
              <a:xfrm flipH="1" flipV="1">
                <a:off x="10596020" y="1996380"/>
                <a:ext cx="217301" cy="119503"/>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49" name="Freeform: Shape 123"/>
              <p:cNvSpPr/>
              <p:nvPr>
                <p:custDataLst>
                  <p:tags r:id="rId26"/>
                </p:custDataLst>
              </p:nvPr>
            </p:nvSpPr>
            <p:spPr bwMode="auto">
              <a:xfrm>
                <a:off x="10813321" y="2115883"/>
                <a:ext cx="105528" cy="14687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51" name="Straight Connector 125"/>
              <p:cNvSpPr/>
              <p:nvPr>
                <p:custDataLst>
                  <p:tags r:id="rId27"/>
                </p:custDataLst>
              </p:nvPr>
            </p:nvSpPr>
            <p:spPr bwMode="auto">
              <a:xfrm flipV="1">
                <a:off x="10665832" y="2115883"/>
                <a:ext cx="147442" cy="47201"/>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52" name="Straight Connector 126"/>
              <p:cNvSpPr/>
              <p:nvPr>
                <p:custDataLst>
                  <p:tags r:id="rId28"/>
                </p:custDataLst>
              </p:nvPr>
            </p:nvSpPr>
            <p:spPr bwMode="auto">
              <a:xfrm flipV="1">
                <a:off x="10405089" y="2163083"/>
                <a:ext cx="260743" cy="150384"/>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53" name="Freeform: Shape 127"/>
              <p:cNvSpPr/>
              <p:nvPr>
                <p:custDataLst>
                  <p:tags r:id="rId29"/>
                </p:custDataLst>
              </p:nvPr>
            </p:nvSpPr>
            <p:spPr bwMode="auto">
              <a:xfrm>
                <a:off x="10302569" y="2313421"/>
                <a:ext cx="138652" cy="19679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54" name="Straight Connector 128"/>
              <p:cNvSpPr/>
              <p:nvPr>
                <p:custDataLst>
                  <p:tags r:id="rId30"/>
                </p:custDataLst>
              </p:nvPr>
            </p:nvSpPr>
            <p:spPr bwMode="auto">
              <a:xfrm flipH="1">
                <a:off x="10441268" y="2437455"/>
                <a:ext cx="141706" cy="72812"/>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55" name="Freeform: Shape 129"/>
              <p:cNvSpPr/>
              <p:nvPr>
                <p:custDataLst>
                  <p:tags r:id="rId31"/>
                </p:custDataLst>
              </p:nvPr>
            </p:nvSpPr>
            <p:spPr bwMode="auto">
              <a:xfrm>
                <a:off x="10582928" y="2266499"/>
                <a:ext cx="316259" cy="170956"/>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sz="2000">
                  <a:latin typeface="微软雅黑" panose="020B0503020204020204" pitchFamily="34" charset="-122"/>
                  <a:ea typeface="微软雅黑" panose="020B0503020204020204" pitchFamily="34" charset="-122"/>
                </a:endParaRPr>
              </a:p>
            </p:txBody>
          </p:sp>
          <p:sp>
            <p:nvSpPr>
              <p:cNvPr id="56" name="Freeform: Shape 130"/>
              <p:cNvSpPr/>
              <p:nvPr>
                <p:custDataLst>
                  <p:tags r:id="rId32"/>
                </p:custDataLst>
              </p:nvPr>
            </p:nvSpPr>
            <p:spPr bwMode="auto">
              <a:xfrm>
                <a:off x="10452326" y="2576234"/>
                <a:ext cx="323291" cy="29125"/>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57" name="Freeform: Shape 131"/>
              <p:cNvSpPr/>
              <p:nvPr>
                <p:custDataLst>
                  <p:tags r:id="rId33"/>
                </p:custDataLst>
              </p:nvPr>
            </p:nvSpPr>
            <p:spPr bwMode="auto">
              <a:xfrm>
                <a:off x="10441268" y="2497923"/>
                <a:ext cx="370017" cy="87836"/>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58" name="Straight Connector 132"/>
              <p:cNvSpPr/>
              <p:nvPr>
                <p:custDataLst>
                  <p:tags r:id="rId34"/>
                </p:custDataLst>
              </p:nvPr>
            </p:nvSpPr>
            <p:spPr bwMode="auto">
              <a:xfrm>
                <a:off x="10665832" y="2163083"/>
                <a:ext cx="143695" cy="138550"/>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59" name="Straight Connector 133"/>
              <p:cNvSpPr/>
              <p:nvPr>
                <p:custDataLst>
                  <p:tags r:id="rId35"/>
                </p:custDataLst>
              </p:nvPr>
            </p:nvSpPr>
            <p:spPr bwMode="auto">
              <a:xfrm>
                <a:off x="10438260" y="2106082"/>
                <a:ext cx="227617" cy="57001"/>
              </a:xfrm>
              <a:prstGeom prst="line">
                <a:avLst/>
              </a:prstGeom>
              <a:noFill/>
              <a:ln w="12700">
                <a:solidFill>
                  <a:schemeClr val="tx1">
                    <a:lumMod val="50000"/>
                    <a:lumOff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noAutofit/>
              </a:bodyPr>
              <a:lstStyle/>
              <a:p>
                <a:pPr lvl="0" algn="ctr"/>
                <a:endParaRPr sz="2000">
                  <a:latin typeface="微软雅黑" panose="020B0503020204020204" pitchFamily="34" charset="-122"/>
                  <a:ea typeface="微软雅黑" panose="020B0503020204020204" pitchFamily="34" charset="-122"/>
                  <a:sym typeface="+mn-ea"/>
                </a:endParaRPr>
              </a:p>
            </p:txBody>
          </p:sp>
          <p:sp>
            <p:nvSpPr>
              <p:cNvPr id="60" name="Oval 98"/>
              <p:cNvSpPr/>
              <p:nvPr>
                <p:custDataLst>
                  <p:tags r:id="rId36"/>
                </p:custDataLst>
              </p:nvPr>
            </p:nvSpPr>
            <p:spPr>
              <a:xfrm>
                <a:off x="10384120" y="2073924"/>
                <a:ext cx="445936" cy="445604"/>
              </a:xfrm>
              <a:prstGeom prst="ellipse">
                <a:avLst/>
              </a:prstGeom>
              <a:solidFill>
                <a:schemeClr val="tx1">
                  <a:lumMod val="50000"/>
                  <a:lumOff val="50000"/>
                </a:schemeClr>
              </a:solidFill>
              <a:ln>
                <a:solidFill>
                  <a:schemeClr val="tx1">
                    <a:lumMod val="50000"/>
                    <a:lumOff val="50000"/>
                  </a:schemeClr>
                </a:solidFill>
              </a:ln>
            </p:spPr>
            <p:style>
              <a:lnRef idx="2">
                <a:srgbClr val="4472C4">
                  <a:shade val="50000"/>
                </a:srgbClr>
              </a:lnRef>
              <a:fillRef idx="1">
                <a:srgbClr val="4472C4"/>
              </a:fillRef>
              <a:effectRef idx="0">
                <a:srgbClr val="4472C4"/>
              </a:effectRef>
              <a:fontRef idx="minor">
                <a:sysClr val="window" lastClr="FFFFFF"/>
              </a:fontRef>
            </p:style>
            <p:txBody>
              <a:bodyPr anchor="ctr"/>
              <a:lstStyle/>
              <a:p>
                <a:pPr>
                  <a:lnSpc>
                    <a:spcPts val="1800"/>
                  </a:lnSpc>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61" name="矩形 60"/>
              <p:cNvSpPr/>
              <p:nvPr>
                <p:custDataLst>
                  <p:tags r:id="rId37"/>
                </p:custDataLst>
              </p:nvPr>
            </p:nvSpPr>
            <p:spPr>
              <a:xfrm>
                <a:off x="10294395" y="2185795"/>
                <a:ext cx="666907" cy="226851"/>
              </a:xfrm>
              <a:prstGeom prst="rect">
                <a:avLst/>
              </a:prstGeom>
            </p:spPr>
            <p:txBody>
              <a:bodyPr wrap="square">
                <a:spAutoFit/>
              </a:bodyPr>
              <a:lstStyle/>
              <a:p>
                <a:endParaRPr lang="zh-CN" altLang="en-US" sz="11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2" name="矩形 61"/>
            <p:cNvSpPr/>
            <p:nvPr>
              <p:custDataLst>
                <p:tags r:id="rId38"/>
              </p:custDataLst>
            </p:nvPr>
          </p:nvSpPr>
          <p:spPr>
            <a:xfrm>
              <a:off x="4924743" y="4268220"/>
              <a:ext cx="666907" cy="226851"/>
            </a:xfrm>
            <a:prstGeom prst="rect">
              <a:avLst/>
            </a:prstGeom>
          </p:spPr>
          <p:txBody>
            <a:bodyPr wrap="square">
              <a:spAutoFit/>
            </a:bodyPr>
            <a:lstStyle/>
            <a:p>
              <a:r>
                <a:rPr lang="zh-CN" altLang="en-US" sz="11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区块链</a:t>
              </a:r>
              <a:endParaRPr lang="zh-CN" altLang="en-US" sz="11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3" name="矩形: 圆角 43"/>
          <p:cNvSpPr/>
          <p:nvPr>
            <p:custDataLst>
              <p:tags r:id="rId39"/>
            </p:custDataLst>
          </p:nvPr>
        </p:nvSpPr>
        <p:spPr>
          <a:xfrm>
            <a:off x="3866515" y="5772150"/>
            <a:ext cx="2028825" cy="5556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宋体" panose="02010600030101010101" pitchFamily="2" charset="-122"/>
              <a:ea typeface="宋体" panose="02010600030101010101" pitchFamily="2" charset="-122"/>
            </a:endParaRPr>
          </a:p>
        </p:txBody>
      </p:sp>
      <p:sp>
        <p:nvSpPr>
          <p:cNvPr id="64" name="矩形: 圆角 44"/>
          <p:cNvSpPr/>
          <p:nvPr>
            <p:custDataLst>
              <p:tags r:id="rId40"/>
            </p:custDataLst>
          </p:nvPr>
        </p:nvSpPr>
        <p:spPr>
          <a:xfrm>
            <a:off x="6103620" y="5772150"/>
            <a:ext cx="2028825" cy="5556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宋体" panose="02010600030101010101" pitchFamily="2" charset="-122"/>
              <a:ea typeface="宋体" panose="02010600030101010101" pitchFamily="2" charset="-122"/>
            </a:endParaRPr>
          </a:p>
        </p:txBody>
      </p:sp>
      <p:sp>
        <p:nvSpPr>
          <p:cNvPr id="65" name="文本框 64"/>
          <p:cNvSpPr txBox="1"/>
          <p:nvPr>
            <p:custDataLst>
              <p:tags r:id="rId41"/>
            </p:custDataLst>
          </p:nvPr>
        </p:nvSpPr>
        <p:spPr>
          <a:xfrm>
            <a:off x="3753485" y="5873115"/>
            <a:ext cx="2255520" cy="319405"/>
          </a:xfrm>
          <a:prstGeom prst="rect">
            <a:avLst/>
          </a:prstGeom>
          <a:noFill/>
        </p:spPr>
        <p:txBody>
          <a:bodyPr wrap="square">
            <a:spAutoFit/>
          </a:bodyPr>
          <a:lstStyle/>
          <a:p>
            <a:pPr algn="ctr"/>
            <a:r>
              <a:rPr lang="zh-CN" altLang="en-US" sz="1400" b="1" dirty="0">
                <a:latin typeface="微软雅黑" panose="020B0503020204020204" pitchFamily="34" charset="-122"/>
                <a:ea typeface="微软雅黑" panose="020B0503020204020204" pitchFamily="34" charset="-122"/>
              </a:rPr>
              <a:t>医疗机构电子执业证照</a:t>
            </a:r>
            <a:endParaRPr lang="zh-CN" altLang="en-US" sz="1400" b="1" dirty="0">
              <a:latin typeface="微软雅黑" panose="020B0503020204020204" pitchFamily="34" charset="-122"/>
              <a:ea typeface="微软雅黑" panose="020B0503020204020204" pitchFamily="34" charset="-122"/>
            </a:endParaRPr>
          </a:p>
        </p:txBody>
      </p:sp>
      <p:sp>
        <p:nvSpPr>
          <p:cNvPr id="66" name="文本框 65"/>
          <p:cNvSpPr txBox="1"/>
          <p:nvPr>
            <p:custDataLst>
              <p:tags r:id="rId42"/>
            </p:custDataLst>
          </p:nvPr>
        </p:nvSpPr>
        <p:spPr>
          <a:xfrm>
            <a:off x="6052185" y="5873115"/>
            <a:ext cx="2079625" cy="319405"/>
          </a:xfrm>
          <a:prstGeom prst="rect">
            <a:avLst/>
          </a:prstGeom>
          <a:noFill/>
        </p:spPr>
        <p:txBody>
          <a:bodyPr wrap="square">
            <a:spAutoFit/>
          </a:bodyPr>
          <a:lstStyle/>
          <a:p>
            <a:pPr algn="ctr"/>
            <a:r>
              <a:rPr lang="zh-CN" altLang="en-US" sz="1400" b="1" dirty="0">
                <a:latin typeface="微软雅黑" panose="020B0503020204020204" pitchFamily="34" charset="-122"/>
                <a:ea typeface="微软雅黑" panose="020B0503020204020204" pitchFamily="34" charset="-122"/>
              </a:rPr>
              <a:t>医护人员电子执业证书</a:t>
            </a:r>
            <a:endParaRPr lang="zh-CN" altLang="en-US" sz="1400" b="1" dirty="0">
              <a:latin typeface="微软雅黑" panose="020B0503020204020204" pitchFamily="34" charset="-122"/>
              <a:ea typeface="微软雅黑" panose="020B0503020204020204" pitchFamily="34" charset="-122"/>
            </a:endParaRPr>
          </a:p>
        </p:txBody>
      </p:sp>
      <p:grpSp>
        <p:nvGrpSpPr>
          <p:cNvPr id="67" name="组合 6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2637155" y="1101090"/>
            <a:ext cx="771525" cy="1075690"/>
            <a:chOff x="4449763" y="1155700"/>
            <a:chExt cx="3273425" cy="4565650"/>
          </a:xfrm>
        </p:grpSpPr>
        <p:sp>
          <p:nvSpPr>
            <p:cNvPr id="68" name="íśḷíḑê"/>
            <p:cNvSpPr/>
            <p:nvPr>
              <p:custDataLst>
                <p:tags r:id="rId43"/>
              </p:custDataLst>
            </p:nvPr>
          </p:nvSpPr>
          <p:spPr bwMode="auto">
            <a:xfrm>
              <a:off x="5737225" y="1155700"/>
              <a:ext cx="698500" cy="700088"/>
            </a:xfrm>
            <a:custGeom>
              <a:avLst/>
              <a:gdLst>
                <a:gd name="T0" fmla="*/ 139 w 440"/>
                <a:gd name="T1" fmla="*/ 441 h 441"/>
                <a:gd name="T2" fmla="*/ 301 w 440"/>
                <a:gd name="T3" fmla="*/ 441 h 441"/>
                <a:gd name="T4" fmla="*/ 301 w 440"/>
                <a:gd name="T5" fmla="*/ 301 h 441"/>
                <a:gd name="T6" fmla="*/ 440 w 440"/>
                <a:gd name="T7" fmla="*/ 301 h 441"/>
                <a:gd name="T8" fmla="*/ 440 w 440"/>
                <a:gd name="T9" fmla="*/ 127 h 441"/>
                <a:gd name="T10" fmla="*/ 301 w 440"/>
                <a:gd name="T11" fmla="*/ 127 h 441"/>
                <a:gd name="T12" fmla="*/ 301 w 440"/>
                <a:gd name="T13" fmla="*/ 0 h 441"/>
                <a:gd name="T14" fmla="*/ 139 w 440"/>
                <a:gd name="T15" fmla="*/ 0 h 441"/>
                <a:gd name="T16" fmla="*/ 139 w 440"/>
                <a:gd name="T17" fmla="*/ 127 h 441"/>
                <a:gd name="T18" fmla="*/ 0 w 440"/>
                <a:gd name="T19" fmla="*/ 127 h 441"/>
                <a:gd name="T20" fmla="*/ 0 w 440"/>
                <a:gd name="T21" fmla="*/ 301 h 441"/>
                <a:gd name="T22" fmla="*/ 139 w 440"/>
                <a:gd name="T23" fmla="*/ 301 h 441"/>
                <a:gd name="T24" fmla="*/ 139 w 440"/>
                <a:gd name="T25" fmla="*/ 44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0" h="441">
                  <a:moveTo>
                    <a:pt x="139" y="441"/>
                  </a:moveTo>
                  <a:lnTo>
                    <a:pt x="301" y="441"/>
                  </a:lnTo>
                  <a:lnTo>
                    <a:pt x="301" y="301"/>
                  </a:lnTo>
                  <a:lnTo>
                    <a:pt x="440" y="301"/>
                  </a:lnTo>
                  <a:lnTo>
                    <a:pt x="440" y="127"/>
                  </a:lnTo>
                  <a:lnTo>
                    <a:pt x="301" y="127"/>
                  </a:lnTo>
                  <a:lnTo>
                    <a:pt x="301" y="0"/>
                  </a:lnTo>
                  <a:lnTo>
                    <a:pt x="139" y="0"/>
                  </a:lnTo>
                  <a:lnTo>
                    <a:pt x="139" y="127"/>
                  </a:lnTo>
                  <a:lnTo>
                    <a:pt x="0" y="127"/>
                  </a:lnTo>
                  <a:lnTo>
                    <a:pt x="0" y="301"/>
                  </a:lnTo>
                  <a:lnTo>
                    <a:pt x="139" y="301"/>
                  </a:lnTo>
                  <a:lnTo>
                    <a:pt x="139" y="441"/>
                  </a:lnTo>
                  <a:close/>
                </a:path>
              </a:pathLst>
            </a:custGeom>
            <a:solidFill>
              <a:srgbClr val="F577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p>
          </p:txBody>
        </p:sp>
        <p:sp>
          <p:nvSpPr>
            <p:cNvPr id="69" name="îSlïdè"/>
            <p:cNvSpPr/>
            <p:nvPr>
              <p:custDataLst>
                <p:tags r:id="rId44"/>
              </p:custDataLst>
            </p:nvPr>
          </p:nvSpPr>
          <p:spPr bwMode="auto">
            <a:xfrm>
              <a:off x="4449763" y="1708150"/>
              <a:ext cx="3273425" cy="4013200"/>
            </a:xfrm>
            <a:custGeom>
              <a:avLst/>
              <a:gdLst>
                <a:gd name="T0" fmla="*/ 81 w 2062"/>
                <a:gd name="T1" fmla="*/ 568 h 2528"/>
                <a:gd name="T2" fmla="*/ 81 w 2062"/>
                <a:gd name="T3" fmla="*/ 2482 h 2528"/>
                <a:gd name="T4" fmla="*/ 81 w 2062"/>
                <a:gd name="T5" fmla="*/ 2528 h 2528"/>
                <a:gd name="T6" fmla="*/ 1981 w 2062"/>
                <a:gd name="T7" fmla="*/ 2528 h 2528"/>
                <a:gd name="T8" fmla="*/ 1981 w 2062"/>
                <a:gd name="T9" fmla="*/ 2482 h 2528"/>
                <a:gd name="T10" fmla="*/ 1981 w 2062"/>
                <a:gd name="T11" fmla="*/ 568 h 2528"/>
                <a:gd name="T12" fmla="*/ 1981 w 2062"/>
                <a:gd name="T13" fmla="*/ 371 h 2528"/>
                <a:gd name="T14" fmla="*/ 2062 w 2062"/>
                <a:gd name="T15" fmla="*/ 371 h 2528"/>
                <a:gd name="T16" fmla="*/ 2062 w 2062"/>
                <a:gd name="T17" fmla="*/ 185 h 2528"/>
                <a:gd name="T18" fmla="*/ 2062 w 2062"/>
                <a:gd name="T19" fmla="*/ 0 h 2528"/>
                <a:gd name="T20" fmla="*/ 1159 w 2062"/>
                <a:gd name="T21" fmla="*/ 0 h 2528"/>
                <a:gd name="T22" fmla="*/ 1159 w 2062"/>
                <a:gd name="T23" fmla="*/ 139 h 2528"/>
                <a:gd name="T24" fmla="*/ 904 w 2062"/>
                <a:gd name="T25" fmla="*/ 139 h 2528"/>
                <a:gd name="T26" fmla="*/ 904 w 2062"/>
                <a:gd name="T27" fmla="*/ 0 h 2528"/>
                <a:gd name="T28" fmla="*/ 0 w 2062"/>
                <a:gd name="T29" fmla="*/ 0 h 2528"/>
                <a:gd name="T30" fmla="*/ 0 w 2062"/>
                <a:gd name="T31" fmla="*/ 185 h 2528"/>
                <a:gd name="T32" fmla="*/ 0 w 2062"/>
                <a:gd name="T33" fmla="*/ 371 h 2528"/>
                <a:gd name="T34" fmla="*/ 81 w 2062"/>
                <a:gd name="T35" fmla="*/ 371 h 2528"/>
                <a:gd name="T36" fmla="*/ 81 w 2062"/>
                <a:gd name="T37" fmla="*/ 568 h 2528"/>
                <a:gd name="T38" fmla="*/ 626 w 2062"/>
                <a:gd name="T39" fmla="*/ 2482 h 2528"/>
                <a:gd name="T40" fmla="*/ 232 w 2062"/>
                <a:gd name="T41" fmla="*/ 2482 h 2528"/>
                <a:gd name="T42" fmla="*/ 232 w 2062"/>
                <a:gd name="T43" fmla="*/ 1786 h 2528"/>
                <a:gd name="T44" fmla="*/ 626 w 2062"/>
                <a:gd name="T45" fmla="*/ 1786 h 2528"/>
                <a:gd name="T46" fmla="*/ 626 w 2062"/>
                <a:gd name="T47" fmla="*/ 2482 h 2528"/>
                <a:gd name="T48" fmla="*/ 1008 w 2062"/>
                <a:gd name="T49" fmla="*/ 2482 h 2528"/>
                <a:gd name="T50" fmla="*/ 672 w 2062"/>
                <a:gd name="T51" fmla="*/ 2482 h 2528"/>
                <a:gd name="T52" fmla="*/ 672 w 2062"/>
                <a:gd name="T53" fmla="*/ 1786 h 2528"/>
                <a:gd name="T54" fmla="*/ 1008 w 2062"/>
                <a:gd name="T55" fmla="*/ 1786 h 2528"/>
                <a:gd name="T56" fmla="*/ 1008 w 2062"/>
                <a:gd name="T57" fmla="*/ 2482 h 2528"/>
                <a:gd name="T58" fmla="*/ 1402 w 2062"/>
                <a:gd name="T59" fmla="*/ 2482 h 2528"/>
                <a:gd name="T60" fmla="*/ 1054 w 2062"/>
                <a:gd name="T61" fmla="*/ 2482 h 2528"/>
                <a:gd name="T62" fmla="*/ 1054 w 2062"/>
                <a:gd name="T63" fmla="*/ 1786 h 2528"/>
                <a:gd name="T64" fmla="*/ 1402 w 2062"/>
                <a:gd name="T65" fmla="*/ 1786 h 2528"/>
                <a:gd name="T66" fmla="*/ 1402 w 2062"/>
                <a:gd name="T67" fmla="*/ 2482 h 2528"/>
                <a:gd name="T68" fmla="*/ 1842 w 2062"/>
                <a:gd name="T69" fmla="*/ 2482 h 2528"/>
                <a:gd name="T70" fmla="*/ 1448 w 2062"/>
                <a:gd name="T71" fmla="*/ 2482 h 2528"/>
                <a:gd name="T72" fmla="*/ 1448 w 2062"/>
                <a:gd name="T73" fmla="*/ 1786 h 2528"/>
                <a:gd name="T74" fmla="*/ 1842 w 2062"/>
                <a:gd name="T75" fmla="*/ 1786 h 2528"/>
                <a:gd name="T76" fmla="*/ 1842 w 2062"/>
                <a:gd name="T77" fmla="*/ 2482 h 2528"/>
                <a:gd name="T78" fmla="*/ 1842 w 2062"/>
                <a:gd name="T79" fmla="*/ 1554 h 2528"/>
                <a:gd name="T80" fmla="*/ 232 w 2062"/>
                <a:gd name="T81" fmla="*/ 1554 h 2528"/>
                <a:gd name="T82" fmla="*/ 232 w 2062"/>
                <a:gd name="T83" fmla="*/ 1345 h 2528"/>
                <a:gd name="T84" fmla="*/ 1842 w 2062"/>
                <a:gd name="T85" fmla="*/ 1345 h 2528"/>
                <a:gd name="T86" fmla="*/ 1842 w 2062"/>
                <a:gd name="T87" fmla="*/ 1554 h 2528"/>
                <a:gd name="T88" fmla="*/ 1842 w 2062"/>
                <a:gd name="T89" fmla="*/ 1113 h 2528"/>
                <a:gd name="T90" fmla="*/ 232 w 2062"/>
                <a:gd name="T91" fmla="*/ 1113 h 2528"/>
                <a:gd name="T92" fmla="*/ 232 w 2062"/>
                <a:gd name="T93" fmla="*/ 916 h 2528"/>
                <a:gd name="T94" fmla="*/ 1842 w 2062"/>
                <a:gd name="T95" fmla="*/ 916 h 2528"/>
                <a:gd name="T96" fmla="*/ 1842 w 2062"/>
                <a:gd name="T97" fmla="*/ 1113 h 2528"/>
                <a:gd name="T98" fmla="*/ 1842 w 2062"/>
                <a:gd name="T99" fmla="*/ 684 h 2528"/>
                <a:gd name="T100" fmla="*/ 232 w 2062"/>
                <a:gd name="T101" fmla="*/ 684 h 2528"/>
                <a:gd name="T102" fmla="*/ 232 w 2062"/>
                <a:gd name="T103" fmla="*/ 475 h 2528"/>
                <a:gd name="T104" fmla="*/ 1842 w 2062"/>
                <a:gd name="T105" fmla="*/ 475 h 2528"/>
                <a:gd name="T106" fmla="*/ 1842 w 2062"/>
                <a:gd name="T107" fmla="*/ 684 h 2528"/>
                <a:gd name="T108" fmla="*/ 46 w 2062"/>
                <a:gd name="T109" fmla="*/ 325 h 2528"/>
                <a:gd name="T110" fmla="*/ 46 w 2062"/>
                <a:gd name="T111" fmla="*/ 232 h 2528"/>
                <a:gd name="T112" fmla="*/ 2016 w 2062"/>
                <a:gd name="T113" fmla="*/ 232 h 2528"/>
                <a:gd name="T114" fmla="*/ 2016 w 2062"/>
                <a:gd name="T115" fmla="*/ 325 h 2528"/>
                <a:gd name="T116" fmla="*/ 950 w 2062"/>
                <a:gd name="T117" fmla="*/ 325 h 2528"/>
                <a:gd name="T118" fmla="*/ 46 w 2062"/>
                <a:gd name="T119" fmla="*/ 325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2" h="2528">
                  <a:moveTo>
                    <a:pt x="81" y="568"/>
                  </a:moveTo>
                  <a:lnTo>
                    <a:pt x="81" y="2482"/>
                  </a:lnTo>
                  <a:lnTo>
                    <a:pt x="81" y="2528"/>
                  </a:lnTo>
                  <a:lnTo>
                    <a:pt x="1981" y="2528"/>
                  </a:lnTo>
                  <a:lnTo>
                    <a:pt x="1981" y="2482"/>
                  </a:lnTo>
                  <a:lnTo>
                    <a:pt x="1981" y="568"/>
                  </a:lnTo>
                  <a:lnTo>
                    <a:pt x="1981" y="371"/>
                  </a:lnTo>
                  <a:lnTo>
                    <a:pt x="2062" y="371"/>
                  </a:lnTo>
                  <a:lnTo>
                    <a:pt x="2062" y="185"/>
                  </a:lnTo>
                  <a:lnTo>
                    <a:pt x="2062" y="0"/>
                  </a:lnTo>
                  <a:lnTo>
                    <a:pt x="1159" y="0"/>
                  </a:lnTo>
                  <a:lnTo>
                    <a:pt x="1159" y="139"/>
                  </a:lnTo>
                  <a:lnTo>
                    <a:pt x="904" y="139"/>
                  </a:lnTo>
                  <a:lnTo>
                    <a:pt x="904" y="0"/>
                  </a:lnTo>
                  <a:lnTo>
                    <a:pt x="0" y="0"/>
                  </a:lnTo>
                  <a:lnTo>
                    <a:pt x="0" y="185"/>
                  </a:lnTo>
                  <a:lnTo>
                    <a:pt x="0" y="371"/>
                  </a:lnTo>
                  <a:lnTo>
                    <a:pt x="81" y="371"/>
                  </a:lnTo>
                  <a:lnTo>
                    <a:pt x="81" y="568"/>
                  </a:lnTo>
                  <a:close/>
                  <a:moveTo>
                    <a:pt x="626" y="2482"/>
                  </a:moveTo>
                  <a:lnTo>
                    <a:pt x="232" y="2482"/>
                  </a:lnTo>
                  <a:lnTo>
                    <a:pt x="232" y="1786"/>
                  </a:lnTo>
                  <a:lnTo>
                    <a:pt x="626" y="1786"/>
                  </a:lnTo>
                  <a:lnTo>
                    <a:pt x="626" y="2482"/>
                  </a:lnTo>
                  <a:close/>
                  <a:moveTo>
                    <a:pt x="1008" y="2482"/>
                  </a:moveTo>
                  <a:lnTo>
                    <a:pt x="672" y="2482"/>
                  </a:lnTo>
                  <a:lnTo>
                    <a:pt x="672" y="1786"/>
                  </a:lnTo>
                  <a:lnTo>
                    <a:pt x="1008" y="1786"/>
                  </a:lnTo>
                  <a:lnTo>
                    <a:pt x="1008" y="2482"/>
                  </a:lnTo>
                  <a:close/>
                  <a:moveTo>
                    <a:pt x="1402" y="2482"/>
                  </a:moveTo>
                  <a:lnTo>
                    <a:pt x="1054" y="2482"/>
                  </a:lnTo>
                  <a:lnTo>
                    <a:pt x="1054" y="1786"/>
                  </a:lnTo>
                  <a:lnTo>
                    <a:pt x="1402" y="1786"/>
                  </a:lnTo>
                  <a:lnTo>
                    <a:pt x="1402" y="2482"/>
                  </a:lnTo>
                  <a:close/>
                  <a:moveTo>
                    <a:pt x="1842" y="2482"/>
                  </a:moveTo>
                  <a:lnTo>
                    <a:pt x="1448" y="2482"/>
                  </a:lnTo>
                  <a:lnTo>
                    <a:pt x="1448" y="1786"/>
                  </a:lnTo>
                  <a:lnTo>
                    <a:pt x="1842" y="1786"/>
                  </a:lnTo>
                  <a:lnTo>
                    <a:pt x="1842" y="2482"/>
                  </a:lnTo>
                  <a:close/>
                  <a:moveTo>
                    <a:pt x="1842" y="1554"/>
                  </a:moveTo>
                  <a:lnTo>
                    <a:pt x="232" y="1554"/>
                  </a:lnTo>
                  <a:lnTo>
                    <a:pt x="232" y="1345"/>
                  </a:lnTo>
                  <a:lnTo>
                    <a:pt x="1842" y="1345"/>
                  </a:lnTo>
                  <a:lnTo>
                    <a:pt x="1842" y="1554"/>
                  </a:lnTo>
                  <a:close/>
                  <a:moveTo>
                    <a:pt x="1842" y="1113"/>
                  </a:moveTo>
                  <a:lnTo>
                    <a:pt x="232" y="1113"/>
                  </a:lnTo>
                  <a:lnTo>
                    <a:pt x="232" y="916"/>
                  </a:lnTo>
                  <a:lnTo>
                    <a:pt x="1842" y="916"/>
                  </a:lnTo>
                  <a:lnTo>
                    <a:pt x="1842" y="1113"/>
                  </a:lnTo>
                  <a:close/>
                  <a:moveTo>
                    <a:pt x="1842" y="684"/>
                  </a:moveTo>
                  <a:lnTo>
                    <a:pt x="232" y="684"/>
                  </a:lnTo>
                  <a:lnTo>
                    <a:pt x="232" y="475"/>
                  </a:lnTo>
                  <a:lnTo>
                    <a:pt x="1842" y="475"/>
                  </a:lnTo>
                  <a:lnTo>
                    <a:pt x="1842" y="684"/>
                  </a:lnTo>
                  <a:close/>
                  <a:moveTo>
                    <a:pt x="46" y="325"/>
                  </a:moveTo>
                  <a:lnTo>
                    <a:pt x="46" y="232"/>
                  </a:lnTo>
                  <a:lnTo>
                    <a:pt x="2016" y="232"/>
                  </a:lnTo>
                  <a:lnTo>
                    <a:pt x="2016" y="325"/>
                  </a:lnTo>
                  <a:lnTo>
                    <a:pt x="950" y="325"/>
                  </a:lnTo>
                  <a:lnTo>
                    <a:pt x="46" y="325"/>
                  </a:lnTo>
                  <a:close/>
                </a:path>
              </a:pathLst>
            </a:custGeom>
            <a:solidFill>
              <a:srgbClr val="5FB6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p>
          </p:txBody>
        </p:sp>
      </p:grpSp>
      <p:sp>
        <p:nvSpPr>
          <p:cNvPr id="70" name="文本框 69"/>
          <p:cNvSpPr txBox="1"/>
          <p:nvPr>
            <p:custDataLst>
              <p:tags r:id="rId45"/>
            </p:custDataLst>
          </p:nvPr>
        </p:nvSpPr>
        <p:spPr>
          <a:xfrm>
            <a:off x="2317115" y="2245995"/>
            <a:ext cx="1411605" cy="248285"/>
          </a:xfrm>
          <a:prstGeom prst="rect">
            <a:avLst/>
          </a:prstGeom>
          <a:noFill/>
        </p:spPr>
        <p:txBody>
          <a:bodyPr wrap="square" lIns="0" tIns="0" rIns="0" bIns="0" rtlCol="0">
            <a:spAutoFit/>
          </a:bodyPr>
          <a:lstStyle/>
          <a:p>
            <a:pPr algn="ctr"/>
            <a:r>
              <a:rPr lang="zh-CN" altLang="en-US" sz="1600" b="1" dirty="0">
                <a:solidFill>
                  <a:srgbClr val="31606A"/>
                </a:solidFill>
                <a:latin typeface="微软雅黑" panose="020B0503020204020204" pitchFamily="34" charset="-122"/>
                <a:ea typeface="微软雅黑" panose="020B0503020204020204" pitchFamily="34" charset="-122"/>
              </a:rPr>
              <a:t>医疗机构</a:t>
            </a:r>
            <a:endParaRPr lang="zh-CN" altLang="en-US" sz="1600" b="1" dirty="0">
              <a:solidFill>
                <a:srgbClr val="31606A"/>
              </a:solidFill>
              <a:latin typeface="微软雅黑" panose="020B0503020204020204" pitchFamily="34" charset="-122"/>
              <a:ea typeface="微软雅黑" panose="020B0503020204020204" pitchFamily="34" charset="-122"/>
            </a:endParaRPr>
          </a:p>
        </p:txBody>
      </p:sp>
      <p:grpSp>
        <p:nvGrpSpPr>
          <p:cNvPr id="71" name="组合 70"/>
          <p:cNvGrpSpPr/>
          <p:nvPr/>
        </p:nvGrpSpPr>
        <p:grpSpPr>
          <a:xfrm>
            <a:off x="2423160" y="3253740"/>
            <a:ext cx="1411605" cy="1010285"/>
            <a:chOff x="2578046" y="3076723"/>
            <a:chExt cx="1224000" cy="876254"/>
          </a:xfrm>
        </p:grpSpPr>
        <p:pic>
          <p:nvPicPr>
            <p:cNvPr id="72" name="图片 71"/>
            <p:cNvPicPr>
              <a:picLocks noChangeAspect="1"/>
            </p:cNvPicPr>
            <p:nvPr>
              <p:custDataLst>
                <p:tags r:id="rId46"/>
              </p:custDataLst>
            </p:nvPr>
          </p:nvPicPr>
          <p:blipFill>
            <a:blip r:embed="rId47"/>
            <a:stretch>
              <a:fillRect/>
            </a:stretch>
          </p:blipFill>
          <p:spPr>
            <a:xfrm>
              <a:off x="2640558" y="3076723"/>
              <a:ext cx="645963" cy="645963"/>
            </a:xfrm>
            <a:prstGeom prst="rect">
              <a:avLst/>
            </a:prstGeom>
          </p:spPr>
        </p:pic>
        <p:pic>
          <p:nvPicPr>
            <p:cNvPr id="73" name="图片 72"/>
            <p:cNvPicPr>
              <a:picLocks noChangeAspect="1"/>
            </p:cNvPicPr>
            <p:nvPr>
              <p:custDataLst>
                <p:tags r:id="rId48"/>
              </p:custDataLst>
            </p:nvPr>
          </p:nvPicPr>
          <p:blipFill>
            <a:blip r:embed="rId49"/>
            <a:stretch>
              <a:fillRect/>
            </a:stretch>
          </p:blipFill>
          <p:spPr>
            <a:xfrm>
              <a:off x="3212716" y="3103372"/>
              <a:ext cx="570083" cy="607513"/>
            </a:xfrm>
            <a:prstGeom prst="rect">
              <a:avLst/>
            </a:prstGeom>
          </p:spPr>
        </p:pic>
        <p:sp>
          <p:nvSpPr>
            <p:cNvPr id="74" name="文本框 73"/>
            <p:cNvSpPr txBox="1"/>
            <p:nvPr>
              <p:custDataLst>
                <p:tags r:id="rId50"/>
              </p:custDataLst>
            </p:nvPr>
          </p:nvSpPr>
          <p:spPr>
            <a:xfrm>
              <a:off x="2578046" y="3737533"/>
              <a:ext cx="1224000" cy="215444"/>
            </a:xfrm>
            <a:prstGeom prst="rect">
              <a:avLst/>
            </a:prstGeom>
            <a:noFill/>
          </p:spPr>
          <p:txBody>
            <a:bodyPr wrap="square" lIns="0" tIns="0" rIns="0" bIns="0" rtlCol="0">
              <a:spAutoFit/>
            </a:bodyPr>
            <a:lstStyle/>
            <a:p>
              <a:pPr algn="ctr"/>
              <a:r>
                <a:rPr lang="zh-CN" altLang="en-US" sz="1600" b="1" dirty="0">
                  <a:solidFill>
                    <a:srgbClr val="31606A"/>
                  </a:solidFill>
                  <a:latin typeface="微软雅黑" panose="020B0503020204020204" pitchFamily="34" charset="-122"/>
                  <a:ea typeface="微软雅黑" panose="020B0503020204020204" pitchFamily="34" charset="-122"/>
                </a:rPr>
                <a:t>医护人员</a:t>
              </a:r>
              <a:endParaRPr lang="zh-CN" altLang="en-US" sz="1600" b="1" dirty="0">
                <a:solidFill>
                  <a:srgbClr val="31606A"/>
                </a:solidFill>
                <a:latin typeface="微软雅黑" panose="020B0503020204020204" pitchFamily="34" charset="-122"/>
                <a:ea typeface="微软雅黑" panose="020B0503020204020204" pitchFamily="34" charset="-122"/>
              </a:endParaRPr>
            </a:p>
          </p:txBody>
        </p:sp>
      </p:grpSp>
      <p:sp>
        <p:nvSpPr>
          <p:cNvPr id="82" name="Freeform 10"/>
          <p:cNvSpPr>
            <a:spLocks noEditPoints="1"/>
          </p:cNvSpPr>
          <p:nvPr>
            <p:custDataLst>
              <p:tags r:id="rId51"/>
            </p:custDataLst>
          </p:nvPr>
        </p:nvSpPr>
        <p:spPr bwMode="auto">
          <a:xfrm>
            <a:off x="5797550" y="1522730"/>
            <a:ext cx="859790" cy="563245"/>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807A7A"/>
          </a:solidFill>
          <a:ln w="9525">
            <a:noFill/>
            <a:round/>
          </a:ln>
        </p:spPr>
        <p:txBody>
          <a:bodyPr vert="horz" wrap="square" lIns="91415" tIns="45707" rIns="91415" bIns="45707" numCol="1" anchor="t" anchorCtr="0" compatLnSpc="1"/>
          <a:lstStyle/>
          <a:p>
            <a:pPr defTabSz="932180"/>
            <a:endParaRPr lang="en-GB" sz="2000">
              <a:solidFill>
                <a:srgbClr val="FFFFFF"/>
              </a:solidFill>
            </a:endParaRPr>
          </a:p>
        </p:txBody>
      </p:sp>
      <p:sp>
        <p:nvSpPr>
          <p:cNvPr id="86" name="Freeform 45"/>
          <p:cNvSpPr>
            <a:spLocks noEditPoints="1"/>
          </p:cNvSpPr>
          <p:nvPr>
            <p:custDataLst>
              <p:tags r:id="rId52"/>
            </p:custDataLst>
          </p:nvPr>
        </p:nvSpPr>
        <p:spPr bwMode="auto">
          <a:xfrm>
            <a:off x="6076950" y="2788920"/>
            <a:ext cx="300355" cy="520065"/>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807A7A"/>
          </a:solidFill>
          <a:ln>
            <a:noFill/>
          </a:ln>
        </p:spPr>
        <p:txBody>
          <a:bodyPr vert="horz" wrap="square" lIns="93244" tIns="46621" rIns="93244" bIns="46621" numCol="1" anchor="t" anchorCtr="0" compatLnSpc="1"/>
          <a:lstStyle/>
          <a:p>
            <a:pPr>
              <a:defRPr/>
            </a:pPr>
            <a:endParaRPr lang="en-US" sz="2000" kern="0" dirty="0">
              <a:solidFill>
                <a:srgbClr val="FFFFFF"/>
              </a:solidFill>
            </a:endParaRPr>
          </a:p>
        </p:txBody>
      </p:sp>
      <p:sp>
        <p:nvSpPr>
          <p:cNvPr id="96" name="文本框 95"/>
          <p:cNvSpPr txBox="1"/>
          <p:nvPr>
            <p:custDataLst>
              <p:tags r:id="rId53"/>
            </p:custDataLst>
          </p:nvPr>
        </p:nvSpPr>
        <p:spPr>
          <a:xfrm>
            <a:off x="5875020" y="2082800"/>
            <a:ext cx="697865" cy="319405"/>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PC</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7" name="文本框 96"/>
          <p:cNvSpPr txBox="1"/>
          <p:nvPr>
            <p:custDataLst>
              <p:tags r:id="rId54"/>
            </p:custDataLst>
          </p:nvPr>
        </p:nvSpPr>
        <p:spPr>
          <a:xfrm>
            <a:off x="5879465" y="3265805"/>
            <a:ext cx="697865" cy="319405"/>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手机</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98" name="图形 97"/>
          <p:cNvPicPr>
            <a:picLocks noChangeAspect="1"/>
          </p:cNvPicPr>
          <p:nvPr>
            <p:custDataLst>
              <p:tags r:id="rId55"/>
            </p:custDataLst>
          </p:nvPr>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6537960" y="3119120"/>
            <a:ext cx="259715" cy="259715"/>
          </a:xfrm>
          <a:prstGeom prst="rect">
            <a:avLst/>
          </a:prstGeom>
        </p:spPr>
      </p:pic>
      <p:pic>
        <p:nvPicPr>
          <p:cNvPr id="104" name="图片 103"/>
          <p:cNvPicPr>
            <a:picLocks noChangeAspect="1"/>
          </p:cNvPicPr>
          <p:nvPr>
            <p:custDataLst>
              <p:tags r:id="rId58"/>
            </p:custDataLst>
          </p:nvPr>
        </p:nvPicPr>
        <p:blipFill>
          <a:blip r:embed="rId59"/>
          <a:stretch>
            <a:fillRect/>
          </a:stretch>
        </p:blipFill>
        <p:spPr>
          <a:xfrm>
            <a:off x="6554470" y="1243330"/>
            <a:ext cx="688340" cy="695960"/>
          </a:xfrm>
          <a:prstGeom prst="rect">
            <a:avLst/>
          </a:prstGeom>
        </p:spPr>
      </p:pic>
      <p:sp>
        <p:nvSpPr>
          <p:cNvPr id="107" name="文本框 106"/>
          <p:cNvSpPr txBox="1"/>
          <p:nvPr>
            <p:custDataLst>
              <p:tags r:id="rId60"/>
            </p:custDataLst>
          </p:nvPr>
        </p:nvSpPr>
        <p:spPr>
          <a:xfrm>
            <a:off x="6520815" y="2516505"/>
            <a:ext cx="678815" cy="369570"/>
          </a:xfrm>
          <a:prstGeom prst="rect">
            <a:avLst/>
          </a:prstGeom>
          <a:noFill/>
        </p:spPr>
        <p:txBody>
          <a:bodyPr wrap="square" rtlCol="0">
            <a:spAutoFit/>
          </a:bodyPr>
          <a:lstStyle/>
          <a:p>
            <a:pPr algn="ctr"/>
            <a:r>
              <a:rPr lang="zh-CN" altLang="en-US" sz="900" dirty="0">
                <a:solidFill>
                  <a:srgbClr val="C00000"/>
                </a:solidFill>
                <a:latin typeface="微软雅黑" panose="020B0503020204020204" pitchFamily="34" charset="-122"/>
                <a:ea typeface="微软雅黑" panose="020B0503020204020204" pitchFamily="34" charset="-122"/>
              </a:rPr>
              <a:t>短信验证码</a:t>
            </a:r>
            <a:endParaRPr lang="zh-CN" altLang="en-US" sz="900" dirty="0">
              <a:solidFill>
                <a:srgbClr val="C00000"/>
              </a:solidFill>
              <a:latin typeface="微软雅黑" panose="020B0503020204020204" pitchFamily="34" charset="-122"/>
              <a:ea typeface="微软雅黑" panose="020B0503020204020204" pitchFamily="34" charset="-122"/>
            </a:endParaRPr>
          </a:p>
        </p:txBody>
      </p:sp>
      <p:pic>
        <p:nvPicPr>
          <p:cNvPr id="109" name="图片 108"/>
          <p:cNvPicPr>
            <a:picLocks noChangeAspect="1"/>
          </p:cNvPicPr>
          <p:nvPr>
            <p:custDataLst>
              <p:tags r:id="rId61"/>
            </p:custDataLst>
          </p:nvPr>
        </p:nvPicPr>
        <p:blipFill>
          <a:blip r:embed="rId62"/>
          <a:stretch>
            <a:fillRect/>
          </a:stretch>
        </p:blipFill>
        <p:spPr>
          <a:xfrm>
            <a:off x="6644005" y="2218055"/>
            <a:ext cx="392430" cy="314960"/>
          </a:xfrm>
          <a:prstGeom prst="rect">
            <a:avLst/>
          </a:prstGeom>
        </p:spPr>
      </p:pic>
      <p:cxnSp>
        <p:nvCxnSpPr>
          <p:cNvPr id="87" name="连接符: 肘形 86"/>
          <p:cNvCxnSpPr/>
          <p:nvPr>
            <p:custDataLst>
              <p:tags r:id="rId63"/>
            </p:custDataLst>
          </p:nvPr>
        </p:nvCxnSpPr>
        <p:spPr>
          <a:xfrm>
            <a:off x="6495415" y="1877060"/>
            <a:ext cx="1541145" cy="440055"/>
          </a:xfrm>
          <a:prstGeom prst="bentConnector3">
            <a:avLst>
              <a:gd name="adj1" fmla="val 43585"/>
            </a:avLst>
          </a:prstGeom>
          <a:ln w="28575">
            <a:solidFill>
              <a:srgbClr val="B8B8B8"/>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88" name="连接符: 肘形 87"/>
          <p:cNvCxnSpPr/>
          <p:nvPr>
            <p:custDataLst>
              <p:tags r:id="rId64"/>
            </p:custDataLst>
          </p:nvPr>
        </p:nvCxnSpPr>
        <p:spPr>
          <a:xfrm flipV="1">
            <a:off x="6554470" y="2448560"/>
            <a:ext cx="1492250" cy="528955"/>
          </a:xfrm>
          <a:prstGeom prst="bentConnector3">
            <a:avLst>
              <a:gd name="adj1" fmla="val 41166"/>
            </a:avLst>
          </a:prstGeom>
          <a:ln w="28575">
            <a:solidFill>
              <a:srgbClr val="B8B8B8"/>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p:nvPr>
            <p:custDataLst>
              <p:tags r:id="rId65"/>
            </p:custDataLst>
          </p:nvPr>
        </p:nvCxnSpPr>
        <p:spPr>
          <a:xfrm>
            <a:off x="7153275" y="2384425"/>
            <a:ext cx="894080" cy="0"/>
          </a:xfrm>
          <a:prstGeom prst="straightConnector1">
            <a:avLst/>
          </a:prstGeom>
          <a:ln w="28575">
            <a:solidFill>
              <a:srgbClr val="B8B8B8"/>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custDataLst>
              <p:tags r:id="rId66"/>
            </p:custDataLst>
          </p:nvPr>
        </p:nvCxnSpPr>
        <p:spPr>
          <a:xfrm>
            <a:off x="5130800" y="1877060"/>
            <a:ext cx="0" cy="1099820"/>
          </a:xfrm>
          <a:prstGeom prst="line">
            <a:avLst/>
          </a:prstGeom>
          <a:ln w="28575">
            <a:solidFill>
              <a:srgbClr val="B8B8B8"/>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1" name="直接箭头连接符 90"/>
          <p:cNvCxnSpPr/>
          <p:nvPr>
            <p:custDataLst>
              <p:tags r:id="rId67"/>
            </p:custDataLst>
          </p:nvPr>
        </p:nvCxnSpPr>
        <p:spPr>
          <a:xfrm>
            <a:off x="5144135" y="1877695"/>
            <a:ext cx="687705" cy="0"/>
          </a:xfrm>
          <a:prstGeom prst="straightConnector1">
            <a:avLst/>
          </a:prstGeom>
          <a:ln w="28575">
            <a:solidFill>
              <a:srgbClr val="B8B8B8"/>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92" name="直接箭头连接符 91"/>
          <p:cNvCxnSpPr/>
          <p:nvPr>
            <p:custDataLst>
              <p:tags r:id="rId68"/>
            </p:custDataLst>
          </p:nvPr>
        </p:nvCxnSpPr>
        <p:spPr>
          <a:xfrm>
            <a:off x="5144135" y="2977515"/>
            <a:ext cx="687705" cy="0"/>
          </a:xfrm>
          <a:prstGeom prst="straightConnector1">
            <a:avLst/>
          </a:prstGeom>
          <a:ln w="28575">
            <a:solidFill>
              <a:srgbClr val="B8B8B8"/>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93" name="直接箭头连接符 92"/>
          <p:cNvCxnSpPr/>
          <p:nvPr>
            <p:custDataLst>
              <p:tags r:id="rId69"/>
            </p:custDataLst>
          </p:nvPr>
        </p:nvCxnSpPr>
        <p:spPr>
          <a:xfrm>
            <a:off x="4110990" y="2448560"/>
            <a:ext cx="1016000" cy="0"/>
          </a:xfrm>
          <a:prstGeom prst="straightConnector1">
            <a:avLst/>
          </a:prstGeom>
          <a:ln w="28575">
            <a:solidFill>
              <a:srgbClr val="B8B8B8"/>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23" name="组合 122"/>
          <p:cNvGrpSpPr/>
          <p:nvPr/>
        </p:nvGrpSpPr>
        <p:grpSpPr>
          <a:xfrm>
            <a:off x="3930650" y="1674495"/>
            <a:ext cx="158750" cy="1787525"/>
            <a:chOff x="3476070" y="2618368"/>
            <a:chExt cx="171606" cy="955091"/>
          </a:xfrm>
        </p:grpSpPr>
        <p:cxnSp>
          <p:nvCxnSpPr>
            <p:cNvPr id="99" name="直接连接符 98"/>
            <p:cNvCxnSpPr/>
            <p:nvPr>
              <p:custDataLst>
                <p:tags r:id="rId70"/>
              </p:custDataLst>
            </p:nvPr>
          </p:nvCxnSpPr>
          <p:spPr>
            <a:xfrm>
              <a:off x="3647676" y="2619500"/>
              <a:ext cx="0" cy="953959"/>
            </a:xfrm>
            <a:prstGeom prst="line">
              <a:avLst/>
            </a:prstGeom>
            <a:ln w="28575">
              <a:solidFill>
                <a:srgbClr val="B8B8B8"/>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custDataLst>
                <p:tags r:id="rId71"/>
              </p:custDataLst>
            </p:nvPr>
          </p:nvCxnSpPr>
          <p:spPr>
            <a:xfrm>
              <a:off x="3476070" y="2618368"/>
              <a:ext cx="171606" cy="0"/>
            </a:xfrm>
            <a:prstGeom prst="straightConnector1">
              <a:avLst/>
            </a:prstGeom>
            <a:ln w="28575">
              <a:solidFill>
                <a:srgbClr val="B8B8B8"/>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custDataLst>
                <p:tags r:id="rId72"/>
              </p:custDataLst>
            </p:nvPr>
          </p:nvCxnSpPr>
          <p:spPr>
            <a:xfrm>
              <a:off x="3476070" y="3568147"/>
              <a:ext cx="171606" cy="0"/>
            </a:xfrm>
            <a:prstGeom prst="straightConnector1">
              <a:avLst/>
            </a:prstGeom>
            <a:ln w="28575">
              <a:solidFill>
                <a:srgbClr val="B8B8B8"/>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grpSp>
      <p:sp>
        <p:nvSpPr>
          <p:cNvPr id="105" name="文本框 104"/>
          <p:cNvSpPr txBox="1"/>
          <p:nvPr>
            <p:custDataLst>
              <p:tags r:id="rId73"/>
            </p:custDataLst>
          </p:nvPr>
        </p:nvSpPr>
        <p:spPr>
          <a:xfrm>
            <a:off x="6654165" y="3101340"/>
            <a:ext cx="678815" cy="369570"/>
          </a:xfrm>
          <a:prstGeom prst="rect">
            <a:avLst/>
          </a:prstGeom>
          <a:noFill/>
        </p:spPr>
        <p:txBody>
          <a:bodyPr wrap="square" rtlCol="0">
            <a:spAutoFit/>
          </a:bodyPr>
          <a:lstStyle/>
          <a:p>
            <a:pPr algn="ctr"/>
            <a:r>
              <a:rPr lang="zh-CN" altLang="en-US" sz="900" dirty="0">
                <a:solidFill>
                  <a:srgbClr val="C00000"/>
                </a:solidFill>
                <a:latin typeface="微软雅黑" panose="020B0503020204020204" pitchFamily="34" charset="-122"/>
                <a:ea typeface="微软雅黑" panose="020B0503020204020204" pitchFamily="34" charset="-122"/>
              </a:rPr>
              <a:t>手机盾证书</a:t>
            </a:r>
            <a:endParaRPr lang="zh-CN" altLang="en-US" sz="900" dirty="0">
              <a:solidFill>
                <a:srgbClr val="C00000"/>
              </a:solidFill>
              <a:latin typeface="微软雅黑" panose="020B0503020204020204" pitchFamily="34" charset="-122"/>
              <a:ea typeface="微软雅黑" panose="020B0503020204020204" pitchFamily="34" charset="-122"/>
            </a:endParaRPr>
          </a:p>
        </p:txBody>
      </p:sp>
      <p:sp>
        <p:nvSpPr>
          <p:cNvPr id="110" name="文本框 109"/>
          <p:cNvSpPr txBox="1"/>
          <p:nvPr>
            <p:custDataLst>
              <p:tags r:id="rId74"/>
            </p:custDataLst>
          </p:nvPr>
        </p:nvSpPr>
        <p:spPr>
          <a:xfrm>
            <a:off x="7153275" y="2077720"/>
            <a:ext cx="831850" cy="231140"/>
          </a:xfrm>
          <a:prstGeom prst="rect">
            <a:avLst/>
          </a:prstGeom>
          <a:noFill/>
        </p:spPr>
        <p:txBody>
          <a:bodyPr wrap="square" rtlCol="0">
            <a:spAutoFit/>
          </a:bodyPr>
          <a:lstStyle/>
          <a:p>
            <a:pPr algn="ctr"/>
            <a:r>
              <a:rPr lang="zh-CN" altLang="en-US" sz="900" dirty="0">
                <a:solidFill>
                  <a:srgbClr val="C00000"/>
                </a:solidFill>
                <a:latin typeface="微软雅黑" panose="020B0503020204020204" pitchFamily="34" charset="-122"/>
                <a:ea typeface="微软雅黑" panose="020B0503020204020204" pitchFamily="34" charset="-122"/>
              </a:rPr>
              <a:t>多因子认证</a:t>
            </a:r>
            <a:endParaRPr lang="zh-CN" altLang="en-US" sz="900" dirty="0">
              <a:solidFill>
                <a:srgbClr val="C00000"/>
              </a:solidFill>
              <a:latin typeface="微软雅黑" panose="020B0503020204020204" pitchFamily="34" charset="-122"/>
              <a:ea typeface="微软雅黑" panose="020B0503020204020204" pitchFamily="34" charset="-122"/>
            </a:endParaRPr>
          </a:p>
        </p:txBody>
      </p:sp>
      <p:sp>
        <p:nvSpPr>
          <p:cNvPr id="117" name="servers_141336"/>
          <p:cNvSpPr>
            <a:spLocks noChangeAspect="1"/>
          </p:cNvSpPr>
          <p:nvPr>
            <p:custDataLst>
              <p:tags r:id="rId75"/>
            </p:custDataLst>
          </p:nvPr>
        </p:nvSpPr>
        <p:spPr bwMode="auto">
          <a:xfrm>
            <a:off x="8452485" y="1334770"/>
            <a:ext cx="673735" cy="520065"/>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 name="connsiteX114" fmla="*/ 325000 h 606722"/>
              <a:gd name="connsiteY114" fmla="*/ 325000 h 606722"/>
              <a:gd name="connsiteX115" fmla="*/ 325000 h 606722"/>
              <a:gd name="connsiteY115" fmla="*/ 325000 h 606722"/>
              <a:gd name="connsiteX116" fmla="*/ 325000 h 606722"/>
              <a:gd name="connsiteY116" fmla="*/ 325000 h 606722"/>
              <a:gd name="connsiteX117" fmla="*/ 325000 h 606722"/>
              <a:gd name="connsiteY117" fmla="*/ 325000 h 606722"/>
              <a:gd name="connsiteX118" fmla="*/ 325000 h 606722"/>
              <a:gd name="connsiteY118" fmla="*/ 325000 h 606722"/>
              <a:gd name="connsiteX119" fmla="*/ 325000 h 606722"/>
              <a:gd name="connsiteY119" fmla="*/ 325000 h 606722"/>
              <a:gd name="connsiteX120" fmla="*/ 325000 h 606722"/>
              <a:gd name="connsiteY120" fmla="*/ 325000 h 606722"/>
              <a:gd name="connsiteX121" fmla="*/ 325000 h 606722"/>
              <a:gd name="connsiteY121" fmla="*/ 325000 h 606722"/>
              <a:gd name="connsiteX122" fmla="*/ 325000 h 606722"/>
              <a:gd name="connsiteY122" fmla="*/ 325000 h 606722"/>
              <a:gd name="connsiteX123" fmla="*/ 325000 h 606722"/>
              <a:gd name="connsiteY123" fmla="*/ 325000 h 606722"/>
              <a:gd name="connsiteX124" fmla="*/ 325000 h 606722"/>
              <a:gd name="connsiteY124" fmla="*/ 325000 h 606722"/>
              <a:gd name="connsiteX125" fmla="*/ 325000 h 606722"/>
              <a:gd name="connsiteY125" fmla="*/ 325000 h 606722"/>
              <a:gd name="connsiteX126" fmla="*/ 325000 h 606722"/>
              <a:gd name="connsiteY126" fmla="*/ 325000 h 606722"/>
              <a:gd name="connsiteX127" fmla="*/ 325000 h 606722"/>
              <a:gd name="connsiteY127" fmla="*/ 325000 h 606722"/>
              <a:gd name="connsiteX128" fmla="*/ 325000 h 606722"/>
              <a:gd name="connsiteY128" fmla="*/ 325000 h 606722"/>
              <a:gd name="connsiteX129" fmla="*/ 325000 h 606722"/>
              <a:gd name="connsiteY129" fmla="*/ 325000 h 606722"/>
              <a:gd name="connsiteX130" fmla="*/ 325000 h 606722"/>
              <a:gd name="connsiteY130" fmla="*/ 325000 h 606722"/>
              <a:gd name="connsiteX131" fmla="*/ 325000 h 606722"/>
              <a:gd name="connsiteY131" fmla="*/ 325000 h 606722"/>
              <a:gd name="connsiteX132" fmla="*/ 325000 h 606722"/>
              <a:gd name="connsiteY132" fmla="*/ 325000 h 606722"/>
              <a:gd name="connsiteX133" fmla="*/ 325000 h 606722"/>
              <a:gd name="connsiteY133" fmla="*/ 325000 h 606722"/>
              <a:gd name="connsiteX134" fmla="*/ 325000 h 606722"/>
              <a:gd name="connsiteY134" fmla="*/ 325000 h 606722"/>
              <a:gd name="connsiteX135" fmla="*/ 325000 h 606722"/>
              <a:gd name="connsiteY135" fmla="*/ 325000 h 606722"/>
              <a:gd name="connsiteX136" fmla="*/ 325000 h 606722"/>
              <a:gd name="connsiteY136" fmla="*/ 325000 h 606722"/>
              <a:gd name="connsiteX137" fmla="*/ 325000 h 606722"/>
              <a:gd name="connsiteY137" fmla="*/ 325000 h 606722"/>
              <a:gd name="connsiteX138" fmla="*/ 325000 h 606722"/>
              <a:gd name="connsiteY138" fmla="*/ 325000 h 606722"/>
              <a:gd name="connsiteX139" fmla="*/ 325000 h 606722"/>
              <a:gd name="connsiteY139" fmla="*/ 325000 h 606722"/>
              <a:gd name="connsiteX140" fmla="*/ 325000 h 606722"/>
              <a:gd name="connsiteY140" fmla="*/ 325000 h 606722"/>
              <a:gd name="connsiteX141" fmla="*/ 325000 h 606722"/>
              <a:gd name="connsiteY141" fmla="*/ 325000 h 606722"/>
              <a:gd name="connsiteX142" fmla="*/ 325000 h 606722"/>
              <a:gd name="connsiteY142" fmla="*/ 325000 h 606722"/>
              <a:gd name="connsiteX143" fmla="*/ 325000 h 606722"/>
              <a:gd name="connsiteY143" fmla="*/ 325000 h 606722"/>
              <a:gd name="connsiteX144" fmla="*/ 325000 h 606722"/>
              <a:gd name="connsiteY144" fmla="*/ 325000 h 606722"/>
              <a:gd name="connsiteX145" fmla="*/ 325000 h 606722"/>
              <a:gd name="connsiteY145" fmla="*/ 325000 h 606722"/>
              <a:gd name="connsiteX146" fmla="*/ 325000 h 606722"/>
              <a:gd name="connsiteY146" fmla="*/ 325000 h 606722"/>
              <a:gd name="connsiteX147" fmla="*/ 325000 h 606722"/>
              <a:gd name="connsiteY147" fmla="*/ 325000 h 606722"/>
              <a:gd name="connsiteX148" fmla="*/ 325000 h 606722"/>
              <a:gd name="connsiteY148" fmla="*/ 325000 h 606722"/>
              <a:gd name="connsiteX149" fmla="*/ 325000 h 606722"/>
              <a:gd name="connsiteY149" fmla="*/ 325000 h 606722"/>
              <a:gd name="connsiteX150" fmla="*/ 325000 h 606722"/>
              <a:gd name="connsiteY150" fmla="*/ 325000 h 606722"/>
              <a:gd name="connsiteX151" fmla="*/ 325000 h 606722"/>
              <a:gd name="connsiteY151" fmla="*/ 325000 h 606722"/>
              <a:gd name="connsiteX152" fmla="*/ 325000 h 606722"/>
              <a:gd name="connsiteY152" fmla="*/ 325000 h 606722"/>
              <a:gd name="connsiteX153" fmla="*/ 325000 h 606722"/>
              <a:gd name="connsiteY153" fmla="*/ 325000 h 606722"/>
              <a:gd name="connsiteX154" fmla="*/ 325000 h 606722"/>
              <a:gd name="connsiteY154" fmla="*/ 325000 h 606722"/>
              <a:gd name="connsiteX155" fmla="*/ 325000 h 606722"/>
              <a:gd name="connsiteY155" fmla="*/ 325000 h 606722"/>
              <a:gd name="connsiteX156" fmla="*/ 325000 h 606722"/>
              <a:gd name="connsiteY156" fmla="*/ 325000 h 606722"/>
              <a:gd name="connsiteX157" fmla="*/ 325000 h 606722"/>
              <a:gd name="connsiteY157" fmla="*/ 325000 h 606722"/>
              <a:gd name="connsiteX158" fmla="*/ 325000 h 606722"/>
              <a:gd name="connsiteY158" fmla="*/ 325000 h 606722"/>
              <a:gd name="connsiteX159" fmla="*/ 325000 h 606722"/>
              <a:gd name="connsiteY159" fmla="*/ 325000 h 606722"/>
              <a:gd name="connsiteX160" fmla="*/ 325000 h 606722"/>
              <a:gd name="connsiteY160" fmla="*/ 325000 h 606722"/>
              <a:gd name="connsiteX161" fmla="*/ 325000 h 606722"/>
              <a:gd name="connsiteY161" fmla="*/ 325000 h 606722"/>
              <a:gd name="connsiteX162" fmla="*/ 325000 h 606722"/>
              <a:gd name="connsiteY162" fmla="*/ 325000 h 606722"/>
              <a:gd name="connsiteX163" fmla="*/ 325000 h 606722"/>
              <a:gd name="connsiteY163" fmla="*/ 325000 h 606722"/>
              <a:gd name="connsiteX164" fmla="*/ 325000 h 606722"/>
              <a:gd name="connsiteY164" fmla="*/ 325000 h 606722"/>
              <a:gd name="connsiteX165" fmla="*/ 325000 h 606722"/>
              <a:gd name="connsiteY165" fmla="*/ 325000 h 606722"/>
              <a:gd name="connsiteX166" fmla="*/ 325000 h 606722"/>
              <a:gd name="connsiteY166" fmla="*/ 325000 h 606722"/>
              <a:gd name="connsiteX167" fmla="*/ 325000 h 606722"/>
              <a:gd name="connsiteY167" fmla="*/ 325000 h 606722"/>
              <a:gd name="connsiteX168" fmla="*/ 325000 h 606722"/>
              <a:gd name="connsiteY168" fmla="*/ 325000 h 606722"/>
              <a:gd name="connsiteX169" fmla="*/ 325000 h 606722"/>
              <a:gd name="connsiteY169" fmla="*/ 325000 h 606722"/>
              <a:gd name="connsiteX170" fmla="*/ 325000 h 606722"/>
              <a:gd name="connsiteY170" fmla="*/ 325000 h 606722"/>
              <a:gd name="connsiteX171" fmla="*/ 325000 h 606722"/>
              <a:gd name="connsiteY171" fmla="*/ 325000 h 606722"/>
              <a:gd name="connsiteX172" fmla="*/ 325000 h 606722"/>
              <a:gd name="connsiteY172" fmla="*/ 325000 h 606722"/>
              <a:gd name="connsiteX173" fmla="*/ 325000 h 606722"/>
              <a:gd name="connsiteY173" fmla="*/ 325000 h 606722"/>
              <a:gd name="connsiteX174" fmla="*/ 325000 h 606722"/>
              <a:gd name="connsiteY174" fmla="*/ 325000 h 606722"/>
              <a:gd name="connsiteX175" fmla="*/ 325000 h 606722"/>
              <a:gd name="connsiteY175" fmla="*/ 325000 h 606722"/>
              <a:gd name="connsiteX176" fmla="*/ 325000 h 606722"/>
              <a:gd name="connsiteY176" fmla="*/ 325000 h 606722"/>
              <a:gd name="connsiteX177" fmla="*/ 325000 h 606722"/>
              <a:gd name="connsiteY177" fmla="*/ 325000 h 606722"/>
              <a:gd name="connsiteX178" fmla="*/ 325000 h 606722"/>
              <a:gd name="connsiteY178" fmla="*/ 325000 h 606722"/>
              <a:gd name="connsiteX179" fmla="*/ 325000 h 606722"/>
              <a:gd name="connsiteY179" fmla="*/ 325000 h 606722"/>
              <a:gd name="connsiteX180" fmla="*/ 325000 h 606722"/>
              <a:gd name="connsiteY180" fmla="*/ 325000 h 606722"/>
              <a:gd name="connsiteX181" fmla="*/ 325000 h 606722"/>
              <a:gd name="connsiteY181" fmla="*/ 325000 h 606722"/>
              <a:gd name="connsiteX182" fmla="*/ 325000 h 606722"/>
              <a:gd name="connsiteY182" fmla="*/ 325000 h 606722"/>
              <a:gd name="connsiteX183" fmla="*/ 325000 h 606722"/>
              <a:gd name="connsiteY183" fmla="*/ 325000 h 606722"/>
              <a:gd name="connsiteX184" fmla="*/ 325000 h 606722"/>
              <a:gd name="connsiteY184" fmla="*/ 325000 h 606722"/>
              <a:gd name="connsiteX185" fmla="*/ 325000 h 606722"/>
              <a:gd name="connsiteY185" fmla="*/ 325000 h 606722"/>
              <a:gd name="connsiteX186" fmla="*/ 325000 h 606722"/>
              <a:gd name="connsiteY186" fmla="*/ 325000 h 606722"/>
              <a:gd name="connsiteX187" fmla="*/ 325000 h 606722"/>
              <a:gd name="connsiteY187" fmla="*/ 325000 h 606722"/>
              <a:gd name="connsiteX188" fmla="*/ 325000 h 606722"/>
              <a:gd name="connsiteY188" fmla="*/ 325000 h 606722"/>
              <a:gd name="connsiteX189" fmla="*/ 325000 h 606722"/>
              <a:gd name="connsiteY189" fmla="*/ 325000 h 606722"/>
              <a:gd name="connsiteX190" fmla="*/ 325000 h 606722"/>
              <a:gd name="connsiteY190" fmla="*/ 325000 h 606722"/>
              <a:gd name="connsiteX191" fmla="*/ 325000 h 606722"/>
              <a:gd name="connsiteY191" fmla="*/ 325000 h 606722"/>
              <a:gd name="connsiteX192" fmla="*/ 325000 h 606722"/>
              <a:gd name="connsiteY192" fmla="*/ 325000 h 606722"/>
              <a:gd name="connsiteX193" fmla="*/ 325000 h 606722"/>
              <a:gd name="connsiteY193" fmla="*/ 325000 h 606722"/>
              <a:gd name="connsiteX194" fmla="*/ 325000 h 606722"/>
              <a:gd name="connsiteY194" fmla="*/ 325000 h 606722"/>
              <a:gd name="connsiteX195" fmla="*/ 325000 h 606722"/>
              <a:gd name="connsiteY195" fmla="*/ 325000 h 606722"/>
              <a:gd name="connsiteX196" fmla="*/ 325000 h 606722"/>
              <a:gd name="connsiteY196" fmla="*/ 325000 h 606722"/>
              <a:gd name="connsiteX197" fmla="*/ 325000 h 606722"/>
              <a:gd name="connsiteY197" fmla="*/ 325000 h 606722"/>
              <a:gd name="connsiteX198" fmla="*/ 325000 h 606722"/>
              <a:gd name="connsiteY198" fmla="*/ 325000 h 606722"/>
              <a:gd name="connsiteX199" fmla="*/ 325000 h 606722"/>
              <a:gd name="connsiteY199" fmla="*/ 325000 h 606722"/>
              <a:gd name="connsiteX200" fmla="*/ 325000 h 606722"/>
              <a:gd name="connsiteY200" fmla="*/ 325000 h 606722"/>
              <a:gd name="connsiteX201" fmla="*/ 325000 h 606722"/>
              <a:gd name="connsiteY201" fmla="*/ 325000 h 606722"/>
              <a:gd name="connsiteX202" fmla="*/ 325000 h 606722"/>
              <a:gd name="connsiteY202" fmla="*/ 325000 h 606722"/>
              <a:gd name="connsiteX203" fmla="*/ 325000 h 606722"/>
              <a:gd name="connsiteY203" fmla="*/ 325000 h 606722"/>
              <a:gd name="connsiteX204" fmla="*/ 325000 h 606722"/>
              <a:gd name="connsiteY204" fmla="*/ 325000 h 606722"/>
              <a:gd name="connsiteX205" fmla="*/ 325000 h 606722"/>
              <a:gd name="connsiteY205" fmla="*/ 325000 h 606722"/>
              <a:gd name="connsiteX206" fmla="*/ 325000 h 606722"/>
              <a:gd name="connsiteY206" fmla="*/ 325000 h 606722"/>
              <a:gd name="connsiteX207" fmla="*/ 325000 h 606722"/>
              <a:gd name="connsiteY207" fmla="*/ 325000 h 606722"/>
              <a:gd name="connsiteX208" fmla="*/ 325000 h 606722"/>
              <a:gd name="connsiteY208" fmla="*/ 325000 h 606722"/>
              <a:gd name="connsiteX209" fmla="*/ 325000 h 606722"/>
              <a:gd name="connsiteY209" fmla="*/ 325000 h 606722"/>
              <a:gd name="connsiteX210" fmla="*/ 325000 h 606722"/>
              <a:gd name="connsiteY210" fmla="*/ 325000 h 606722"/>
              <a:gd name="connsiteX211" fmla="*/ 325000 h 606722"/>
              <a:gd name="connsiteY211" fmla="*/ 325000 h 606722"/>
              <a:gd name="connsiteX212" fmla="*/ 325000 h 606722"/>
              <a:gd name="connsiteY212" fmla="*/ 325000 h 606722"/>
              <a:gd name="connsiteX213" fmla="*/ 325000 h 606722"/>
              <a:gd name="connsiteY213" fmla="*/ 325000 h 606722"/>
              <a:gd name="connsiteX214" fmla="*/ 325000 h 606722"/>
              <a:gd name="connsiteY214" fmla="*/ 325000 h 606722"/>
              <a:gd name="connsiteX215" fmla="*/ 325000 h 606722"/>
              <a:gd name="connsiteY215" fmla="*/ 325000 h 606722"/>
              <a:gd name="connsiteX216" fmla="*/ 325000 h 606722"/>
              <a:gd name="connsiteY216" fmla="*/ 325000 h 606722"/>
              <a:gd name="connsiteX217" fmla="*/ 325000 h 606722"/>
              <a:gd name="connsiteY217" fmla="*/ 325000 h 606722"/>
              <a:gd name="connsiteX218" fmla="*/ 325000 h 606722"/>
              <a:gd name="connsiteY218" fmla="*/ 325000 h 606722"/>
              <a:gd name="connsiteX219" fmla="*/ 325000 h 606722"/>
              <a:gd name="connsiteY219" fmla="*/ 325000 h 606722"/>
              <a:gd name="connsiteX220" fmla="*/ 325000 h 606722"/>
              <a:gd name="connsiteY220" fmla="*/ 325000 h 606722"/>
              <a:gd name="connsiteX221" fmla="*/ 325000 h 606722"/>
              <a:gd name="connsiteY221" fmla="*/ 325000 h 606722"/>
              <a:gd name="connsiteX222" fmla="*/ 325000 h 606722"/>
              <a:gd name="connsiteY222" fmla="*/ 325000 h 606722"/>
              <a:gd name="connsiteX223" fmla="*/ 325000 h 606722"/>
              <a:gd name="connsiteY223" fmla="*/ 325000 h 606722"/>
              <a:gd name="connsiteX224" fmla="*/ 325000 h 606722"/>
              <a:gd name="connsiteY224" fmla="*/ 325000 h 606722"/>
              <a:gd name="connsiteX225" fmla="*/ 325000 h 606722"/>
              <a:gd name="connsiteY225" fmla="*/ 325000 h 606722"/>
              <a:gd name="connsiteX226" fmla="*/ 325000 h 606722"/>
              <a:gd name="connsiteY226" fmla="*/ 325000 h 606722"/>
              <a:gd name="connsiteX227" fmla="*/ 325000 h 606722"/>
              <a:gd name="connsiteY227" fmla="*/ 325000 h 606722"/>
              <a:gd name="connsiteX228" fmla="*/ 325000 h 606722"/>
              <a:gd name="connsiteY228" fmla="*/ 325000 h 606722"/>
              <a:gd name="connsiteX229" fmla="*/ 325000 h 606722"/>
              <a:gd name="connsiteY229" fmla="*/ 325000 h 606722"/>
              <a:gd name="connsiteX230" fmla="*/ 325000 h 606722"/>
              <a:gd name="connsiteY230" fmla="*/ 325000 h 606722"/>
              <a:gd name="connsiteX231" fmla="*/ 325000 h 606722"/>
              <a:gd name="connsiteY231" fmla="*/ 325000 h 606722"/>
              <a:gd name="connsiteX232" fmla="*/ 325000 h 606722"/>
              <a:gd name="connsiteY232" fmla="*/ 325000 h 606722"/>
              <a:gd name="connsiteX233" fmla="*/ 325000 h 606722"/>
              <a:gd name="connsiteY233" fmla="*/ 325000 h 606722"/>
              <a:gd name="connsiteX234" fmla="*/ 325000 h 606722"/>
              <a:gd name="connsiteY234" fmla="*/ 325000 h 606722"/>
              <a:gd name="connsiteX235" fmla="*/ 325000 h 606722"/>
              <a:gd name="connsiteY235" fmla="*/ 325000 h 606722"/>
              <a:gd name="connsiteX236" fmla="*/ 325000 h 606722"/>
              <a:gd name="connsiteY236" fmla="*/ 325000 h 606722"/>
              <a:gd name="connsiteX237" fmla="*/ 325000 h 606722"/>
              <a:gd name="connsiteY237" fmla="*/ 325000 h 606722"/>
              <a:gd name="connsiteX238" fmla="*/ 325000 h 606722"/>
              <a:gd name="connsiteY238" fmla="*/ 325000 h 606722"/>
              <a:gd name="connsiteX239" fmla="*/ 325000 h 606722"/>
              <a:gd name="connsiteY239" fmla="*/ 325000 h 606722"/>
              <a:gd name="connsiteX240" fmla="*/ 325000 h 606722"/>
              <a:gd name="connsiteY24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81053" h="515758">
                <a:moveTo>
                  <a:pt x="484211" y="473047"/>
                </a:moveTo>
                <a:cubicBezTo>
                  <a:pt x="484211" y="484329"/>
                  <a:pt x="493895" y="493999"/>
                  <a:pt x="506000" y="493999"/>
                </a:cubicBezTo>
                <a:cubicBezTo>
                  <a:pt x="517299" y="493999"/>
                  <a:pt x="526983" y="484329"/>
                  <a:pt x="526983" y="473047"/>
                </a:cubicBezTo>
                <a:close/>
                <a:moveTo>
                  <a:pt x="54070" y="473047"/>
                </a:moveTo>
                <a:cubicBezTo>
                  <a:pt x="54070" y="484329"/>
                  <a:pt x="63754" y="493999"/>
                  <a:pt x="75053" y="493999"/>
                </a:cubicBezTo>
                <a:cubicBezTo>
                  <a:pt x="87158" y="493999"/>
                  <a:pt x="96842" y="484329"/>
                  <a:pt x="96842" y="473047"/>
                </a:cubicBezTo>
                <a:close/>
                <a:moveTo>
                  <a:pt x="505653" y="397215"/>
                </a:moveTo>
                <a:cubicBezTo>
                  <a:pt x="511664" y="397215"/>
                  <a:pt x="516536" y="402087"/>
                  <a:pt x="516536" y="408098"/>
                </a:cubicBezTo>
                <a:cubicBezTo>
                  <a:pt x="516536" y="414109"/>
                  <a:pt x="511664" y="418981"/>
                  <a:pt x="505653" y="418981"/>
                </a:cubicBezTo>
                <a:cubicBezTo>
                  <a:pt x="499642" y="418981"/>
                  <a:pt x="494770" y="414109"/>
                  <a:pt x="494770" y="408098"/>
                </a:cubicBezTo>
                <a:cubicBezTo>
                  <a:pt x="494770" y="402087"/>
                  <a:pt x="499642" y="397215"/>
                  <a:pt x="505653" y="397215"/>
                </a:cubicBezTo>
                <a:close/>
                <a:moveTo>
                  <a:pt x="462835" y="397215"/>
                </a:moveTo>
                <a:cubicBezTo>
                  <a:pt x="468881" y="397215"/>
                  <a:pt x="473783" y="402087"/>
                  <a:pt x="473783" y="408098"/>
                </a:cubicBezTo>
                <a:cubicBezTo>
                  <a:pt x="473783" y="414109"/>
                  <a:pt x="468881" y="418981"/>
                  <a:pt x="462835" y="418981"/>
                </a:cubicBezTo>
                <a:cubicBezTo>
                  <a:pt x="456789" y="418981"/>
                  <a:pt x="451887" y="414109"/>
                  <a:pt x="451887" y="408098"/>
                </a:cubicBezTo>
                <a:cubicBezTo>
                  <a:pt x="451887" y="402087"/>
                  <a:pt x="456789" y="397215"/>
                  <a:pt x="462835" y="397215"/>
                </a:cubicBezTo>
                <a:close/>
                <a:moveTo>
                  <a:pt x="419628" y="397215"/>
                </a:moveTo>
                <a:cubicBezTo>
                  <a:pt x="425424" y="397215"/>
                  <a:pt x="430122" y="402087"/>
                  <a:pt x="430122" y="408098"/>
                </a:cubicBezTo>
                <a:cubicBezTo>
                  <a:pt x="430122" y="414109"/>
                  <a:pt x="425424" y="418981"/>
                  <a:pt x="419628" y="418981"/>
                </a:cubicBezTo>
                <a:cubicBezTo>
                  <a:pt x="413832" y="418981"/>
                  <a:pt x="409134" y="414109"/>
                  <a:pt x="409134" y="408098"/>
                </a:cubicBezTo>
                <a:cubicBezTo>
                  <a:pt x="409134" y="402087"/>
                  <a:pt x="413832" y="397215"/>
                  <a:pt x="419628" y="397215"/>
                </a:cubicBezTo>
                <a:close/>
                <a:moveTo>
                  <a:pt x="376486" y="397215"/>
                </a:moveTo>
                <a:cubicBezTo>
                  <a:pt x="382497" y="397215"/>
                  <a:pt x="387369" y="402087"/>
                  <a:pt x="387369" y="408098"/>
                </a:cubicBezTo>
                <a:cubicBezTo>
                  <a:pt x="387369" y="414109"/>
                  <a:pt x="382497" y="418981"/>
                  <a:pt x="376486" y="418981"/>
                </a:cubicBezTo>
                <a:cubicBezTo>
                  <a:pt x="370475" y="418981"/>
                  <a:pt x="365603" y="414109"/>
                  <a:pt x="365603" y="408098"/>
                </a:cubicBezTo>
                <a:cubicBezTo>
                  <a:pt x="365603" y="402087"/>
                  <a:pt x="370475" y="397215"/>
                  <a:pt x="376486" y="397215"/>
                </a:cubicBezTo>
                <a:close/>
                <a:moveTo>
                  <a:pt x="333733" y="397215"/>
                </a:moveTo>
                <a:cubicBezTo>
                  <a:pt x="339744" y="397215"/>
                  <a:pt x="344616" y="402087"/>
                  <a:pt x="344616" y="408098"/>
                </a:cubicBezTo>
                <a:cubicBezTo>
                  <a:pt x="344616" y="414109"/>
                  <a:pt x="339744" y="418981"/>
                  <a:pt x="333733" y="418981"/>
                </a:cubicBezTo>
                <a:cubicBezTo>
                  <a:pt x="327722" y="418981"/>
                  <a:pt x="322850" y="414109"/>
                  <a:pt x="322850" y="408098"/>
                </a:cubicBezTo>
                <a:cubicBezTo>
                  <a:pt x="322850" y="402087"/>
                  <a:pt x="327722" y="397215"/>
                  <a:pt x="333733" y="397215"/>
                </a:cubicBezTo>
                <a:close/>
                <a:moveTo>
                  <a:pt x="96842" y="365040"/>
                </a:moveTo>
                <a:cubicBezTo>
                  <a:pt x="84724" y="365040"/>
                  <a:pt x="75029" y="374705"/>
                  <a:pt x="75029" y="386786"/>
                </a:cubicBezTo>
                <a:cubicBezTo>
                  <a:pt x="75029" y="398868"/>
                  <a:pt x="84724" y="408533"/>
                  <a:pt x="96842" y="408533"/>
                </a:cubicBezTo>
                <a:cubicBezTo>
                  <a:pt x="108960" y="408533"/>
                  <a:pt x="118655" y="398868"/>
                  <a:pt x="118655" y="386786"/>
                </a:cubicBezTo>
                <a:cubicBezTo>
                  <a:pt x="118655" y="374705"/>
                  <a:pt x="108960" y="365040"/>
                  <a:pt x="96842" y="365040"/>
                </a:cubicBezTo>
                <a:close/>
                <a:moveTo>
                  <a:pt x="527418" y="354592"/>
                </a:moveTo>
                <a:cubicBezTo>
                  <a:pt x="533429" y="354592"/>
                  <a:pt x="538301" y="359464"/>
                  <a:pt x="538301" y="365475"/>
                </a:cubicBezTo>
                <a:cubicBezTo>
                  <a:pt x="538301" y="371486"/>
                  <a:pt x="533429" y="376358"/>
                  <a:pt x="527418" y="376358"/>
                </a:cubicBezTo>
                <a:cubicBezTo>
                  <a:pt x="521407" y="376358"/>
                  <a:pt x="516535" y="371486"/>
                  <a:pt x="516535" y="365475"/>
                </a:cubicBezTo>
                <a:cubicBezTo>
                  <a:pt x="516535" y="359464"/>
                  <a:pt x="521407" y="354592"/>
                  <a:pt x="527418" y="354592"/>
                </a:cubicBezTo>
                <a:close/>
                <a:moveTo>
                  <a:pt x="484276" y="354592"/>
                </a:moveTo>
                <a:cubicBezTo>
                  <a:pt x="490072" y="354592"/>
                  <a:pt x="494770" y="359464"/>
                  <a:pt x="494770" y="365475"/>
                </a:cubicBezTo>
                <a:cubicBezTo>
                  <a:pt x="494770" y="371486"/>
                  <a:pt x="490072" y="376358"/>
                  <a:pt x="484276" y="376358"/>
                </a:cubicBezTo>
                <a:cubicBezTo>
                  <a:pt x="478480" y="376358"/>
                  <a:pt x="473782" y="371486"/>
                  <a:pt x="473782" y="365475"/>
                </a:cubicBezTo>
                <a:cubicBezTo>
                  <a:pt x="473782" y="359464"/>
                  <a:pt x="478480" y="354592"/>
                  <a:pt x="484276" y="354592"/>
                </a:cubicBezTo>
                <a:close/>
                <a:moveTo>
                  <a:pt x="441005" y="354592"/>
                </a:moveTo>
                <a:cubicBezTo>
                  <a:pt x="447016" y="354592"/>
                  <a:pt x="451888" y="359464"/>
                  <a:pt x="451888" y="365475"/>
                </a:cubicBezTo>
                <a:cubicBezTo>
                  <a:pt x="451888" y="371486"/>
                  <a:pt x="447016" y="376358"/>
                  <a:pt x="441005" y="376358"/>
                </a:cubicBezTo>
                <a:cubicBezTo>
                  <a:pt x="434994" y="376358"/>
                  <a:pt x="430122" y="371486"/>
                  <a:pt x="430122" y="365475"/>
                </a:cubicBezTo>
                <a:cubicBezTo>
                  <a:pt x="430122" y="359464"/>
                  <a:pt x="434994" y="354592"/>
                  <a:pt x="441005" y="354592"/>
                </a:cubicBezTo>
                <a:close/>
                <a:moveTo>
                  <a:pt x="398252" y="354592"/>
                </a:moveTo>
                <a:cubicBezTo>
                  <a:pt x="404263" y="354592"/>
                  <a:pt x="409135" y="359464"/>
                  <a:pt x="409135" y="365475"/>
                </a:cubicBezTo>
                <a:cubicBezTo>
                  <a:pt x="409135" y="371486"/>
                  <a:pt x="404263" y="376358"/>
                  <a:pt x="398252" y="376358"/>
                </a:cubicBezTo>
                <a:cubicBezTo>
                  <a:pt x="392241" y="376358"/>
                  <a:pt x="387369" y="371486"/>
                  <a:pt x="387369" y="365475"/>
                </a:cubicBezTo>
                <a:cubicBezTo>
                  <a:pt x="387369" y="359464"/>
                  <a:pt x="392241" y="354592"/>
                  <a:pt x="398252" y="354592"/>
                </a:cubicBezTo>
                <a:close/>
                <a:moveTo>
                  <a:pt x="355110" y="354592"/>
                </a:moveTo>
                <a:cubicBezTo>
                  <a:pt x="360906" y="354592"/>
                  <a:pt x="365604" y="359464"/>
                  <a:pt x="365604" y="365475"/>
                </a:cubicBezTo>
                <a:cubicBezTo>
                  <a:pt x="365604" y="371486"/>
                  <a:pt x="360906" y="376358"/>
                  <a:pt x="355110" y="376358"/>
                </a:cubicBezTo>
                <a:cubicBezTo>
                  <a:pt x="349314" y="376358"/>
                  <a:pt x="344616" y="371486"/>
                  <a:pt x="344616" y="365475"/>
                </a:cubicBezTo>
                <a:cubicBezTo>
                  <a:pt x="344616" y="359464"/>
                  <a:pt x="349314" y="354592"/>
                  <a:pt x="355110" y="354592"/>
                </a:cubicBezTo>
                <a:close/>
                <a:moveTo>
                  <a:pt x="96842" y="344098"/>
                </a:moveTo>
                <a:cubicBezTo>
                  <a:pt x="120271" y="344098"/>
                  <a:pt x="139660" y="363429"/>
                  <a:pt x="139660" y="386786"/>
                </a:cubicBezTo>
                <a:cubicBezTo>
                  <a:pt x="139660" y="410144"/>
                  <a:pt x="120271" y="429475"/>
                  <a:pt x="96842" y="429475"/>
                </a:cubicBezTo>
                <a:cubicBezTo>
                  <a:pt x="73413" y="429475"/>
                  <a:pt x="54024" y="410144"/>
                  <a:pt x="54024" y="386786"/>
                </a:cubicBezTo>
                <a:cubicBezTo>
                  <a:pt x="54024" y="363429"/>
                  <a:pt x="73413" y="344098"/>
                  <a:pt x="96842" y="344098"/>
                </a:cubicBezTo>
                <a:close/>
                <a:moveTo>
                  <a:pt x="25825" y="322349"/>
                </a:moveTo>
                <a:cubicBezTo>
                  <a:pt x="23404" y="322349"/>
                  <a:pt x="21789" y="323960"/>
                  <a:pt x="21789" y="326378"/>
                </a:cubicBezTo>
                <a:lnTo>
                  <a:pt x="21789" y="447259"/>
                </a:lnTo>
                <a:cubicBezTo>
                  <a:pt x="21789" y="449676"/>
                  <a:pt x="23404" y="451288"/>
                  <a:pt x="25825" y="451288"/>
                </a:cubicBezTo>
                <a:lnTo>
                  <a:pt x="32281" y="451288"/>
                </a:lnTo>
                <a:lnTo>
                  <a:pt x="118632" y="451288"/>
                </a:lnTo>
                <a:lnTo>
                  <a:pt x="462421" y="451288"/>
                </a:lnTo>
                <a:lnTo>
                  <a:pt x="548772" y="451288"/>
                </a:lnTo>
                <a:lnTo>
                  <a:pt x="555228" y="451288"/>
                </a:lnTo>
                <a:cubicBezTo>
                  <a:pt x="557649" y="451288"/>
                  <a:pt x="559263" y="449676"/>
                  <a:pt x="559263" y="447259"/>
                </a:cubicBezTo>
                <a:lnTo>
                  <a:pt x="559263" y="326378"/>
                </a:lnTo>
                <a:cubicBezTo>
                  <a:pt x="559263" y="323960"/>
                  <a:pt x="557649" y="322349"/>
                  <a:pt x="555228" y="322349"/>
                </a:cubicBezTo>
                <a:close/>
                <a:moveTo>
                  <a:pt x="505653" y="247320"/>
                </a:moveTo>
                <a:cubicBezTo>
                  <a:pt x="511664" y="247320"/>
                  <a:pt x="516536" y="252018"/>
                  <a:pt x="516536" y="257814"/>
                </a:cubicBezTo>
                <a:cubicBezTo>
                  <a:pt x="516536" y="263610"/>
                  <a:pt x="511664" y="268308"/>
                  <a:pt x="505653" y="268308"/>
                </a:cubicBezTo>
                <a:cubicBezTo>
                  <a:pt x="499642" y="268308"/>
                  <a:pt x="494770" y="263610"/>
                  <a:pt x="494770" y="257814"/>
                </a:cubicBezTo>
                <a:cubicBezTo>
                  <a:pt x="494770" y="252018"/>
                  <a:pt x="499642" y="247320"/>
                  <a:pt x="505653" y="247320"/>
                </a:cubicBezTo>
                <a:close/>
                <a:moveTo>
                  <a:pt x="462835" y="247320"/>
                </a:moveTo>
                <a:cubicBezTo>
                  <a:pt x="468881" y="247320"/>
                  <a:pt x="473783" y="252018"/>
                  <a:pt x="473783" y="257814"/>
                </a:cubicBezTo>
                <a:cubicBezTo>
                  <a:pt x="473783" y="263610"/>
                  <a:pt x="468881" y="268308"/>
                  <a:pt x="462835" y="268308"/>
                </a:cubicBezTo>
                <a:cubicBezTo>
                  <a:pt x="456789" y="268308"/>
                  <a:pt x="451887" y="263610"/>
                  <a:pt x="451887" y="257814"/>
                </a:cubicBezTo>
                <a:cubicBezTo>
                  <a:pt x="451887" y="252018"/>
                  <a:pt x="456789" y="247320"/>
                  <a:pt x="462835" y="247320"/>
                </a:cubicBezTo>
                <a:close/>
                <a:moveTo>
                  <a:pt x="419628" y="247320"/>
                </a:moveTo>
                <a:cubicBezTo>
                  <a:pt x="425424" y="247320"/>
                  <a:pt x="430122" y="252018"/>
                  <a:pt x="430122" y="257814"/>
                </a:cubicBezTo>
                <a:cubicBezTo>
                  <a:pt x="430122" y="263610"/>
                  <a:pt x="425424" y="268308"/>
                  <a:pt x="419628" y="268308"/>
                </a:cubicBezTo>
                <a:cubicBezTo>
                  <a:pt x="413832" y="268308"/>
                  <a:pt x="409134" y="263610"/>
                  <a:pt x="409134" y="257814"/>
                </a:cubicBezTo>
                <a:cubicBezTo>
                  <a:pt x="409134" y="252018"/>
                  <a:pt x="413832" y="247320"/>
                  <a:pt x="419628" y="247320"/>
                </a:cubicBezTo>
                <a:close/>
                <a:moveTo>
                  <a:pt x="376486" y="247320"/>
                </a:moveTo>
                <a:cubicBezTo>
                  <a:pt x="382497" y="247320"/>
                  <a:pt x="387369" y="252018"/>
                  <a:pt x="387369" y="257814"/>
                </a:cubicBezTo>
                <a:cubicBezTo>
                  <a:pt x="387369" y="263610"/>
                  <a:pt x="382497" y="268308"/>
                  <a:pt x="376486" y="268308"/>
                </a:cubicBezTo>
                <a:cubicBezTo>
                  <a:pt x="370475" y="268308"/>
                  <a:pt x="365603" y="263610"/>
                  <a:pt x="365603" y="257814"/>
                </a:cubicBezTo>
                <a:cubicBezTo>
                  <a:pt x="365603" y="252018"/>
                  <a:pt x="370475" y="247320"/>
                  <a:pt x="376486" y="247320"/>
                </a:cubicBezTo>
                <a:close/>
                <a:moveTo>
                  <a:pt x="333733" y="247320"/>
                </a:moveTo>
                <a:cubicBezTo>
                  <a:pt x="339744" y="247320"/>
                  <a:pt x="344616" y="252018"/>
                  <a:pt x="344616" y="257814"/>
                </a:cubicBezTo>
                <a:cubicBezTo>
                  <a:pt x="344616" y="263610"/>
                  <a:pt x="339744" y="268308"/>
                  <a:pt x="333733" y="268308"/>
                </a:cubicBezTo>
                <a:cubicBezTo>
                  <a:pt x="327722" y="268308"/>
                  <a:pt x="322850" y="263610"/>
                  <a:pt x="322850" y="257814"/>
                </a:cubicBezTo>
                <a:cubicBezTo>
                  <a:pt x="322850" y="252018"/>
                  <a:pt x="327722" y="247320"/>
                  <a:pt x="333733" y="247320"/>
                </a:cubicBezTo>
                <a:close/>
                <a:moveTo>
                  <a:pt x="96842" y="215165"/>
                </a:moveTo>
                <a:cubicBezTo>
                  <a:pt x="84724" y="215165"/>
                  <a:pt x="75029" y="224827"/>
                  <a:pt x="75029" y="236099"/>
                </a:cubicBezTo>
                <a:cubicBezTo>
                  <a:pt x="75029" y="248177"/>
                  <a:pt x="84724" y="257839"/>
                  <a:pt x="96842" y="257839"/>
                </a:cubicBezTo>
                <a:cubicBezTo>
                  <a:pt x="108960" y="257839"/>
                  <a:pt x="118655" y="248177"/>
                  <a:pt x="118655" y="236099"/>
                </a:cubicBezTo>
                <a:cubicBezTo>
                  <a:pt x="118655" y="224827"/>
                  <a:pt x="108960" y="215165"/>
                  <a:pt x="96842" y="215165"/>
                </a:cubicBezTo>
                <a:close/>
                <a:moveTo>
                  <a:pt x="527418" y="203919"/>
                </a:moveTo>
                <a:cubicBezTo>
                  <a:pt x="533429" y="203919"/>
                  <a:pt x="538301" y="208791"/>
                  <a:pt x="538301" y="214802"/>
                </a:cubicBezTo>
                <a:cubicBezTo>
                  <a:pt x="538301" y="220813"/>
                  <a:pt x="533429" y="225685"/>
                  <a:pt x="527418" y="225685"/>
                </a:cubicBezTo>
                <a:cubicBezTo>
                  <a:pt x="521407" y="225685"/>
                  <a:pt x="516535" y="220813"/>
                  <a:pt x="516535" y="214802"/>
                </a:cubicBezTo>
                <a:cubicBezTo>
                  <a:pt x="516535" y="208791"/>
                  <a:pt x="521407" y="203919"/>
                  <a:pt x="527418" y="203919"/>
                </a:cubicBezTo>
                <a:close/>
                <a:moveTo>
                  <a:pt x="484276" y="203919"/>
                </a:moveTo>
                <a:cubicBezTo>
                  <a:pt x="490072" y="203919"/>
                  <a:pt x="494770" y="208791"/>
                  <a:pt x="494770" y="214802"/>
                </a:cubicBezTo>
                <a:cubicBezTo>
                  <a:pt x="494770" y="220813"/>
                  <a:pt x="490072" y="225685"/>
                  <a:pt x="484276" y="225685"/>
                </a:cubicBezTo>
                <a:cubicBezTo>
                  <a:pt x="478480" y="225685"/>
                  <a:pt x="473782" y="220813"/>
                  <a:pt x="473782" y="214802"/>
                </a:cubicBezTo>
                <a:cubicBezTo>
                  <a:pt x="473782" y="208791"/>
                  <a:pt x="478480" y="203919"/>
                  <a:pt x="484276" y="203919"/>
                </a:cubicBezTo>
                <a:close/>
                <a:moveTo>
                  <a:pt x="441005" y="203919"/>
                </a:moveTo>
                <a:cubicBezTo>
                  <a:pt x="447016" y="203919"/>
                  <a:pt x="451888" y="208791"/>
                  <a:pt x="451888" y="214802"/>
                </a:cubicBezTo>
                <a:cubicBezTo>
                  <a:pt x="451888" y="220813"/>
                  <a:pt x="447016" y="225685"/>
                  <a:pt x="441005" y="225685"/>
                </a:cubicBezTo>
                <a:cubicBezTo>
                  <a:pt x="434994" y="225685"/>
                  <a:pt x="430122" y="220813"/>
                  <a:pt x="430122" y="214802"/>
                </a:cubicBezTo>
                <a:cubicBezTo>
                  <a:pt x="430122" y="208791"/>
                  <a:pt x="434994" y="203919"/>
                  <a:pt x="441005" y="203919"/>
                </a:cubicBezTo>
                <a:close/>
                <a:moveTo>
                  <a:pt x="398252" y="203919"/>
                </a:moveTo>
                <a:cubicBezTo>
                  <a:pt x="404263" y="203919"/>
                  <a:pt x="409135" y="208791"/>
                  <a:pt x="409135" y="214802"/>
                </a:cubicBezTo>
                <a:cubicBezTo>
                  <a:pt x="409135" y="220813"/>
                  <a:pt x="404263" y="225685"/>
                  <a:pt x="398252" y="225685"/>
                </a:cubicBezTo>
                <a:cubicBezTo>
                  <a:pt x="392241" y="225685"/>
                  <a:pt x="387369" y="220813"/>
                  <a:pt x="387369" y="214802"/>
                </a:cubicBezTo>
                <a:cubicBezTo>
                  <a:pt x="387369" y="208791"/>
                  <a:pt x="392241" y="203919"/>
                  <a:pt x="398252" y="203919"/>
                </a:cubicBezTo>
                <a:close/>
                <a:moveTo>
                  <a:pt x="355110" y="203919"/>
                </a:moveTo>
                <a:cubicBezTo>
                  <a:pt x="360906" y="203919"/>
                  <a:pt x="365604" y="208791"/>
                  <a:pt x="365604" y="214802"/>
                </a:cubicBezTo>
                <a:cubicBezTo>
                  <a:pt x="365604" y="220813"/>
                  <a:pt x="360906" y="225685"/>
                  <a:pt x="355110" y="225685"/>
                </a:cubicBezTo>
                <a:cubicBezTo>
                  <a:pt x="349314" y="225685"/>
                  <a:pt x="344616" y="220813"/>
                  <a:pt x="344616" y="214802"/>
                </a:cubicBezTo>
                <a:cubicBezTo>
                  <a:pt x="344616" y="208791"/>
                  <a:pt x="349314" y="203919"/>
                  <a:pt x="355110" y="203919"/>
                </a:cubicBezTo>
                <a:close/>
                <a:moveTo>
                  <a:pt x="96842" y="193425"/>
                </a:moveTo>
                <a:cubicBezTo>
                  <a:pt x="120271" y="193425"/>
                  <a:pt x="139660" y="212749"/>
                  <a:pt x="139660" y="236099"/>
                </a:cubicBezTo>
                <a:cubicBezTo>
                  <a:pt x="139660" y="260255"/>
                  <a:pt x="120271" y="279579"/>
                  <a:pt x="96842" y="279579"/>
                </a:cubicBezTo>
                <a:cubicBezTo>
                  <a:pt x="73413" y="279579"/>
                  <a:pt x="54024" y="260255"/>
                  <a:pt x="54024" y="236099"/>
                </a:cubicBezTo>
                <a:cubicBezTo>
                  <a:pt x="54024" y="212749"/>
                  <a:pt x="73413" y="193425"/>
                  <a:pt x="96842" y="193425"/>
                </a:cubicBezTo>
                <a:close/>
                <a:moveTo>
                  <a:pt x="25825" y="171651"/>
                </a:moveTo>
                <a:cubicBezTo>
                  <a:pt x="23404" y="171651"/>
                  <a:pt x="21789" y="174068"/>
                  <a:pt x="21789" y="176486"/>
                </a:cubicBezTo>
                <a:lnTo>
                  <a:pt x="21789" y="296561"/>
                </a:lnTo>
                <a:cubicBezTo>
                  <a:pt x="21789" y="298978"/>
                  <a:pt x="23404" y="300590"/>
                  <a:pt x="25825" y="300590"/>
                </a:cubicBezTo>
                <a:lnTo>
                  <a:pt x="555228" y="300590"/>
                </a:lnTo>
                <a:cubicBezTo>
                  <a:pt x="557649" y="300590"/>
                  <a:pt x="559263" y="298978"/>
                  <a:pt x="559263" y="296561"/>
                </a:cubicBezTo>
                <a:lnTo>
                  <a:pt x="559263" y="176486"/>
                </a:lnTo>
                <a:cubicBezTo>
                  <a:pt x="559263" y="174068"/>
                  <a:pt x="557649" y="171651"/>
                  <a:pt x="555228" y="171651"/>
                </a:cubicBezTo>
                <a:close/>
                <a:moveTo>
                  <a:pt x="505653" y="96648"/>
                </a:moveTo>
                <a:cubicBezTo>
                  <a:pt x="511664" y="96648"/>
                  <a:pt x="516536" y="101520"/>
                  <a:pt x="516536" y="107531"/>
                </a:cubicBezTo>
                <a:cubicBezTo>
                  <a:pt x="516536" y="113542"/>
                  <a:pt x="511664" y="118414"/>
                  <a:pt x="505653" y="118414"/>
                </a:cubicBezTo>
                <a:cubicBezTo>
                  <a:pt x="499642" y="118414"/>
                  <a:pt x="494770" y="113542"/>
                  <a:pt x="494770" y="107531"/>
                </a:cubicBezTo>
                <a:cubicBezTo>
                  <a:pt x="494770" y="101520"/>
                  <a:pt x="499642" y="96648"/>
                  <a:pt x="505653" y="96648"/>
                </a:cubicBezTo>
                <a:close/>
                <a:moveTo>
                  <a:pt x="462835" y="96648"/>
                </a:moveTo>
                <a:cubicBezTo>
                  <a:pt x="468881" y="96648"/>
                  <a:pt x="473783" y="101520"/>
                  <a:pt x="473783" y="107531"/>
                </a:cubicBezTo>
                <a:cubicBezTo>
                  <a:pt x="473783" y="113542"/>
                  <a:pt x="468881" y="118414"/>
                  <a:pt x="462835" y="118414"/>
                </a:cubicBezTo>
                <a:cubicBezTo>
                  <a:pt x="456789" y="118414"/>
                  <a:pt x="451887" y="113542"/>
                  <a:pt x="451887" y="107531"/>
                </a:cubicBezTo>
                <a:cubicBezTo>
                  <a:pt x="451887" y="101520"/>
                  <a:pt x="456789" y="96648"/>
                  <a:pt x="462835" y="96648"/>
                </a:cubicBezTo>
                <a:close/>
                <a:moveTo>
                  <a:pt x="419628" y="96648"/>
                </a:moveTo>
                <a:cubicBezTo>
                  <a:pt x="425424" y="96648"/>
                  <a:pt x="430122" y="101520"/>
                  <a:pt x="430122" y="107531"/>
                </a:cubicBezTo>
                <a:cubicBezTo>
                  <a:pt x="430122" y="113542"/>
                  <a:pt x="425424" y="118414"/>
                  <a:pt x="419628" y="118414"/>
                </a:cubicBezTo>
                <a:cubicBezTo>
                  <a:pt x="413832" y="118414"/>
                  <a:pt x="409134" y="113542"/>
                  <a:pt x="409134" y="107531"/>
                </a:cubicBezTo>
                <a:cubicBezTo>
                  <a:pt x="409134" y="101520"/>
                  <a:pt x="413832" y="96648"/>
                  <a:pt x="419628" y="96648"/>
                </a:cubicBezTo>
                <a:close/>
                <a:moveTo>
                  <a:pt x="376486" y="96648"/>
                </a:moveTo>
                <a:cubicBezTo>
                  <a:pt x="382497" y="96648"/>
                  <a:pt x="387369" y="101520"/>
                  <a:pt x="387369" y="107531"/>
                </a:cubicBezTo>
                <a:cubicBezTo>
                  <a:pt x="387369" y="113542"/>
                  <a:pt x="382497" y="118414"/>
                  <a:pt x="376486" y="118414"/>
                </a:cubicBezTo>
                <a:cubicBezTo>
                  <a:pt x="370475" y="118414"/>
                  <a:pt x="365603" y="113542"/>
                  <a:pt x="365603" y="107531"/>
                </a:cubicBezTo>
                <a:cubicBezTo>
                  <a:pt x="365603" y="101520"/>
                  <a:pt x="370475" y="96648"/>
                  <a:pt x="376486" y="96648"/>
                </a:cubicBezTo>
                <a:close/>
                <a:moveTo>
                  <a:pt x="333733" y="96648"/>
                </a:moveTo>
                <a:cubicBezTo>
                  <a:pt x="339744" y="96648"/>
                  <a:pt x="344616" y="101520"/>
                  <a:pt x="344616" y="107531"/>
                </a:cubicBezTo>
                <a:cubicBezTo>
                  <a:pt x="344616" y="113542"/>
                  <a:pt x="339744" y="118414"/>
                  <a:pt x="333733" y="118414"/>
                </a:cubicBezTo>
                <a:cubicBezTo>
                  <a:pt x="327722" y="118414"/>
                  <a:pt x="322850" y="113542"/>
                  <a:pt x="322850" y="107531"/>
                </a:cubicBezTo>
                <a:cubicBezTo>
                  <a:pt x="322850" y="101520"/>
                  <a:pt x="327722" y="96648"/>
                  <a:pt x="333733" y="96648"/>
                </a:cubicBezTo>
                <a:close/>
                <a:moveTo>
                  <a:pt x="96842" y="64397"/>
                </a:moveTo>
                <a:cubicBezTo>
                  <a:pt x="84724" y="64397"/>
                  <a:pt x="75029" y="74073"/>
                  <a:pt x="75029" y="86169"/>
                </a:cubicBezTo>
                <a:cubicBezTo>
                  <a:pt x="75029" y="97459"/>
                  <a:pt x="84724" y="107135"/>
                  <a:pt x="96842" y="107135"/>
                </a:cubicBezTo>
                <a:cubicBezTo>
                  <a:pt x="108960" y="107135"/>
                  <a:pt x="118655" y="97459"/>
                  <a:pt x="118655" y="86169"/>
                </a:cubicBezTo>
                <a:cubicBezTo>
                  <a:pt x="118655" y="74073"/>
                  <a:pt x="108960" y="64397"/>
                  <a:pt x="96842" y="64397"/>
                </a:cubicBezTo>
                <a:close/>
                <a:moveTo>
                  <a:pt x="527418" y="54024"/>
                </a:moveTo>
                <a:cubicBezTo>
                  <a:pt x="533429" y="54024"/>
                  <a:pt x="538301" y="58693"/>
                  <a:pt x="538301" y="64453"/>
                </a:cubicBezTo>
                <a:cubicBezTo>
                  <a:pt x="538301" y="70213"/>
                  <a:pt x="533429" y="74882"/>
                  <a:pt x="527418" y="74882"/>
                </a:cubicBezTo>
                <a:cubicBezTo>
                  <a:pt x="521407" y="74882"/>
                  <a:pt x="516535" y="70213"/>
                  <a:pt x="516535" y="64453"/>
                </a:cubicBezTo>
                <a:cubicBezTo>
                  <a:pt x="516535" y="58693"/>
                  <a:pt x="521407" y="54024"/>
                  <a:pt x="527418" y="54024"/>
                </a:cubicBezTo>
                <a:close/>
                <a:moveTo>
                  <a:pt x="484276" y="54024"/>
                </a:moveTo>
                <a:cubicBezTo>
                  <a:pt x="490072" y="54024"/>
                  <a:pt x="494770" y="58693"/>
                  <a:pt x="494770" y="64453"/>
                </a:cubicBezTo>
                <a:cubicBezTo>
                  <a:pt x="494770" y="70213"/>
                  <a:pt x="490072" y="74882"/>
                  <a:pt x="484276" y="74882"/>
                </a:cubicBezTo>
                <a:cubicBezTo>
                  <a:pt x="478480" y="74882"/>
                  <a:pt x="473782" y="70213"/>
                  <a:pt x="473782" y="64453"/>
                </a:cubicBezTo>
                <a:cubicBezTo>
                  <a:pt x="473782" y="58693"/>
                  <a:pt x="478480" y="54024"/>
                  <a:pt x="484276" y="54024"/>
                </a:cubicBezTo>
                <a:close/>
                <a:moveTo>
                  <a:pt x="441005" y="54024"/>
                </a:moveTo>
                <a:cubicBezTo>
                  <a:pt x="447016" y="54024"/>
                  <a:pt x="451888" y="58693"/>
                  <a:pt x="451888" y="64453"/>
                </a:cubicBezTo>
                <a:cubicBezTo>
                  <a:pt x="451888" y="70213"/>
                  <a:pt x="447016" y="74882"/>
                  <a:pt x="441005" y="74882"/>
                </a:cubicBezTo>
                <a:cubicBezTo>
                  <a:pt x="434994" y="74882"/>
                  <a:pt x="430122" y="70213"/>
                  <a:pt x="430122" y="64453"/>
                </a:cubicBezTo>
                <a:cubicBezTo>
                  <a:pt x="430122" y="58693"/>
                  <a:pt x="434994" y="54024"/>
                  <a:pt x="441005" y="54024"/>
                </a:cubicBezTo>
                <a:close/>
                <a:moveTo>
                  <a:pt x="398252" y="54024"/>
                </a:moveTo>
                <a:cubicBezTo>
                  <a:pt x="404263" y="54024"/>
                  <a:pt x="409135" y="58693"/>
                  <a:pt x="409135" y="64453"/>
                </a:cubicBezTo>
                <a:cubicBezTo>
                  <a:pt x="409135" y="70213"/>
                  <a:pt x="404263" y="74882"/>
                  <a:pt x="398252" y="74882"/>
                </a:cubicBezTo>
                <a:cubicBezTo>
                  <a:pt x="392241" y="74882"/>
                  <a:pt x="387369" y="70213"/>
                  <a:pt x="387369" y="64453"/>
                </a:cubicBezTo>
                <a:cubicBezTo>
                  <a:pt x="387369" y="58693"/>
                  <a:pt x="392241" y="54024"/>
                  <a:pt x="398252" y="54024"/>
                </a:cubicBezTo>
                <a:close/>
                <a:moveTo>
                  <a:pt x="355110" y="54024"/>
                </a:moveTo>
                <a:cubicBezTo>
                  <a:pt x="360906" y="54024"/>
                  <a:pt x="365604" y="58693"/>
                  <a:pt x="365604" y="64453"/>
                </a:cubicBezTo>
                <a:cubicBezTo>
                  <a:pt x="365604" y="70213"/>
                  <a:pt x="360906" y="74882"/>
                  <a:pt x="355110" y="74882"/>
                </a:cubicBezTo>
                <a:cubicBezTo>
                  <a:pt x="349314" y="74882"/>
                  <a:pt x="344616" y="70213"/>
                  <a:pt x="344616" y="64453"/>
                </a:cubicBezTo>
                <a:cubicBezTo>
                  <a:pt x="344616" y="58693"/>
                  <a:pt x="349314" y="54024"/>
                  <a:pt x="355110" y="54024"/>
                </a:cubicBezTo>
                <a:close/>
                <a:moveTo>
                  <a:pt x="96842" y="42624"/>
                </a:moveTo>
                <a:cubicBezTo>
                  <a:pt x="120271" y="42624"/>
                  <a:pt x="139660" y="61977"/>
                  <a:pt x="139660" y="86169"/>
                </a:cubicBezTo>
                <a:cubicBezTo>
                  <a:pt x="139660" y="109555"/>
                  <a:pt x="120271" y="128908"/>
                  <a:pt x="96842" y="128908"/>
                </a:cubicBezTo>
                <a:cubicBezTo>
                  <a:pt x="73413" y="128908"/>
                  <a:pt x="54024" y="109555"/>
                  <a:pt x="54024" y="86169"/>
                </a:cubicBezTo>
                <a:cubicBezTo>
                  <a:pt x="54024" y="61977"/>
                  <a:pt x="73413" y="42624"/>
                  <a:pt x="96842" y="42624"/>
                </a:cubicBezTo>
                <a:close/>
                <a:moveTo>
                  <a:pt x="25825" y="21759"/>
                </a:moveTo>
                <a:cubicBezTo>
                  <a:pt x="23404" y="21759"/>
                  <a:pt x="21789" y="23370"/>
                  <a:pt x="21789" y="25788"/>
                </a:cubicBezTo>
                <a:lnTo>
                  <a:pt x="21789" y="145863"/>
                </a:lnTo>
                <a:cubicBezTo>
                  <a:pt x="21789" y="148280"/>
                  <a:pt x="23404" y="150698"/>
                  <a:pt x="25825" y="150698"/>
                </a:cubicBezTo>
                <a:lnTo>
                  <a:pt x="555228" y="150698"/>
                </a:lnTo>
                <a:cubicBezTo>
                  <a:pt x="557649" y="150698"/>
                  <a:pt x="559263" y="148280"/>
                  <a:pt x="559263" y="145863"/>
                </a:cubicBezTo>
                <a:lnTo>
                  <a:pt x="559263" y="25788"/>
                </a:lnTo>
                <a:cubicBezTo>
                  <a:pt x="559263" y="23370"/>
                  <a:pt x="557649" y="21759"/>
                  <a:pt x="555228" y="21759"/>
                </a:cubicBezTo>
                <a:close/>
                <a:moveTo>
                  <a:pt x="25825" y="0"/>
                </a:moveTo>
                <a:lnTo>
                  <a:pt x="555228" y="0"/>
                </a:lnTo>
                <a:cubicBezTo>
                  <a:pt x="569755" y="0"/>
                  <a:pt x="581053" y="11282"/>
                  <a:pt x="581053" y="25788"/>
                </a:cubicBezTo>
                <a:lnTo>
                  <a:pt x="581053" y="145863"/>
                </a:lnTo>
                <a:cubicBezTo>
                  <a:pt x="581053" y="151504"/>
                  <a:pt x="579439" y="157145"/>
                  <a:pt x="576211" y="161174"/>
                </a:cubicBezTo>
                <a:cubicBezTo>
                  <a:pt x="579439" y="165204"/>
                  <a:pt x="581053" y="170845"/>
                  <a:pt x="581053" y="176486"/>
                </a:cubicBezTo>
                <a:lnTo>
                  <a:pt x="581053" y="296561"/>
                </a:lnTo>
                <a:cubicBezTo>
                  <a:pt x="581053" y="302202"/>
                  <a:pt x="579439" y="307037"/>
                  <a:pt x="576211" y="311872"/>
                </a:cubicBezTo>
                <a:cubicBezTo>
                  <a:pt x="579439" y="315902"/>
                  <a:pt x="581053" y="320737"/>
                  <a:pt x="581053" y="326378"/>
                </a:cubicBezTo>
                <a:lnTo>
                  <a:pt x="581053" y="447259"/>
                </a:lnTo>
                <a:cubicBezTo>
                  <a:pt x="581053" y="460959"/>
                  <a:pt x="569755" y="473047"/>
                  <a:pt x="555228" y="473047"/>
                </a:cubicBezTo>
                <a:lnTo>
                  <a:pt x="548772" y="473047"/>
                </a:lnTo>
                <a:cubicBezTo>
                  <a:pt x="548772" y="496417"/>
                  <a:pt x="529404" y="515758"/>
                  <a:pt x="506000" y="515758"/>
                </a:cubicBezTo>
                <a:cubicBezTo>
                  <a:pt x="481790" y="515758"/>
                  <a:pt x="462421" y="496417"/>
                  <a:pt x="462421" y="473047"/>
                </a:cubicBezTo>
                <a:lnTo>
                  <a:pt x="118632" y="473047"/>
                </a:lnTo>
                <a:cubicBezTo>
                  <a:pt x="118632" y="496417"/>
                  <a:pt x="99263" y="515758"/>
                  <a:pt x="75053" y="515758"/>
                </a:cubicBezTo>
                <a:cubicBezTo>
                  <a:pt x="51649" y="515758"/>
                  <a:pt x="32281" y="496417"/>
                  <a:pt x="32281" y="473047"/>
                </a:cubicBezTo>
                <a:lnTo>
                  <a:pt x="25825" y="473047"/>
                </a:lnTo>
                <a:cubicBezTo>
                  <a:pt x="11298" y="473047"/>
                  <a:pt x="0" y="460959"/>
                  <a:pt x="0" y="447259"/>
                </a:cubicBezTo>
                <a:lnTo>
                  <a:pt x="0" y="326378"/>
                </a:lnTo>
                <a:cubicBezTo>
                  <a:pt x="0" y="320737"/>
                  <a:pt x="1614" y="315902"/>
                  <a:pt x="4842" y="311872"/>
                </a:cubicBezTo>
                <a:cubicBezTo>
                  <a:pt x="1614" y="307037"/>
                  <a:pt x="0" y="302202"/>
                  <a:pt x="0" y="296561"/>
                </a:cubicBezTo>
                <a:lnTo>
                  <a:pt x="0" y="176486"/>
                </a:lnTo>
                <a:cubicBezTo>
                  <a:pt x="0" y="170845"/>
                  <a:pt x="1614" y="165204"/>
                  <a:pt x="4842" y="161174"/>
                </a:cubicBezTo>
                <a:cubicBezTo>
                  <a:pt x="1614" y="157145"/>
                  <a:pt x="0" y="151504"/>
                  <a:pt x="0" y="145863"/>
                </a:cubicBezTo>
                <a:lnTo>
                  <a:pt x="0" y="25788"/>
                </a:lnTo>
                <a:cubicBezTo>
                  <a:pt x="0" y="11282"/>
                  <a:pt x="11298" y="0"/>
                  <a:pt x="25825" y="0"/>
                </a:cubicBezTo>
                <a:close/>
              </a:path>
            </a:pathLst>
          </a:custGeom>
          <a:solidFill>
            <a:schemeClr val="bg1">
              <a:lumMod val="50000"/>
            </a:schemeClr>
          </a:solidFill>
          <a:ln>
            <a:noFill/>
          </a:ln>
        </p:spPr>
        <p:txBody>
          <a:bodyPr/>
          <a:lstStyle/>
          <a:p>
            <a:endParaRPr lang="zh-CN" altLang="en-US" sz="2800"/>
          </a:p>
        </p:txBody>
      </p:sp>
      <p:sp>
        <p:nvSpPr>
          <p:cNvPr id="118" name="servers_141336"/>
          <p:cNvSpPr>
            <a:spLocks noChangeAspect="1"/>
          </p:cNvSpPr>
          <p:nvPr>
            <p:custDataLst>
              <p:tags r:id="rId76"/>
            </p:custDataLst>
          </p:nvPr>
        </p:nvSpPr>
        <p:spPr bwMode="auto">
          <a:xfrm>
            <a:off x="8452485" y="2299335"/>
            <a:ext cx="673735" cy="520065"/>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 name="connsiteX114" fmla="*/ 325000 h 606722"/>
              <a:gd name="connsiteY114" fmla="*/ 325000 h 606722"/>
              <a:gd name="connsiteX115" fmla="*/ 325000 h 606722"/>
              <a:gd name="connsiteY115" fmla="*/ 325000 h 606722"/>
              <a:gd name="connsiteX116" fmla="*/ 325000 h 606722"/>
              <a:gd name="connsiteY116" fmla="*/ 325000 h 606722"/>
              <a:gd name="connsiteX117" fmla="*/ 325000 h 606722"/>
              <a:gd name="connsiteY117" fmla="*/ 325000 h 606722"/>
              <a:gd name="connsiteX118" fmla="*/ 325000 h 606722"/>
              <a:gd name="connsiteY118" fmla="*/ 325000 h 606722"/>
              <a:gd name="connsiteX119" fmla="*/ 325000 h 606722"/>
              <a:gd name="connsiteY119" fmla="*/ 325000 h 606722"/>
              <a:gd name="connsiteX120" fmla="*/ 325000 h 606722"/>
              <a:gd name="connsiteY120" fmla="*/ 325000 h 606722"/>
              <a:gd name="connsiteX121" fmla="*/ 325000 h 606722"/>
              <a:gd name="connsiteY121" fmla="*/ 325000 h 606722"/>
              <a:gd name="connsiteX122" fmla="*/ 325000 h 606722"/>
              <a:gd name="connsiteY122" fmla="*/ 325000 h 606722"/>
              <a:gd name="connsiteX123" fmla="*/ 325000 h 606722"/>
              <a:gd name="connsiteY123" fmla="*/ 325000 h 606722"/>
              <a:gd name="connsiteX124" fmla="*/ 325000 h 606722"/>
              <a:gd name="connsiteY124" fmla="*/ 325000 h 606722"/>
              <a:gd name="connsiteX125" fmla="*/ 325000 h 606722"/>
              <a:gd name="connsiteY125" fmla="*/ 325000 h 606722"/>
              <a:gd name="connsiteX126" fmla="*/ 325000 h 606722"/>
              <a:gd name="connsiteY126" fmla="*/ 325000 h 606722"/>
              <a:gd name="connsiteX127" fmla="*/ 325000 h 606722"/>
              <a:gd name="connsiteY127" fmla="*/ 325000 h 606722"/>
              <a:gd name="connsiteX128" fmla="*/ 325000 h 606722"/>
              <a:gd name="connsiteY128" fmla="*/ 325000 h 606722"/>
              <a:gd name="connsiteX129" fmla="*/ 325000 h 606722"/>
              <a:gd name="connsiteY129" fmla="*/ 325000 h 606722"/>
              <a:gd name="connsiteX130" fmla="*/ 325000 h 606722"/>
              <a:gd name="connsiteY130" fmla="*/ 325000 h 606722"/>
              <a:gd name="connsiteX131" fmla="*/ 325000 h 606722"/>
              <a:gd name="connsiteY131" fmla="*/ 325000 h 606722"/>
              <a:gd name="connsiteX132" fmla="*/ 325000 h 606722"/>
              <a:gd name="connsiteY132" fmla="*/ 325000 h 606722"/>
              <a:gd name="connsiteX133" fmla="*/ 325000 h 606722"/>
              <a:gd name="connsiteY133" fmla="*/ 325000 h 606722"/>
              <a:gd name="connsiteX134" fmla="*/ 325000 h 606722"/>
              <a:gd name="connsiteY134" fmla="*/ 325000 h 606722"/>
              <a:gd name="connsiteX135" fmla="*/ 325000 h 606722"/>
              <a:gd name="connsiteY135" fmla="*/ 325000 h 606722"/>
              <a:gd name="connsiteX136" fmla="*/ 325000 h 606722"/>
              <a:gd name="connsiteY136" fmla="*/ 325000 h 606722"/>
              <a:gd name="connsiteX137" fmla="*/ 325000 h 606722"/>
              <a:gd name="connsiteY137" fmla="*/ 325000 h 606722"/>
              <a:gd name="connsiteX138" fmla="*/ 325000 h 606722"/>
              <a:gd name="connsiteY138" fmla="*/ 325000 h 606722"/>
              <a:gd name="connsiteX139" fmla="*/ 325000 h 606722"/>
              <a:gd name="connsiteY139" fmla="*/ 325000 h 606722"/>
              <a:gd name="connsiteX140" fmla="*/ 325000 h 606722"/>
              <a:gd name="connsiteY140" fmla="*/ 325000 h 606722"/>
              <a:gd name="connsiteX141" fmla="*/ 325000 h 606722"/>
              <a:gd name="connsiteY141" fmla="*/ 325000 h 606722"/>
              <a:gd name="connsiteX142" fmla="*/ 325000 h 606722"/>
              <a:gd name="connsiteY142" fmla="*/ 325000 h 606722"/>
              <a:gd name="connsiteX143" fmla="*/ 325000 h 606722"/>
              <a:gd name="connsiteY143" fmla="*/ 325000 h 606722"/>
              <a:gd name="connsiteX144" fmla="*/ 325000 h 606722"/>
              <a:gd name="connsiteY144" fmla="*/ 325000 h 606722"/>
              <a:gd name="connsiteX145" fmla="*/ 325000 h 606722"/>
              <a:gd name="connsiteY145" fmla="*/ 325000 h 606722"/>
              <a:gd name="connsiteX146" fmla="*/ 325000 h 606722"/>
              <a:gd name="connsiteY146" fmla="*/ 325000 h 606722"/>
              <a:gd name="connsiteX147" fmla="*/ 325000 h 606722"/>
              <a:gd name="connsiteY147" fmla="*/ 325000 h 606722"/>
              <a:gd name="connsiteX148" fmla="*/ 325000 h 606722"/>
              <a:gd name="connsiteY148" fmla="*/ 325000 h 606722"/>
              <a:gd name="connsiteX149" fmla="*/ 325000 h 606722"/>
              <a:gd name="connsiteY149" fmla="*/ 325000 h 606722"/>
              <a:gd name="connsiteX150" fmla="*/ 325000 h 606722"/>
              <a:gd name="connsiteY150" fmla="*/ 325000 h 606722"/>
              <a:gd name="connsiteX151" fmla="*/ 325000 h 606722"/>
              <a:gd name="connsiteY151" fmla="*/ 325000 h 606722"/>
              <a:gd name="connsiteX152" fmla="*/ 325000 h 606722"/>
              <a:gd name="connsiteY152" fmla="*/ 325000 h 606722"/>
              <a:gd name="connsiteX153" fmla="*/ 325000 h 606722"/>
              <a:gd name="connsiteY153" fmla="*/ 325000 h 606722"/>
              <a:gd name="connsiteX154" fmla="*/ 325000 h 606722"/>
              <a:gd name="connsiteY154" fmla="*/ 325000 h 606722"/>
              <a:gd name="connsiteX155" fmla="*/ 325000 h 606722"/>
              <a:gd name="connsiteY155" fmla="*/ 325000 h 606722"/>
              <a:gd name="connsiteX156" fmla="*/ 325000 h 606722"/>
              <a:gd name="connsiteY156" fmla="*/ 325000 h 606722"/>
              <a:gd name="connsiteX157" fmla="*/ 325000 h 606722"/>
              <a:gd name="connsiteY157" fmla="*/ 325000 h 606722"/>
              <a:gd name="connsiteX158" fmla="*/ 325000 h 606722"/>
              <a:gd name="connsiteY158" fmla="*/ 325000 h 606722"/>
              <a:gd name="connsiteX159" fmla="*/ 325000 h 606722"/>
              <a:gd name="connsiteY159" fmla="*/ 325000 h 606722"/>
              <a:gd name="connsiteX160" fmla="*/ 325000 h 606722"/>
              <a:gd name="connsiteY160" fmla="*/ 325000 h 606722"/>
              <a:gd name="connsiteX161" fmla="*/ 325000 h 606722"/>
              <a:gd name="connsiteY161" fmla="*/ 325000 h 606722"/>
              <a:gd name="connsiteX162" fmla="*/ 325000 h 606722"/>
              <a:gd name="connsiteY162" fmla="*/ 325000 h 606722"/>
              <a:gd name="connsiteX163" fmla="*/ 325000 h 606722"/>
              <a:gd name="connsiteY163" fmla="*/ 325000 h 606722"/>
              <a:gd name="connsiteX164" fmla="*/ 325000 h 606722"/>
              <a:gd name="connsiteY164" fmla="*/ 325000 h 606722"/>
              <a:gd name="connsiteX165" fmla="*/ 325000 h 606722"/>
              <a:gd name="connsiteY165" fmla="*/ 325000 h 606722"/>
              <a:gd name="connsiteX166" fmla="*/ 325000 h 606722"/>
              <a:gd name="connsiteY166" fmla="*/ 325000 h 606722"/>
              <a:gd name="connsiteX167" fmla="*/ 325000 h 606722"/>
              <a:gd name="connsiteY167" fmla="*/ 325000 h 606722"/>
              <a:gd name="connsiteX168" fmla="*/ 325000 h 606722"/>
              <a:gd name="connsiteY168" fmla="*/ 325000 h 606722"/>
              <a:gd name="connsiteX169" fmla="*/ 325000 h 606722"/>
              <a:gd name="connsiteY169" fmla="*/ 325000 h 606722"/>
              <a:gd name="connsiteX170" fmla="*/ 325000 h 606722"/>
              <a:gd name="connsiteY170" fmla="*/ 325000 h 606722"/>
              <a:gd name="connsiteX171" fmla="*/ 325000 h 606722"/>
              <a:gd name="connsiteY171" fmla="*/ 325000 h 606722"/>
              <a:gd name="connsiteX172" fmla="*/ 325000 h 606722"/>
              <a:gd name="connsiteY172" fmla="*/ 325000 h 606722"/>
              <a:gd name="connsiteX173" fmla="*/ 325000 h 606722"/>
              <a:gd name="connsiteY173" fmla="*/ 325000 h 606722"/>
              <a:gd name="connsiteX174" fmla="*/ 325000 h 606722"/>
              <a:gd name="connsiteY174" fmla="*/ 325000 h 606722"/>
              <a:gd name="connsiteX175" fmla="*/ 325000 h 606722"/>
              <a:gd name="connsiteY175" fmla="*/ 325000 h 606722"/>
              <a:gd name="connsiteX176" fmla="*/ 325000 h 606722"/>
              <a:gd name="connsiteY176" fmla="*/ 325000 h 606722"/>
              <a:gd name="connsiteX177" fmla="*/ 325000 h 606722"/>
              <a:gd name="connsiteY177" fmla="*/ 325000 h 606722"/>
              <a:gd name="connsiteX178" fmla="*/ 325000 h 606722"/>
              <a:gd name="connsiteY178" fmla="*/ 325000 h 606722"/>
              <a:gd name="connsiteX179" fmla="*/ 325000 h 606722"/>
              <a:gd name="connsiteY179" fmla="*/ 325000 h 606722"/>
              <a:gd name="connsiteX180" fmla="*/ 325000 h 606722"/>
              <a:gd name="connsiteY180" fmla="*/ 325000 h 606722"/>
              <a:gd name="connsiteX181" fmla="*/ 325000 h 606722"/>
              <a:gd name="connsiteY181" fmla="*/ 325000 h 606722"/>
              <a:gd name="connsiteX182" fmla="*/ 325000 h 606722"/>
              <a:gd name="connsiteY182" fmla="*/ 325000 h 606722"/>
              <a:gd name="connsiteX183" fmla="*/ 325000 h 606722"/>
              <a:gd name="connsiteY183" fmla="*/ 325000 h 606722"/>
              <a:gd name="connsiteX184" fmla="*/ 325000 h 606722"/>
              <a:gd name="connsiteY184" fmla="*/ 325000 h 606722"/>
              <a:gd name="connsiteX185" fmla="*/ 325000 h 606722"/>
              <a:gd name="connsiteY185" fmla="*/ 325000 h 606722"/>
              <a:gd name="connsiteX186" fmla="*/ 325000 h 606722"/>
              <a:gd name="connsiteY186" fmla="*/ 325000 h 606722"/>
              <a:gd name="connsiteX187" fmla="*/ 325000 h 606722"/>
              <a:gd name="connsiteY187" fmla="*/ 325000 h 606722"/>
              <a:gd name="connsiteX188" fmla="*/ 325000 h 606722"/>
              <a:gd name="connsiteY188" fmla="*/ 325000 h 606722"/>
              <a:gd name="connsiteX189" fmla="*/ 325000 h 606722"/>
              <a:gd name="connsiteY189" fmla="*/ 325000 h 606722"/>
              <a:gd name="connsiteX190" fmla="*/ 325000 h 606722"/>
              <a:gd name="connsiteY190" fmla="*/ 325000 h 606722"/>
              <a:gd name="connsiteX191" fmla="*/ 325000 h 606722"/>
              <a:gd name="connsiteY191" fmla="*/ 325000 h 606722"/>
              <a:gd name="connsiteX192" fmla="*/ 325000 h 606722"/>
              <a:gd name="connsiteY192" fmla="*/ 325000 h 606722"/>
              <a:gd name="connsiteX193" fmla="*/ 325000 h 606722"/>
              <a:gd name="connsiteY193" fmla="*/ 325000 h 606722"/>
              <a:gd name="connsiteX194" fmla="*/ 325000 h 606722"/>
              <a:gd name="connsiteY194" fmla="*/ 325000 h 606722"/>
              <a:gd name="connsiteX195" fmla="*/ 325000 h 606722"/>
              <a:gd name="connsiteY195" fmla="*/ 325000 h 606722"/>
              <a:gd name="connsiteX196" fmla="*/ 325000 h 606722"/>
              <a:gd name="connsiteY196" fmla="*/ 325000 h 606722"/>
              <a:gd name="connsiteX197" fmla="*/ 325000 h 606722"/>
              <a:gd name="connsiteY197" fmla="*/ 325000 h 606722"/>
              <a:gd name="connsiteX198" fmla="*/ 325000 h 606722"/>
              <a:gd name="connsiteY198" fmla="*/ 325000 h 606722"/>
              <a:gd name="connsiteX199" fmla="*/ 325000 h 606722"/>
              <a:gd name="connsiteY199" fmla="*/ 325000 h 606722"/>
              <a:gd name="connsiteX200" fmla="*/ 325000 h 606722"/>
              <a:gd name="connsiteY200" fmla="*/ 325000 h 606722"/>
              <a:gd name="connsiteX201" fmla="*/ 325000 h 606722"/>
              <a:gd name="connsiteY201" fmla="*/ 325000 h 606722"/>
              <a:gd name="connsiteX202" fmla="*/ 325000 h 606722"/>
              <a:gd name="connsiteY202" fmla="*/ 325000 h 606722"/>
              <a:gd name="connsiteX203" fmla="*/ 325000 h 606722"/>
              <a:gd name="connsiteY203" fmla="*/ 325000 h 606722"/>
              <a:gd name="connsiteX204" fmla="*/ 325000 h 606722"/>
              <a:gd name="connsiteY204" fmla="*/ 325000 h 606722"/>
              <a:gd name="connsiteX205" fmla="*/ 325000 h 606722"/>
              <a:gd name="connsiteY205" fmla="*/ 325000 h 606722"/>
              <a:gd name="connsiteX206" fmla="*/ 325000 h 606722"/>
              <a:gd name="connsiteY206" fmla="*/ 325000 h 606722"/>
              <a:gd name="connsiteX207" fmla="*/ 325000 h 606722"/>
              <a:gd name="connsiteY207" fmla="*/ 325000 h 606722"/>
              <a:gd name="connsiteX208" fmla="*/ 325000 h 606722"/>
              <a:gd name="connsiteY208" fmla="*/ 325000 h 606722"/>
              <a:gd name="connsiteX209" fmla="*/ 325000 h 606722"/>
              <a:gd name="connsiteY209" fmla="*/ 325000 h 606722"/>
              <a:gd name="connsiteX210" fmla="*/ 325000 h 606722"/>
              <a:gd name="connsiteY210" fmla="*/ 325000 h 606722"/>
              <a:gd name="connsiteX211" fmla="*/ 325000 h 606722"/>
              <a:gd name="connsiteY211" fmla="*/ 325000 h 606722"/>
              <a:gd name="connsiteX212" fmla="*/ 325000 h 606722"/>
              <a:gd name="connsiteY212" fmla="*/ 325000 h 606722"/>
              <a:gd name="connsiteX213" fmla="*/ 325000 h 606722"/>
              <a:gd name="connsiteY213" fmla="*/ 325000 h 606722"/>
              <a:gd name="connsiteX214" fmla="*/ 325000 h 606722"/>
              <a:gd name="connsiteY214" fmla="*/ 325000 h 606722"/>
              <a:gd name="connsiteX215" fmla="*/ 325000 h 606722"/>
              <a:gd name="connsiteY215" fmla="*/ 325000 h 606722"/>
              <a:gd name="connsiteX216" fmla="*/ 325000 h 606722"/>
              <a:gd name="connsiteY216" fmla="*/ 325000 h 606722"/>
              <a:gd name="connsiteX217" fmla="*/ 325000 h 606722"/>
              <a:gd name="connsiteY217" fmla="*/ 325000 h 606722"/>
              <a:gd name="connsiteX218" fmla="*/ 325000 h 606722"/>
              <a:gd name="connsiteY218" fmla="*/ 325000 h 606722"/>
              <a:gd name="connsiteX219" fmla="*/ 325000 h 606722"/>
              <a:gd name="connsiteY219" fmla="*/ 325000 h 606722"/>
              <a:gd name="connsiteX220" fmla="*/ 325000 h 606722"/>
              <a:gd name="connsiteY220" fmla="*/ 325000 h 606722"/>
              <a:gd name="connsiteX221" fmla="*/ 325000 h 606722"/>
              <a:gd name="connsiteY221" fmla="*/ 325000 h 606722"/>
              <a:gd name="connsiteX222" fmla="*/ 325000 h 606722"/>
              <a:gd name="connsiteY222" fmla="*/ 325000 h 606722"/>
              <a:gd name="connsiteX223" fmla="*/ 325000 h 606722"/>
              <a:gd name="connsiteY223" fmla="*/ 325000 h 606722"/>
              <a:gd name="connsiteX224" fmla="*/ 325000 h 606722"/>
              <a:gd name="connsiteY224" fmla="*/ 325000 h 606722"/>
              <a:gd name="connsiteX225" fmla="*/ 325000 h 606722"/>
              <a:gd name="connsiteY225" fmla="*/ 325000 h 606722"/>
              <a:gd name="connsiteX226" fmla="*/ 325000 h 606722"/>
              <a:gd name="connsiteY226" fmla="*/ 325000 h 606722"/>
              <a:gd name="connsiteX227" fmla="*/ 325000 h 606722"/>
              <a:gd name="connsiteY227" fmla="*/ 325000 h 606722"/>
              <a:gd name="connsiteX228" fmla="*/ 325000 h 606722"/>
              <a:gd name="connsiteY228" fmla="*/ 325000 h 606722"/>
              <a:gd name="connsiteX229" fmla="*/ 325000 h 606722"/>
              <a:gd name="connsiteY229" fmla="*/ 325000 h 606722"/>
              <a:gd name="connsiteX230" fmla="*/ 325000 h 606722"/>
              <a:gd name="connsiteY230" fmla="*/ 325000 h 606722"/>
              <a:gd name="connsiteX231" fmla="*/ 325000 h 606722"/>
              <a:gd name="connsiteY231" fmla="*/ 325000 h 606722"/>
              <a:gd name="connsiteX232" fmla="*/ 325000 h 606722"/>
              <a:gd name="connsiteY232" fmla="*/ 325000 h 606722"/>
              <a:gd name="connsiteX233" fmla="*/ 325000 h 606722"/>
              <a:gd name="connsiteY233" fmla="*/ 325000 h 606722"/>
              <a:gd name="connsiteX234" fmla="*/ 325000 h 606722"/>
              <a:gd name="connsiteY234" fmla="*/ 325000 h 606722"/>
              <a:gd name="connsiteX235" fmla="*/ 325000 h 606722"/>
              <a:gd name="connsiteY235" fmla="*/ 325000 h 606722"/>
              <a:gd name="connsiteX236" fmla="*/ 325000 h 606722"/>
              <a:gd name="connsiteY236" fmla="*/ 325000 h 606722"/>
              <a:gd name="connsiteX237" fmla="*/ 325000 h 606722"/>
              <a:gd name="connsiteY237" fmla="*/ 325000 h 606722"/>
              <a:gd name="connsiteX238" fmla="*/ 325000 h 606722"/>
              <a:gd name="connsiteY238" fmla="*/ 325000 h 606722"/>
              <a:gd name="connsiteX239" fmla="*/ 325000 h 606722"/>
              <a:gd name="connsiteY239" fmla="*/ 325000 h 606722"/>
              <a:gd name="connsiteX240" fmla="*/ 325000 h 606722"/>
              <a:gd name="connsiteY24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81053" h="515758">
                <a:moveTo>
                  <a:pt x="484211" y="473047"/>
                </a:moveTo>
                <a:cubicBezTo>
                  <a:pt x="484211" y="484329"/>
                  <a:pt x="493895" y="493999"/>
                  <a:pt x="506000" y="493999"/>
                </a:cubicBezTo>
                <a:cubicBezTo>
                  <a:pt x="517299" y="493999"/>
                  <a:pt x="526983" y="484329"/>
                  <a:pt x="526983" y="473047"/>
                </a:cubicBezTo>
                <a:close/>
                <a:moveTo>
                  <a:pt x="54070" y="473047"/>
                </a:moveTo>
                <a:cubicBezTo>
                  <a:pt x="54070" y="484329"/>
                  <a:pt x="63754" y="493999"/>
                  <a:pt x="75053" y="493999"/>
                </a:cubicBezTo>
                <a:cubicBezTo>
                  <a:pt x="87158" y="493999"/>
                  <a:pt x="96842" y="484329"/>
                  <a:pt x="96842" y="473047"/>
                </a:cubicBezTo>
                <a:close/>
                <a:moveTo>
                  <a:pt x="505653" y="397215"/>
                </a:moveTo>
                <a:cubicBezTo>
                  <a:pt x="511664" y="397215"/>
                  <a:pt x="516536" y="402087"/>
                  <a:pt x="516536" y="408098"/>
                </a:cubicBezTo>
                <a:cubicBezTo>
                  <a:pt x="516536" y="414109"/>
                  <a:pt x="511664" y="418981"/>
                  <a:pt x="505653" y="418981"/>
                </a:cubicBezTo>
                <a:cubicBezTo>
                  <a:pt x="499642" y="418981"/>
                  <a:pt x="494770" y="414109"/>
                  <a:pt x="494770" y="408098"/>
                </a:cubicBezTo>
                <a:cubicBezTo>
                  <a:pt x="494770" y="402087"/>
                  <a:pt x="499642" y="397215"/>
                  <a:pt x="505653" y="397215"/>
                </a:cubicBezTo>
                <a:close/>
                <a:moveTo>
                  <a:pt x="462835" y="397215"/>
                </a:moveTo>
                <a:cubicBezTo>
                  <a:pt x="468881" y="397215"/>
                  <a:pt x="473783" y="402087"/>
                  <a:pt x="473783" y="408098"/>
                </a:cubicBezTo>
                <a:cubicBezTo>
                  <a:pt x="473783" y="414109"/>
                  <a:pt x="468881" y="418981"/>
                  <a:pt x="462835" y="418981"/>
                </a:cubicBezTo>
                <a:cubicBezTo>
                  <a:pt x="456789" y="418981"/>
                  <a:pt x="451887" y="414109"/>
                  <a:pt x="451887" y="408098"/>
                </a:cubicBezTo>
                <a:cubicBezTo>
                  <a:pt x="451887" y="402087"/>
                  <a:pt x="456789" y="397215"/>
                  <a:pt x="462835" y="397215"/>
                </a:cubicBezTo>
                <a:close/>
                <a:moveTo>
                  <a:pt x="419628" y="397215"/>
                </a:moveTo>
                <a:cubicBezTo>
                  <a:pt x="425424" y="397215"/>
                  <a:pt x="430122" y="402087"/>
                  <a:pt x="430122" y="408098"/>
                </a:cubicBezTo>
                <a:cubicBezTo>
                  <a:pt x="430122" y="414109"/>
                  <a:pt x="425424" y="418981"/>
                  <a:pt x="419628" y="418981"/>
                </a:cubicBezTo>
                <a:cubicBezTo>
                  <a:pt x="413832" y="418981"/>
                  <a:pt x="409134" y="414109"/>
                  <a:pt x="409134" y="408098"/>
                </a:cubicBezTo>
                <a:cubicBezTo>
                  <a:pt x="409134" y="402087"/>
                  <a:pt x="413832" y="397215"/>
                  <a:pt x="419628" y="397215"/>
                </a:cubicBezTo>
                <a:close/>
                <a:moveTo>
                  <a:pt x="376486" y="397215"/>
                </a:moveTo>
                <a:cubicBezTo>
                  <a:pt x="382497" y="397215"/>
                  <a:pt x="387369" y="402087"/>
                  <a:pt x="387369" y="408098"/>
                </a:cubicBezTo>
                <a:cubicBezTo>
                  <a:pt x="387369" y="414109"/>
                  <a:pt x="382497" y="418981"/>
                  <a:pt x="376486" y="418981"/>
                </a:cubicBezTo>
                <a:cubicBezTo>
                  <a:pt x="370475" y="418981"/>
                  <a:pt x="365603" y="414109"/>
                  <a:pt x="365603" y="408098"/>
                </a:cubicBezTo>
                <a:cubicBezTo>
                  <a:pt x="365603" y="402087"/>
                  <a:pt x="370475" y="397215"/>
                  <a:pt x="376486" y="397215"/>
                </a:cubicBezTo>
                <a:close/>
                <a:moveTo>
                  <a:pt x="333733" y="397215"/>
                </a:moveTo>
                <a:cubicBezTo>
                  <a:pt x="339744" y="397215"/>
                  <a:pt x="344616" y="402087"/>
                  <a:pt x="344616" y="408098"/>
                </a:cubicBezTo>
                <a:cubicBezTo>
                  <a:pt x="344616" y="414109"/>
                  <a:pt x="339744" y="418981"/>
                  <a:pt x="333733" y="418981"/>
                </a:cubicBezTo>
                <a:cubicBezTo>
                  <a:pt x="327722" y="418981"/>
                  <a:pt x="322850" y="414109"/>
                  <a:pt x="322850" y="408098"/>
                </a:cubicBezTo>
                <a:cubicBezTo>
                  <a:pt x="322850" y="402087"/>
                  <a:pt x="327722" y="397215"/>
                  <a:pt x="333733" y="397215"/>
                </a:cubicBezTo>
                <a:close/>
                <a:moveTo>
                  <a:pt x="96842" y="365040"/>
                </a:moveTo>
                <a:cubicBezTo>
                  <a:pt x="84724" y="365040"/>
                  <a:pt x="75029" y="374705"/>
                  <a:pt x="75029" y="386786"/>
                </a:cubicBezTo>
                <a:cubicBezTo>
                  <a:pt x="75029" y="398868"/>
                  <a:pt x="84724" y="408533"/>
                  <a:pt x="96842" y="408533"/>
                </a:cubicBezTo>
                <a:cubicBezTo>
                  <a:pt x="108960" y="408533"/>
                  <a:pt x="118655" y="398868"/>
                  <a:pt x="118655" y="386786"/>
                </a:cubicBezTo>
                <a:cubicBezTo>
                  <a:pt x="118655" y="374705"/>
                  <a:pt x="108960" y="365040"/>
                  <a:pt x="96842" y="365040"/>
                </a:cubicBezTo>
                <a:close/>
                <a:moveTo>
                  <a:pt x="527418" y="354592"/>
                </a:moveTo>
                <a:cubicBezTo>
                  <a:pt x="533429" y="354592"/>
                  <a:pt x="538301" y="359464"/>
                  <a:pt x="538301" y="365475"/>
                </a:cubicBezTo>
                <a:cubicBezTo>
                  <a:pt x="538301" y="371486"/>
                  <a:pt x="533429" y="376358"/>
                  <a:pt x="527418" y="376358"/>
                </a:cubicBezTo>
                <a:cubicBezTo>
                  <a:pt x="521407" y="376358"/>
                  <a:pt x="516535" y="371486"/>
                  <a:pt x="516535" y="365475"/>
                </a:cubicBezTo>
                <a:cubicBezTo>
                  <a:pt x="516535" y="359464"/>
                  <a:pt x="521407" y="354592"/>
                  <a:pt x="527418" y="354592"/>
                </a:cubicBezTo>
                <a:close/>
                <a:moveTo>
                  <a:pt x="484276" y="354592"/>
                </a:moveTo>
                <a:cubicBezTo>
                  <a:pt x="490072" y="354592"/>
                  <a:pt x="494770" y="359464"/>
                  <a:pt x="494770" y="365475"/>
                </a:cubicBezTo>
                <a:cubicBezTo>
                  <a:pt x="494770" y="371486"/>
                  <a:pt x="490072" y="376358"/>
                  <a:pt x="484276" y="376358"/>
                </a:cubicBezTo>
                <a:cubicBezTo>
                  <a:pt x="478480" y="376358"/>
                  <a:pt x="473782" y="371486"/>
                  <a:pt x="473782" y="365475"/>
                </a:cubicBezTo>
                <a:cubicBezTo>
                  <a:pt x="473782" y="359464"/>
                  <a:pt x="478480" y="354592"/>
                  <a:pt x="484276" y="354592"/>
                </a:cubicBezTo>
                <a:close/>
                <a:moveTo>
                  <a:pt x="441005" y="354592"/>
                </a:moveTo>
                <a:cubicBezTo>
                  <a:pt x="447016" y="354592"/>
                  <a:pt x="451888" y="359464"/>
                  <a:pt x="451888" y="365475"/>
                </a:cubicBezTo>
                <a:cubicBezTo>
                  <a:pt x="451888" y="371486"/>
                  <a:pt x="447016" y="376358"/>
                  <a:pt x="441005" y="376358"/>
                </a:cubicBezTo>
                <a:cubicBezTo>
                  <a:pt x="434994" y="376358"/>
                  <a:pt x="430122" y="371486"/>
                  <a:pt x="430122" y="365475"/>
                </a:cubicBezTo>
                <a:cubicBezTo>
                  <a:pt x="430122" y="359464"/>
                  <a:pt x="434994" y="354592"/>
                  <a:pt x="441005" y="354592"/>
                </a:cubicBezTo>
                <a:close/>
                <a:moveTo>
                  <a:pt x="398252" y="354592"/>
                </a:moveTo>
                <a:cubicBezTo>
                  <a:pt x="404263" y="354592"/>
                  <a:pt x="409135" y="359464"/>
                  <a:pt x="409135" y="365475"/>
                </a:cubicBezTo>
                <a:cubicBezTo>
                  <a:pt x="409135" y="371486"/>
                  <a:pt x="404263" y="376358"/>
                  <a:pt x="398252" y="376358"/>
                </a:cubicBezTo>
                <a:cubicBezTo>
                  <a:pt x="392241" y="376358"/>
                  <a:pt x="387369" y="371486"/>
                  <a:pt x="387369" y="365475"/>
                </a:cubicBezTo>
                <a:cubicBezTo>
                  <a:pt x="387369" y="359464"/>
                  <a:pt x="392241" y="354592"/>
                  <a:pt x="398252" y="354592"/>
                </a:cubicBezTo>
                <a:close/>
                <a:moveTo>
                  <a:pt x="355110" y="354592"/>
                </a:moveTo>
                <a:cubicBezTo>
                  <a:pt x="360906" y="354592"/>
                  <a:pt x="365604" y="359464"/>
                  <a:pt x="365604" y="365475"/>
                </a:cubicBezTo>
                <a:cubicBezTo>
                  <a:pt x="365604" y="371486"/>
                  <a:pt x="360906" y="376358"/>
                  <a:pt x="355110" y="376358"/>
                </a:cubicBezTo>
                <a:cubicBezTo>
                  <a:pt x="349314" y="376358"/>
                  <a:pt x="344616" y="371486"/>
                  <a:pt x="344616" y="365475"/>
                </a:cubicBezTo>
                <a:cubicBezTo>
                  <a:pt x="344616" y="359464"/>
                  <a:pt x="349314" y="354592"/>
                  <a:pt x="355110" y="354592"/>
                </a:cubicBezTo>
                <a:close/>
                <a:moveTo>
                  <a:pt x="96842" y="344098"/>
                </a:moveTo>
                <a:cubicBezTo>
                  <a:pt x="120271" y="344098"/>
                  <a:pt x="139660" y="363429"/>
                  <a:pt x="139660" y="386786"/>
                </a:cubicBezTo>
                <a:cubicBezTo>
                  <a:pt x="139660" y="410144"/>
                  <a:pt x="120271" y="429475"/>
                  <a:pt x="96842" y="429475"/>
                </a:cubicBezTo>
                <a:cubicBezTo>
                  <a:pt x="73413" y="429475"/>
                  <a:pt x="54024" y="410144"/>
                  <a:pt x="54024" y="386786"/>
                </a:cubicBezTo>
                <a:cubicBezTo>
                  <a:pt x="54024" y="363429"/>
                  <a:pt x="73413" y="344098"/>
                  <a:pt x="96842" y="344098"/>
                </a:cubicBezTo>
                <a:close/>
                <a:moveTo>
                  <a:pt x="25825" y="322349"/>
                </a:moveTo>
                <a:cubicBezTo>
                  <a:pt x="23404" y="322349"/>
                  <a:pt x="21789" y="323960"/>
                  <a:pt x="21789" y="326378"/>
                </a:cubicBezTo>
                <a:lnTo>
                  <a:pt x="21789" y="447259"/>
                </a:lnTo>
                <a:cubicBezTo>
                  <a:pt x="21789" y="449676"/>
                  <a:pt x="23404" y="451288"/>
                  <a:pt x="25825" y="451288"/>
                </a:cubicBezTo>
                <a:lnTo>
                  <a:pt x="32281" y="451288"/>
                </a:lnTo>
                <a:lnTo>
                  <a:pt x="118632" y="451288"/>
                </a:lnTo>
                <a:lnTo>
                  <a:pt x="462421" y="451288"/>
                </a:lnTo>
                <a:lnTo>
                  <a:pt x="548772" y="451288"/>
                </a:lnTo>
                <a:lnTo>
                  <a:pt x="555228" y="451288"/>
                </a:lnTo>
                <a:cubicBezTo>
                  <a:pt x="557649" y="451288"/>
                  <a:pt x="559263" y="449676"/>
                  <a:pt x="559263" y="447259"/>
                </a:cubicBezTo>
                <a:lnTo>
                  <a:pt x="559263" y="326378"/>
                </a:lnTo>
                <a:cubicBezTo>
                  <a:pt x="559263" y="323960"/>
                  <a:pt x="557649" y="322349"/>
                  <a:pt x="555228" y="322349"/>
                </a:cubicBezTo>
                <a:close/>
                <a:moveTo>
                  <a:pt x="505653" y="247320"/>
                </a:moveTo>
                <a:cubicBezTo>
                  <a:pt x="511664" y="247320"/>
                  <a:pt x="516536" y="252018"/>
                  <a:pt x="516536" y="257814"/>
                </a:cubicBezTo>
                <a:cubicBezTo>
                  <a:pt x="516536" y="263610"/>
                  <a:pt x="511664" y="268308"/>
                  <a:pt x="505653" y="268308"/>
                </a:cubicBezTo>
                <a:cubicBezTo>
                  <a:pt x="499642" y="268308"/>
                  <a:pt x="494770" y="263610"/>
                  <a:pt x="494770" y="257814"/>
                </a:cubicBezTo>
                <a:cubicBezTo>
                  <a:pt x="494770" y="252018"/>
                  <a:pt x="499642" y="247320"/>
                  <a:pt x="505653" y="247320"/>
                </a:cubicBezTo>
                <a:close/>
                <a:moveTo>
                  <a:pt x="462835" y="247320"/>
                </a:moveTo>
                <a:cubicBezTo>
                  <a:pt x="468881" y="247320"/>
                  <a:pt x="473783" y="252018"/>
                  <a:pt x="473783" y="257814"/>
                </a:cubicBezTo>
                <a:cubicBezTo>
                  <a:pt x="473783" y="263610"/>
                  <a:pt x="468881" y="268308"/>
                  <a:pt x="462835" y="268308"/>
                </a:cubicBezTo>
                <a:cubicBezTo>
                  <a:pt x="456789" y="268308"/>
                  <a:pt x="451887" y="263610"/>
                  <a:pt x="451887" y="257814"/>
                </a:cubicBezTo>
                <a:cubicBezTo>
                  <a:pt x="451887" y="252018"/>
                  <a:pt x="456789" y="247320"/>
                  <a:pt x="462835" y="247320"/>
                </a:cubicBezTo>
                <a:close/>
                <a:moveTo>
                  <a:pt x="419628" y="247320"/>
                </a:moveTo>
                <a:cubicBezTo>
                  <a:pt x="425424" y="247320"/>
                  <a:pt x="430122" y="252018"/>
                  <a:pt x="430122" y="257814"/>
                </a:cubicBezTo>
                <a:cubicBezTo>
                  <a:pt x="430122" y="263610"/>
                  <a:pt x="425424" y="268308"/>
                  <a:pt x="419628" y="268308"/>
                </a:cubicBezTo>
                <a:cubicBezTo>
                  <a:pt x="413832" y="268308"/>
                  <a:pt x="409134" y="263610"/>
                  <a:pt x="409134" y="257814"/>
                </a:cubicBezTo>
                <a:cubicBezTo>
                  <a:pt x="409134" y="252018"/>
                  <a:pt x="413832" y="247320"/>
                  <a:pt x="419628" y="247320"/>
                </a:cubicBezTo>
                <a:close/>
                <a:moveTo>
                  <a:pt x="376486" y="247320"/>
                </a:moveTo>
                <a:cubicBezTo>
                  <a:pt x="382497" y="247320"/>
                  <a:pt x="387369" y="252018"/>
                  <a:pt x="387369" y="257814"/>
                </a:cubicBezTo>
                <a:cubicBezTo>
                  <a:pt x="387369" y="263610"/>
                  <a:pt x="382497" y="268308"/>
                  <a:pt x="376486" y="268308"/>
                </a:cubicBezTo>
                <a:cubicBezTo>
                  <a:pt x="370475" y="268308"/>
                  <a:pt x="365603" y="263610"/>
                  <a:pt x="365603" y="257814"/>
                </a:cubicBezTo>
                <a:cubicBezTo>
                  <a:pt x="365603" y="252018"/>
                  <a:pt x="370475" y="247320"/>
                  <a:pt x="376486" y="247320"/>
                </a:cubicBezTo>
                <a:close/>
                <a:moveTo>
                  <a:pt x="333733" y="247320"/>
                </a:moveTo>
                <a:cubicBezTo>
                  <a:pt x="339744" y="247320"/>
                  <a:pt x="344616" y="252018"/>
                  <a:pt x="344616" y="257814"/>
                </a:cubicBezTo>
                <a:cubicBezTo>
                  <a:pt x="344616" y="263610"/>
                  <a:pt x="339744" y="268308"/>
                  <a:pt x="333733" y="268308"/>
                </a:cubicBezTo>
                <a:cubicBezTo>
                  <a:pt x="327722" y="268308"/>
                  <a:pt x="322850" y="263610"/>
                  <a:pt x="322850" y="257814"/>
                </a:cubicBezTo>
                <a:cubicBezTo>
                  <a:pt x="322850" y="252018"/>
                  <a:pt x="327722" y="247320"/>
                  <a:pt x="333733" y="247320"/>
                </a:cubicBezTo>
                <a:close/>
                <a:moveTo>
                  <a:pt x="96842" y="215165"/>
                </a:moveTo>
                <a:cubicBezTo>
                  <a:pt x="84724" y="215165"/>
                  <a:pt x="75029" y="224827"/>
                  <a:pt x="75029" y="236099"/>
                </a:cubicBezTo>
                <a:cubicBezTo>
                  <a:pt x="75029" y="248177"/>
                  <a:pt x="84724" y="257839"/>
                  <a:pt x="96842" y="257839"/>
                </a:cubicBezTo>
                <a:cubicBezTo>
                  <a:pt x="108960" y="257839"/>
                  <a:pt x="118655" y="248177"/>
                  <a:pt x="118655" y="236099"/>
                </a:cubicBezTo>
                <a:cubicBezTo>
                  <a:pt x="118655" y="224827"/>
                  <a:pt x="108960" y="215165"/>
                  <a:pt x="96842" y="215165"/>
                </a:cubicBezTo>
                <a:close/>
                <a:moveTo>
                  <a:pt x="527418" y="203919"/>
                </a:moveTo>
                <a:cubicBezTo>
                  <a:pt x="533429" y="203919"/>
                  <a:pt x="538301" y="208791"/>
                  <a:pt x="538301" y="214802"/>
                </a:cubicBezTo>
                <a:cubicBezTo>
                  <a:pt x="538301" y="220813"/>
                  <a:pt x="533429" y="225685"/>
                  <a:pt x="527418" y="225685"/>
                </a:cubicBezTo>
                <a:cubicBezTo>
                  <a:pt x="521407" y="225685"/>
                  <a:pt x="516535" y="220813"/>
                  <a:pt x="516535" y="214802"/>
                </a:cubicBezTo>
                <a:cubicBezTo>
                  <a:pt x="516535" y="208791"/>
                  <a:pt x="521407" y="203919"/>
                  <a:pt x="527418" y="203919"/>
                </a:cubicBezTo>
                <a:close/>
                <a:moveTo>
                  <a:pt x="484276" y="203919"/>
                </a:moveTo>
                <a:cubicBezTo>
                  <a:pt x="490072" y="203919"/>
                  <a:pt x="494770" y="208791"/>
                  <a:pt x="494770" y="214802"/>
                </a:cubicBezTo>
                <a:cubicBezTo>
                  <a:pt x="494770" y="220813"/>
                  <a:pt x="490072" y="225685"/>
                  <a:pt x="484276" y="225685"/>
                </a:cubicBezTo>
                <a:cubicBezTo>
                  <a:pt x="478480" y="225685"/>
                  <a:pt x="473782" y="220813"/>
                  <a:pt x="473782" y="214802"/>
                </a:cubicBezTo>
                <a:cubicBezTo>
                  <a:pt x="473782" y="208791"/>
                  <a:pt x="478480" y="203919"/>
                  <a:pt x="484276" y="203919"/>
                </a:cubicBezTo>
                <a:close/>
                <a:moveTo>
                  <a:pt x="441005" y="203919"/>
                </a:moveTo>
                <a:cubicBezTo>
                  <a:pt x="447016" y="203919"/>
                  <a:pt x="451888" y="208791"/>
                  <a:pt x="451888" y="214802"/>
                </a:cubicBezTo>
                <a:cubicBezTo>
                  <a:pt x="451888" y="220813"/>
                  <a:pt x="447016" y="225685"/>
                  <a:pt x="441005" y="225685"/>
                </a:cubicBezTo>
                <a:cubicBezTo>
                  <a:pt x="434994" y="225685"/>
                  <a:pt x="430122" y="220813"/>
                  <a:pt x="430122" y="214802"/>
                </a:cubicBezTo>
                <a:cubicBezTo>
                  <a:pt x="430122" y="208791"/>
                  <a:pt x="434994" y="203919"/>
                  <a:pt x="441005" y="203919"/>
                </a:cubicBezTo>
                <a:close/>
                <a:moveTo>
                  <a:pt x="398252" y="203919"/>
                </a:moveTo>
                <a:cubicBezTo>
                  <a:pt x="404263" y="203919"/>
                  <a:pt x="409135" y="208791"/>
                  <a:pt x="409135" y="214802"/>
                </a:cubicBezTo>
                <a:cubicBezTo>
                  <a:pt x="409135" y="220813"/>
                  <a:pt x="404263" y="225685"/>
                  <a:pt x="398252" y="225685"/>
                </a:cubicBezTo>
                <a:cubicBezTo>
                  <a:pt x="392241" y="225685"/>
                  <a:pt x="387369" y="220813"/>
                  <a:pt x="387369" y="214802"/>
                </a:cubicBezTo>
                <a:cubicBezTo>
                  <a:pt x="387369" y="208791"/>
                  <a:pt x="392241" y="203919"/>
                  <a:pt x="398252" y="203919"/>
                </a:cubicBezTo>
                <a:close/>
                <a:moveTo>
                  <a:pt x="355110" y="203919"/>
                </a:moveTo>
                <a:cubicBezTo>
                  <a:pt x="360906" y="203919"/>
                  <a:pt x="365604" y="208791"/>
                  <a:pt x="365604" y="214802"/>
                </a:cubicBezTo>
                <a:cubicBezTo>
                  <a:pt x="365604" y="220813"/>
                  <a:pt x="360906" y="225685"/>
                  <a:pt x="355110" y="225685"/>
                </a:cubicBezTo>
                <a:cubicBezTo>
                  <a:pt x="349314" y="225685"/>
                  <a:pt x="344616" y="220813"/>
                  <a:pt x="344616" y="214802"/>
                </a:cubicBezTo>
                <a:cubicBezTo>
                  <a:pt x="344616" y="208791"/>
                  <a:pt x="349314" y="203919"/>
                  <a:pt x="355110" y="203919"/>
                </a:cubicBezTo>
                <a:close/>
                <a:moveTo>
                  <a:pt x="96842" y="193425"/>
                </a:moveTo>
                <a:cubicBezTo>
                  <a:pt x="120271" y="193425"/>
                  <a:pt x="139660" y="212749"/>
                  <a:pt x="139660" y="236099"/>
                </a:cubicBezTo>
                <a:cubicBezTo>
                  <a:pt x="139660" y="260255"/>
                  <a:pt x="120271" y="279579"/>
                  <a:pt x="96842" y="279579"/>
                </a:cubicBezTo>
                <a:cubicBezTo>
                  <a:pt x="73413" y="279579"/>
                  <a:pt x="54024" y="260255"/>
                  <a:pt x="54024" y="236099"/>
                </a:cubicBezTo>
                <a:cubicBezTo>
                  <a:pt x="54024" y="212749"/>
                  <a:pt x="73413" y="193425"/>
                  <a:pt x="96842" y="193425"/>
                </a:cubicBezTo>
                <a:close/>
                <a:moveTo>
                  <a:pt x="25825" y="171651"/>
                </a:moveTo>
                <a:cubicBezTo>
                  <a:pt x="23404" y="171651"/>
                  <a:pt x="21789" y="174068"/>
                  <a:pt x="21789" y="176486"/>
                </a:cubicBezTo>
                <a:lnTo>
                  <a:pt x="21789" y="296561"/>
                </a:lnTo>
                <a:cubicBezTo>
                  <a:pt x="21789" y="298978"/>
                  <a:pt x="23404" y="300590"/>
                  <a:pt x="25825" y="300590"/>
                </a:cubicBezTo>
                <a:lnTo>
                  <a:pt x="555228" y="300590"/>
                </a:lnTo>
                <a:cubicBezTo>
                  <a:pt x="557649" y="300590"/>
                  <a:pt x="559263" y="298978"/>
                  <a:pt x="559263" y="296561"/>
                </a:cubicBezTo>
                <a:lnTo>
                  <a:pt x="559263" y="176486"/>
                </a:lnTo>
                <a:cubicBezTo>
                  <a:pt x="559263" y="174068"/>
                  <a:pt x="557649" y="171651"/>
                  <a:pt x="555228" y="171651"/>
                </a:cubicBezTo>
                <a:close/>
                <a:moveTo>
                  <a:pt x="505653" y="96648"/>
                </a:moveTo>
                <a:cubicBezTo>
                  <a:pt x="511664" y="96648"/>
                  <a:pt x="516536" y="101520"/>
                  <a:pt x="516536" y="107531"/>
                </a:cubicBezTo>
                <a:cubicBezTo>
                  <a:pt x="516536" y="113542"/>
                  <a:pt x="511664" y="118414"/>
                  <a:pt x="505653" y="118414"/>
                </a:cubicBezTo>
                <a:cubicBezTo>
                  <a:pt x="499642" y="118414"/>
                  <a:pt x="494770" y="113542"/>
                  <a:pt x="494770" y="107531"/>
                </a:cubicBezTo>
                <a:cubicBezTo>
                  <a:pt x="494770" y="101520"/>
                  <a:pt x="499642" y="96648"/>
                  <a:pt x="505653" y="96648"/>
                </a:cubicBezTo>
                <a:close/>
                <a:moveTo>
                  <a:pt x="462835" y="96648"/>
                </a:moveTo>
                <a:cubicBezTo>
                  <a:pt x="468881" y="96648"/>
                  <a:pt x="473783" y="101520"/>
                  <a:pt x="473783" y="107531"/>
                </a:cubicBezTo>
                <a:cubicBezTo>
                  <a:pt x="473783" y="113542"/>
                  <a:pt x="468881" y="118414"/>
                  <a:pt x="462835" y="118414"/>
                </a:cubicBezTo>
                <a:cubicBezTo>
                  <a:pt x="456789" y="118414"/>
                  <a:pt x="451887" y="113542"/>
                  <a:pt x="451887" y="107531"/>
                </a:cubicBezTo>
                <a:cubicBezTo>
                  <a:pt x="451887" y="101520"/>
                  <a:pt x="456789" y="96648"/>
                  <a:pt x="462835" y="96648"/>
                </a:cubicBezTo>
                <a:close/>
                <a:moveTo>
                  <a:pt x="419628" y="96648"/>
                </a:moveTo>
                <a:cubicBezTo>
                  <a:pt x="425424" y="96648"/>
                  <a:pt x="430122" y="101520"/>
                  <a:pt x="430122" y="107531"/>
                </a:cubicBezTo>
                <a:cubicBezTo>
                  <a:pt x="430122" y="113542"/>
                  <a:pt x="425424" y="118414"/>
                  <a:pt x="419628" y="118414"/>
                </a:cubicBezTo>
                <a:cubicBezTo>
                  <a:pt x="413832" y="118414"/>
                  <a:pt x="409134" y="113542"/>
                  <a:pt x="409134" y="107531"/>
                </a:cubicBezTo>
                <a:cubicBezTo>
                  <a:pt x="409134" y="101520"/>
                  <a:pt x="413832" y="96648"/>
                  <a:pt x="419628" y="96648"/>
                </a:cubicBezTo>
                <a:close/>
                <a:moveTo>
                  <a:pt x="376486" y="96648"/>
                </a:moveTo>
                <a:cubicBezTo>
                  <a:pt x="382497" y="96648"/>
                  <a:pt x="387369" y="101520"/>
                  <a:pt x="387369" y="107531"/>
                </a:cubicBezTo>
                <a:cubicBezTo>
                  <a:pt x="387369" y="113542"/>
                  <a:pt x="382497" y="118414"/>
                  <a:pt x="376486" y="118414"/>
                </a:cubicBezTo>
                <a:cubicBezTo>
                  <a:pt x="370475" y="118414"/>
                  <a:pt x="365603" y="113542"/>
                  <a:pt x="365603" y="107531"/>
                </a:cubicBezTo>
                <a:cubicBezTo>
                  <a:pt x="365603" y="101520"/>
                  <a:pt x="370475" y="96648"/>
                  <a:pt x="376486" y="96648"/>
                </a:cubicBezTo>
                <a:close/>
                <a:moveTo>
                  <a:pt x="333733" y="96648"/>
                </a:moveTo>
                <a:cubicBezTo>
                  <a:pt x="339744" y="96648"/>
                  <a:pt x="344616" y="101520"/>
                  <a:pt x="344616" y="107531"/>
                </a:cubicBezTo>
                <a:cubicBezTo>
                  <a:pt x="344616" y="113542"/>
                  <a:pt x="339744" y="118414"/>
                  <a:pt x="333733" y="118414"/>
                </a:cubicBezTo>
                <a:cubicBezTo>
                  <a:pt x="327722" y="118414"/>
                  <a:pt x="322850" y="113542"/>
                  <a:pt x="322850" y="107531"/>
                </a:cubicBezTo>
                <a:cubicBezTo>
                  <a:pt x="322850" y="101520"/>
                  <a:pt x="327722" y="96648"/>
                  <a:pt x="333733" y="96648"/>
                </a:cubicBezTo>
                <a:close/>
                <a:moveTo>
                  <a:pt x="96842" y="64397"/>
                </a:moveTo>
                <a:cubicBezTo>
                  <a:pt x="84724" y="64397"/>
                  <a:pt x="75029" y="74073"/>
                  <a:pt x="75029" y="86169"/>
                </a:cubicBezTo>
                <a:cubicBezTo>
                  <a:pt x="75029" y="97459"/>
                  <a:pt x="84724" y="107135"/>
                  <a:pt x="96842" y="107135"/>
                </a:cubicBezTo>
                <a:cubicBezTo>
                  <a:pt x="108960" y="107135"/>
                  <a:pt x="118655" y="97459"/>
                  <a:pt x="118655" y="86169"/>
                </a:cubicBezTo>
                <a:cubicBezTo>
                  <a:pt x="118655" y="74073"/>
                  <a:pt x="108960" y="64397"/>
                  <a:pt x="96842" y="64397"/>
                </a:cubicBezTo>
                <a:close/>
                <a:moveTo>
                  <a:pt x="527418" y="54024"/>
                </a:moveTo>
                <a:cubicBezTo>
                  <a:pt x="533429" y="54024"/>
                  <a:pt x="538301" y="58693"/>
                  <a:pt x="538301" y="64453"/>
                </a:cubicBezTo>
                <a:cubicBezTo>
                  <a:pt x="538301" y="70213"/>
                  <a:pt x="533429" y="74882"/>
                  <a:pt x="527418" y="74882"/>
                </a:cubicBezTo>
                <a:cubicBezTo>
                  <a:pt x="521407" y="74882"/>
                  <a:pt x="516535" y="70213"/>
                  <a:pt x="516535" y="64453"/>
                </a:cubicBezTo>
                <a:cubicBezTo>
                  <a:pt x="516535" y="58693"/>
                  <a:pt x="521407" y="54024"/>
                  <a:pt x="527418" y="54024"/>
                </a:cubicBezTo>
                <a:close/>
                <a:moveTo>
                  <a:pt x="484276" y="54024"/>
                </a:moveTo>
                <a:cubicBezTo>
                  <a:pt x="490072" y="54024"/>
                  <a:pt x="494770" y="58693"/>
                  <a:pt x="494770" y="64453"/>
                </a:cubicBezTo>
                <a:cubicBezTo>
                  <a:pt x="494770" y="70213"/>
                  <a:pt x="490072" y="74882"/>
                  <a:pt x="484276" y="74882"/>
                </a:cubicBezTo>
                <a:cubicBezTo>
                  <a:pt x="478480" y="74882"/>
                  <a:pt x="473782" y="70213"/>
                  <a:pt x="473782" y="64453"/>
                </a:cubicBezTo>
                <a:cubicBezTo>
                  <a:pt x="473782" y="58693"/>
                  <a:pt x="478480" y="54024"/>
                  <a:pt x="484276" y="54024"/>
                </a:cubicBezTo>
                <a:close/>
                <a:moveTo>
                  <a:pt x="441005" y="54024"/>
                </a:moveTo>
                <a:cubicBezTo>
                  <a:pt x="447016" y="54024"/>
                  <a:pt x="451888" y="58693"/>
                  <a:pt x="451888" y="64453"/>
                </a:cubicBezTo>
                <a:cubicBezTo>
                  <a:pt x="451888" y="70213"/>
                  <a:pt x="447016" y="74882"/>
                  <a:pt x="441005" y="74882"/>
                </a:cubicBezTo>
                <a:cubicBezTo>
                  <a:pt x="434994" y="74882"/>
                  <a:pt x="430122" y="70213"/>
                  <a:pt x="430122" y="64453"/>
                </a:cubicBezTo>
                <a:cubicBezTo>
                  <a:pt x="430122" y="58693"/>
                  <a:pt x="434994" y="54024"/>
                  <a:pt x="441005" y="54024"/>
                </a:cubicBezTo>
                <a:close/>
                <a:moveTo>
                  <a:pt x="398252" y="54024"/>
                </a:moveTo>
                <a:cubicBezTo>
                  <a:pt x="404263" y="54024"/>
                  <a:pt x="409135" y="58693"/>
                  <a:pt x="409135" y="64453"/>
                </a:cubicBezTo>
                <a:cubicBezTo>
                  <a:pt x="409135" y="70213"/>
                  <a:pt x="404263" y="74882"/>
                  <a:pt x="398252" y="74882"/>
                </a:cubicBezTo>
                <a:cubicBezTo>
                  <a:pt x="392241" y="74882"/>
                  <a:pt x="387369" y="70213"/>
                  <a:pt x="387369" y="64453"/>
                </a:cubicBezTo>
                <a:cubicBezTo>
                  <a:pt x="387369" y="58693"/>
                  <a:pt x="392241" y="54024"/>
                  <a:pt x="398252" y="54024"/>
                </a:cubicBezTo>
                <a:close/>
                <a:moveTo>
                  <a:pt x="355110" y="54024"/>
                </a:moveTo>
                <a:cubicBezTo>
                  <a:pt x="360906" y="54024"/>
                  <a:pt x="365604" y="58693"/>
                  <a:pt x="365604" y="64453"/>
                </a:cubicBezTo>
                <a:cubicBezTo>
                  <a:pt x="365604" y="70213"/>
                  <a:pt x="360906" y="74882"/>
                  <a:pt x="355110" y="74882"/>
                </a:cubicBezTo>
                <a:cubicBezTo>
                  <a:pt x="349314" y="74882"/>
                  <a:pt x="344616" y="70213"/>
                  <a:pt x="344616" y="64453"/>
                </a:cubicBezTo>
                <a:cubicBezTo>
                  <a:pt x="344616" y="58693"/>
                  <a:pt x="349314" y="54024"/>
                  <a:pt x="355110" y="54024"/>
                </a:cubicBezTo>
                <a:close/>
                <a:moveTo>
                  <a:pt x="96842" y="42624"/>
                </a:moveTo>
                <a:cubicBezTo>
                  <a:pt x="120271" y="42624"/>
                  <a:pt x="139660" y="61977"/>
                  <a:pt x="139660" y="86169"/>
                </a:cubicBezTo>
                <a:cubicBezTo>
                  <a:pt x="139660" y="109555"/>
                  <a:pt x="120271" y="128908"/>
                  <a:pt x="96842" y="128908"/>
                </a:cubicBezTo>
                <a:cubicBezTo>
                  <a:pt x="73413" y="128908"/>
                  <a:pt x="54024" y="109555"/>
                  <a:pt x="54024" y="86169"/>
                </a:cubicBezTo>
                <a:cubicBezTo>
                  <a:pt x="54024" y="61977"/>
                  <a:pt x="73413" y="42624"/>
                  <a:pt x="96842" y="42624"/>
                </a:cubicBezTo>
                <a:close/>
                <a:moveTo>
                  <a:pt x="25825" y="21759"/>
                </a:moveTo>
                <a:cubicBezTo>
                  <a:pt x="23404" y="21759"/>
                  <a:pt x="21789" y="23370"/>
                  <a:pt x="21789" y="25788"/>
                </a:cubicBezTo>
                <a:lnTo>
                  <a:pt x="21789" y="145863"/>
                </a:lnTo>
                <a:cubicBezTo>
                  <a:pt x="21789" y="148280"/>
                  <a:pt x="23404" y="150698"/>
                  <a:pt x="25825" y="150698"/>
                </a:cubicBezTo>
                <a:lnTo>
                  <a:pt x="555228" y="150698"/>
                </a:lnTo>
                <a:cubicBezTo>
                  <a:pt x="557649" y="150698"/>
                  <a:pt x="559263" y="148280"/>
                  <a:pt x="559263" y="145863"/>
                </a:cubicBezTo>
                <a:lnTo>
                  <a:pt x="559263" y="25788"/>
                </a:lnTo>
                <a:cubicBezTo>
                  <a:pt x="559263" y="23370"/>
                  <a:pt x="557649" y="21759"/>
                  <a:pt x="555228" y="21759"/>
                </a:cubicBezTo>
                <a:close/>
                <a:moveTo>
                  <a:pt x="25825" y="0"/>
                </a:moveTo>
                <a:lnTo>
                  <a:pt x="555228" y="0"/>
                </a:lnTo>
                <a:cubicBezTo>
                  <a:pt x="569755" y="0"/>
                  <a:pt x="581053" y="11282"/>
                  <a:pt x="581053" y="25788"/>
                </a:cubicBezTo>
                <a:lnTo>
                  <a:pt x="581053" y="145863"/>
                </a:lnTo>
                <a:cubicBezTo>
                  <a:pt x="581053" y="151504"/>
                  <a:pt x="579439" y="157145"/>
                  <a:pt x="576211" y="161174"/>
                </a:cubicBezTo>
                <a:cubicBezTo>
                  <a:pt x="579439" y="165204"/>
                  <a:pt x="581053" y="170845"/>
                  <a:pt x="581053" y="176486"/>
                </a:cubicBezTo>
                <a:lnTo>
                  <a:pt x="581053" y="296561"/>
                </a:lnTo>
                <a:cubicBezTo>
                  <a:pt x="581053" y="302202"/>
                  <a:pt x="579439" y="307037"/>
                  <a:pt x="576211" y="311872"/>
                </a:cubicBezTo>
                <a:cubicBezTo>
                  <a:pt x="579439" y="315902"/>
                  <a:pt x="581053" y="320737"/>
                  <a:pt x="581053" y="326378"/>
                </a:cubicBezTo>
                <a:lnTo>
                  <a:pt x="581053" y="447259"/>
                </a:lnTo>
                <a:cubicBezTo>
                  <a:pt x="581053" y="460959"/>
                  <a:pt x="569755" y="473047"/>
                  <a:pt x="555228" y="473047"/>
                </a:cubicBezTo>
                <a:lnTo>
                  <a:pt x="548772" y="473047"/>
                </a:lnTo>
                <a:cubicBezTo>
                  <a:pt x="548772" y="496417"/>
                  <a:pt x="529404" y="515758"/>
                  <a:pt x="506000" y="515758"/>
                </a:cubicBezTo>
                <a:cubicBezTo>
                  <a:pt x="481790" y="515758"/>
                  <a:pt x="462421" y="496417"/>
                  <a:pt x="462421" y="473047"/>
                </a:cubicBezTo>
                <a:lnTo>
                  <a:pt x="118632" y="473047"/>
                </a:lnTo>
                <a:cubicBezTo>
                  <a:pt x="118632" y="496417"/>
                  <a:pt x="99263" y="515758"/>
                  <a:pt x="75053" y="515758"/>
                </a:cubicBezTo>
                <a:cubicBezTo>
                  <a:pt x="51649" y="515758"/>
                  <a:pt x="32281" y="496417"/>
                  <a:pt x="32281" y="473047"/>
                </a:cubicBezTo>
                <a:lnTo>
                  <a:pt x="25825" y="473047"/>
                </a:lnTo>
                <a:cubicBezTo>
                  <a:pt x="11298" y="473047"/>
                  <a:pt x="0" y="460959"/>
                  <a:pt x="0" y="447259"/>
                </a:cubicBezTo>
                <a:lnTo>
                  <a:pt x="0" y="326378"/>
                </a:lnTo>
                <a:cubicBezTo>
                  <a:pt x="0" y="320737"/>
                  <a:pt x="1614" y="315902"/>
                  <a:pt x="4842" y="311872"/>
                </a:cubicBezTo>
                <a:cubicBezTo>
                  <a:pt x="1614" y="307037"/>
                  <a:pt x="0" y="302202"/>
                  <a:pt x="0" y="296561"/>
                </a:cubicBezTo>
                <a:lnTo>
                  <a:pt x="0" y="176486"/>
                </a:lnTo>
                <a:cubicBezTo>
                  <a:pt x="0" y="170845"/>
                  <a:pt x="1614" y="165204"/>
                  <a:pt x="4842" y="161174"/>
                </a:cubicBezTo>
                <a:cubicBezTo>
                  <a:pt x="1614" y="157145"/>
                  <a:pt x="0" y="151504"/>
                  <a:pt x="0" y="145863"/>
                </a:cubicBezTo>
                <a:lnTo>
                  <a:pt x="0" y="25788"/>
                </a:lnTo>
                <a:cubicBezTo>
                  <a:pt x="0" y="11282"/>
                  <a:pt x="11298" y="0"/>
                  <a:pt x="25825" y="0"/>
                </a:cubicBezTo>
                <a:close/>
              </a:path>
            </a:pathLst>
          </a:custGeom>
          <a:solidFill>
            <a:schemeClr val="bg1">
              <a:lumMod val="50000"/>
            </a:schemeClr>
          </a:solidFill>
          <a:ln>
            <a:noFill/>
          </a:ln>
        </p:spPr>
        <p:txBody>
          <a:bodyPr/>
          <a:lstStyle/>
          <a:p>
            <a:endParaRPr lang="zh-CN" altLang="en-US" sz="2800"/>
          </a:p>
        </p:txBody>
      </p:sp>
      <p:sp>
        <p:nvSpPr>
          <p:cNvPr id="119" name="servers_141336"/>
          <p:cNvSpPr>
            <a:spLocks noChangeAspect="1"/>
          </p:cNvSpPr>
          <p:nvPr>
            <p:custDataLst>
              <p:tags r:id="rId77"/>
            </p:custDataLst>
          </p:nvPr>
        </p:nvSpPr>
        <p:spPr bwMode="auto">
          <a:xfrm>
            <a:off x="8452485" y="3216910"/>
            <a:ext cx="673735" cy="520065"/>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 name="connsiteX114" fmla="*/ 325000 h 606722"/>
              <a:gd name="connsiteY114" fmla="*/ 325000 h 606722"/>
              <a:gd name="connsiteX115" fmla="*/ 325000 h 606722"/>
              <a:gd name="connsiteY115" fmla="*/ 325000 h 606722"/>
              <a:gd name="connsiteX116" fmla="*/ 325000 h 606722"/>
              <a:gd name="connsiteY116" fmla="*/ 325000 h 606722"/>
              <a:gd name="connsiteX117" fmla="*/ 325000 h 606722"/>
              <a:gd name="connsiteY117" fmla="*/ 325000 h 606722"/>
              <a:gd name="connsiteX118" fmla="*/ 325000 h 606722"/>
              <a:gd name="connsiteY118" fmla="*/ 325000 h 606722"/>
              <a:gd name="connsiteX119" fmla="*/ 325000 h 606722"/>
              <a:gd name="connsiteY119" fmla="*/ 325000 h 606722"/>
              <a:gd name="connsiteX120" fmla="*/ 325000 h 606722"/>
              <a:gd name="connsiteY120" fmla="*/ 325000 h 606722"/>
              <a:gd name="connsiteX121" fmla="*/ 325000 h 606722"/>
              <a:gd name="connsiteY121" fmla="*/ 325000 h 606722"/>
              <a:gd name="connsiteX122" fmla="*/ 325000 h 606722"/>
              <a:gd name="connsiteY122" fmla="*/ 325000 h 606722"/>
              <a:gd name="connsiteX123" fmla="*/ 325000 h 606722"/>
              <a:gd name="connsiteY123" fmla="*/ 325000 h 606722"/>
              <a:gd name="connsiteX124" fmla="*/ 325000 h 606722"/>
              <a:gd name="connsiteY124" fmla="*/ 325000 h 606722"/>
              <a:gd name="connsiteX125" fmla="*/ 325000 h 606722"/>
              <a:gd name="connsiteY125" fmla="*/ 325000 h 606722"/>
              <a:gd name="connsiteX126" fmla="*/ 325000 h 606722"/>
              <a:gd name="connsiteY126" fmla="*/ 325000 h 606722"/>
              <a:gd name="connsiteX127" fmla="*/ 325000 h 606722"/>
              <a:gd name="connsiteY127" fmla="*/ 325000 h 606722"/>
              <a:gd name="connsiteX128" fmla="*/ 325000 h 606722"/>
              <a:gd name="connsiteY128" fmla="*/ 325000 h 606722"/>
              <a:gd name="connsiteX129" fmla="*/ 325000 h 606722"/>
              <a:gd name="connsiteY129" fmla="*/ 325000 h 606722"/>
              <a:gd name="connsiteX130" fmla="*/ 325000 h 606722"/>
              <a:gd name="connsiteY130" fmla="*/ 325000 h 606722"/>
              <a:gd name="connsiteX131" fmla="*/ 325000 h 606722"/>
              <a:gd name="connsiteY131" fmla="*/ 325000 h 606722"/>
              <a:gd name="connsiteX132" fmla="*/ 325000 h 606722"/>
              <a:gd name="connsiteY132" fmla="*/ 325000 h 606722"/>
              <a:gd name="connsiteX133" fmla="*/ 325000 h 606722"/>
              <a:gd name="connsiteY133" fmla="*/ 325000 h 606722"/>
              <a:gd name="connsiteX134" fmla="*/ 325000 h 606722"/>
              <a:gd name="connsiteY134" fmla="*/ 325000 h 606722"/>
              <a:gd name="connsiteX135" fmla="*/ 325000 h 606722"/>
              <a:gd name="connsiteY135" fmla="*/ 325000 h 606722"/>
              <a:gd name="connsiteX136" fmla="*/ 325000 h 606722"/>
              <a:gd name="connsiteY136" fmla="*/ 325000 h 606722"/>
              <a:gd name="connsiteX137" fmla="*/ 325000 h 606722"/>
              <a:gd name="connsiteY137" fmla="*/ 325000 h 606722"/>
              <a:gd name="connsiteX138" fmla="*/ 325000 h 606722"/>
              <a:gd name="connsiteY138" fmla="*/ 325000 h 606722"/>
              <a:gd name="connsiteX139" fmla="*/ 325000 h 606722"/>
              <a:gd name="connsiteY139" fmla="*/ 325000 h 606722"/>
              <a:gd name="connsiteX140" fmla="*/ 325000 h 606722"/>
              <a:gd name="connsiteY140" fmla="*/ 325000 h 606722"/>
              <a:gd name="connsiteX141" fmla="*/ 325000 h 606722"/>
              <a:gd name="connsiteY141" fmla="*/ 325000 h 606722"/>
              <a:gd name="connsiteX142" fmla="*/ 325000 h 606722"/>
              <a:gd name="connsiteY142" fmla="*/ 325000 h 606722"/>
              <a:gd name="connsiteX143" fmla="*/ 325000 h 606722"/>
              <a:gd name="connsiteY143" fmla="*/ 325000 h 606722"/>
              <a:gd name="connsiteX144" fmla="*/ 325000 h 606722"/>
              <a:gd name="connsiteY144" fmla="*/ 325000 h 606722"/>
              <a:gd name="connsiteX145" fmla="*/ 325000 h 606722"/>
              <a:gd name="connsiteY145" fmla="*/ 325000 h 606722"/>
              <a:gd name="connsiteX146" fmla="*/ 325000 h 606722"/>
              <a:gd name="connsiteY146" fmla="*/ 325000 h 606722"/>
              <a:gd name="connsiteX147" fmla="*/ 325000 h 606722"/>
              <a:gd name="connsiteY147" fmla="*/ 325000 h 606722"/>
              <a:gd name="connsiteX148" fmla="*/ 325000 h 606722"/>
              <a:gd name="connsiteY148" fmla="*/ 325000 h 606722"/>
              <a:gd name="connsiteX149" fmla="*/ 325000 h 606722"/>
              <a:gd name="connsiteY149" fmla="*/ 325000 h 606722"/>
              <a:gd name="connsiteX150" fmla="*/ 325000 h 606722"/>
              <a:gd name="connsiteY150" fmla="*/ 325000 h 606722"/>
              <a:gd name="connsiteX151" fmla="*/ 325000 h 606722"/>
              <a:gd name="connsiteY151" fmla="*/ 325000 h 606722"/>
              <a:gd name="connsiteX152" fmla="*/ 325000 h 606722"/>
              <a:gd name="connsiteY152" fmla="*/ 325000 h 606722"/>
              <a:gd name="connsiteX153" fmla="*/ 325000 h 606722"/>
              <a:gd name="connsiteY153" fmla="*/ 325000 h 606722"/>
              <a:gd name="connsiteX154" fmla="*/ 325000 h 606722"/>
              <a:gd name="connsiteY154" fmla="*/ 325000 h 606722"/>
              <a:gd name="connsiteX155" fmla="*/ 325000 h 606722"/>
              <a:gd name="connsiteY155" fmla="*/ 325000 h 606722"/>
              <a:gd name="connsiteX156" fmla="*/ 325000 h 606722"/>
              <a:gd name="connsiteY156" fmla="*/ 325000 h 606722"/>
              <a:gd name="connsiteX157" fmla="*/ 325000 h 606722"/>
              <a:gd name="connsiteY157" fmla="*/ 325000 h 606722"/>
              <a:gd name="connsiteX158" fmla="*/ 325000 h 606722"/>
              <a:gd name="connsiteY158" fmla="*/ 325000 h 606722"/>
              <a:gd name="connsiteX159" fmla="*/ 325000 h 606722"/>
              <a:gd name="connsiteY159" fmla="*/ 325000 h 606722"/>
              <a:gd name="connsiteX160" fmla="*/ 325000 h 606722"/>
              <a:gd name="connsiteY160" fmla="*/ 325000 h 606722"/>
              <a:gd name="connsiteX161" fmla="*/ 325000 h 606722"/>
              <a:gd name="connsiteY161" fmla="*/ 325000 h 606722"/>
              <a:gd name="connsiteX162" fmla="*/ 325000 h 606722"/>
              <a:gd name="connsiteY162" fmla="*/ 325000 h 606722"/>
              <a:gd name="connsiteX163" fmla="*/ 325000 h 606722"/>
              <a:gd name="connsiteY163" fmla="*/ 325000 h 606722"/>
              <a:gd name="connsiteX164" fmla="*/ 325000 h 606722"/>
              <a:gd name="connsiteY164" fmla="*/ 325000 h 606722"/>
              <a:gd name="connsiteX165" fmla="*/ 325000 h 606722"/>
              <a:gd name="connsiteY165" fmla="*/ 325000 h 606722"/>
              <a:gd name="connsiteX166" fmla="*/ 325000 h 606722"/>
              <a:gd name="connsiteY166" fmla="*/ 325000 h 606722"/>
              <a:gd name="connsiteX167" fmla="*/ 325000 h 606722"/>
              <a:gd name="connsiteY167" fmla="*/ 325000 h 606722"/>
              <a:gd name="connsiteX168" fmla="*/ 325000 h 606722"/>
              <a:gd name="connsiteY168" fmla="*/ 325000 h 606722"/>
              <a:gd name="connsiteX169" fmla="*/ 325000 h 606722"/>
              <a:gd name="connsiteY169" fmla="*/ 325000 h 606722"/>
              <a:gd name="connsiteX170" fmla="*/ 325000 h 606722"/>
              <a:gd name="connsiteY170" fmla="*/ 325000 h 606722"/>
              <a:gd name="connsiteX171" fmla="*/ 325000 h 606722"/>
              <a:gd name="connsiteY171" fmla="*/ 325000 h 606722"/>
              <a:gd name="connsiteX172" fmla="*/ 325000 h 606722"/>
              <a:gd name="connsiteY172" fmla="*/ 325000 h 606722"/>
              <a:gd name="connsiteX173" fmla="*/ 325000 h 606722"/>
              <a:gd name="connsiteY173" fmla="*/ 325000 h 606722"/>
              <a:gd name="connsiteX174" fmla="*/ 325000 h 606722"/>
              <a:gd name="connsiteY174" fmla="*/ 325000 h 606722"/>
              <a:gd name="connsiteX175" fmla="*/ 325000 h 606722"/>
              <a:gd name="connsiteY175" fmla="*/ 325000 h 606722"/>
              <a:gd name="connsiteX176" fmla="*/ 325000 h 606722"/>
              <a:gd name="connsiteY176" fmla="*/ 325000 h 606722"/>
              <a:gd name="connsiteX177" fmla="*/ 325000 h 606722"/>
              <a:gd name="connsiteY177" fmla="*/ 325000 h 606722"/>
              <a:gd name="connsiteX178" fmla="*/ 325000 h 606722"/>
              <a:gd name="connsiteY178" fmla="*/ 325000 h 606722"/>
              <a:gd name="connsiteX179" fmla="*/ 325000 h 606722"/>
              <a:gd name="connsiteY179" fmla="*/ 325000 h 606722"/>
              <a:gd name="connsiteX180" fmla="*/ 325000 h 606722"/>
              <a:gd name="connsiteY180" fmla="*/ 325000 h 606722"/>
              <a:gd name="connsiteX181" fmla="*/ 325000 h 606722"/>
              <a:gd name="connsiteY181" fmla="*/ 325000 h 606722"/>
              <a:gd name="connsiteX182" fmla="*/ 325000 h 606722"/>
              <a:gd name="connsiteY182" fmla="*/ 325000 h 606722"/>
              <a:gd name="connsiteX183" fmla="*/ 325000 h 606722"/>
              <a:gd name="connsiteY183" fmla="*/ 325000 h 606722"/>
              <a:gd name="connsiteX184" fmla="*/ 325000 h 606722"/>
              <a:gd name="connsiteY184" fmla="*/ 325000 h 606722"/>
              <a:gd name="connsiteX185" fmla="*/ 325000 h 606722"/>
              <a:gd name="connsiteY185" fmla="*/ 325000 h 606722"/>
              <a:gd name="connsiteX186" fmla="*/ 325000 h 606722"/>
              <a:gd name="connsiteY186" fmla="*/ 325000 h 606722"/>
              <a:gd name="connsiteX187" fmla="*/ 325000 h 606722"/>
              <a:gd name="connsiteY187" fmla="*/ 325000 h 606722"/>
              <a:gd name="connsiteX188" fmla="*/ 325000 h 606722"/>
              <a:gd name="connsiteY188" fmla="*/ 325000 h 606722"/>
              <a:gd name="connsiteX189" fmla="*/ 325000 h 606722"/>
              <a:gd name="connsiteY189" fmla="*/ 325000 h 606722"/>
              <a:gd name="connsiteX190" fmla="*/ 325000 h 606722"/>
              <a:gd name="connsiteY190" fmla="*/ 325000 h 606722"/>
              <a:gd name="connsiteX191" fmla="*/ 325000 h 606722"/>
              <a:gd name="connsiteY191" fmla="*/ 325000 h 606722"/>
              <a:gd name="connsiteX192" fmla="*/ 325000 h 606722"/>
              <a:gd name="connsiteY192" fmla="*/ 325000 h 606722"/>
              <a:gd name="connsiteX193" fmla="*/ 325000 h 606722"/>
              <a:gd name="connsiteY193" fmla="*/ 325000 h 606722"/>
              <a:gd name="connsiteX194" fmla="*/ 325000 h 606722"/>
              <a:gd name="connsiteY194" fmla="*/ 325000 h 606722"/>
              <a:gd name="connsiteX195" fmla="*/ 325000 h 606722"/>
              <a:gd name="connsiteY195" fmla="*/ 325000 h 606722"/>
              <a:gd name="connsiteX196" fmla="*/ 325000 h 606722"/>
              <a:gd name="connsiteY196" fmla="*/ 325000 h 606722"/>
              <a:gd name="connsiteX197" fmla="*/ 325000 h 606722"/>
              <a:gd name="connsiteY197" fmla="*/ 325000 h 606722"/>
              <a:gd name="connsiteX198" fmla="*/ 325000 h 606722"/>
              <a:gd name="connsiteY198" fmla="*/ 325000 h 606722"/>
              <a:gd name="connsiteX199" fmla="*/ 325000 h 606722"/>
              <a:gd name="connsiteY199" fmla="*/ 325000 h 606722"/>
              <a:gd name="connsiteX200" fmla="*/ 325000 h 606722"/>
              <a:gd name="connsiteY200" fmla="*/ 325000 h 606722"/>
              <a:gd name="connsiteX201" fmla="*/ 325000 h 606722"/>
              <a:gd name="connsiteY201" fmla="*/ 325000 h 606722"/>
              <a:gd name="connsiteX202" fmla="*/ 325000 h 606722"/>
              <a:gd name="connsiteY202" fmla="*/ 325000 h 606722"/>
              <a:gd name="connsiteX203" fmla="*/ 325000 h 606722"/>
              <a:gd name="connsiteY203" fmla="*/ 325000 h 606722"/>
              <a:gd name="connsiteX204" fmla="*/ 325000 h 606722"/>
              <a:gd name="connsiteY204" fmla="*/ 325000 h 606722"/>
              <a:gd name="connsiteX205" fmla="*/ 325000 h 606722"/>
              <a:gd name="connsiteY205" fmla="*/ 325000 h 606722"/>
              <a:gd name="connsiteX206" fmla="*/ 325000 h 606722"/>
              <a:gd name="connsiteY206" fmla="*/ 325000 h 606722"/>
              <a:gd name="connsiteX207" fmla="*/ 325000 h 606722"/>
              <a:gd name="connsiteY207" fmla="*/ 325000 h 606722"/>
              <a:gd name="connsiteX208" fmla="*/ 325000 h 606722"/>
              <a:gd name="connsiteY208" fmla="*/ 325000 h 606722"/>
              <a:gd name="connsiteX209" fmla="*/ 325000 h 606722"/>
              <a:gd name="connsiteY209" fmla="*/ 325000 h 606722"/>
              <a:gd name="connsiteX210" fmla="*/ 325000 h 606722"/>
              <a:gd name="connsiteY210" fmla="*/ 325000 h 606722"/>
              <a:gd name="connsiteX211" fmla="*/ 325000 h 606722"/>
              <a:gd name="connsiteY211" fmla="*/ 325000 h 606722"/>
              <a:gd name="connsiteX212" fmla="*/ 325000 h 606722"/>
              <a:gd name="connsiteY212" fmla="*/ 325000 h 606722"/>
              <a:gd name="connsiteX213" fmla="*/ 325000 h 606722"/>
              <a:gd name="connsiteY213" fmla="*/ 325000 h 606722"/>
              <a:gd name="connsiteX214" fmla="*/ 325000 h 606722"/>
              <a:gd name="connsiteY214" fmla="*/ 325000 h 606722"/>
              <a:gd name="connsiteX215" fmla="*/ 325000 h 606722"/>
              <a:gd name="connsiteY215" fmla="*/ 325000 h 606722"/>
              <a:gd name="connsiteX216" fmla="*/ 325000 h 606722"/>
              <a:gd name="connsiteY216" fmla="*/ 325000 h 606722"/>
              <a:gd name="connsiteX217" fmla="*/ 325000 h 606722"/>
              <a:gd name="connsiteY217" fmla="*/ 325000 h 606722"/>
              <a:gd name="connsiteX218" fmla="*/ 325000 h 606722"/>
              <a:gd name="connsiteY218" fmla="*/ 325000 h 606722"/>
              <a:gd name="connsiteX219" fmla="*/ 325000 h 606722"/>
              <a:gd name="connsiteY219" fmla="*/ 325000 h 606722"/>
              <a:gd name="connsiteX220" fmla="*/ 325000 h 606722"/>
              <a:gd name="connsiteY220" fmla="*/ 325000 h 606722"/>
              <a:gd name="connsiteX221" fmla="*/ 325000 h 606722"/>
              <a:gd name="connsiteY221" fmla="*/ 325000 h 606722"/>
              <a:gd name="connsiteX222" fmla="*/ 325000 h 606722"/>
              <a:gd name="connsiteY222" fmla="*/ 325000 h 606722"/>
              <a:gd name="connsiteX223" fmla="*/ 325000 h 606722"/>
              <a:gd name="connsiteY223" fmla="*/ 325000 h 606722"/>
              <a:gd name="connsiteX224" fmla="*/ 325000 h 606722"/>
              <a:gd name="connsiteY224" fmla="*/ 325000 h 606722"/>
              <a:gd name="connsiteX225" fmla="*/ 325000 h 606722"/>
              <a:gd name="connsiteY225" fmla="*/ 325000 h 606722"/>
              <a:gd name="connsiteX226" fmla="*/ 325000 h 606722"/>
              <a:gd name="connsiteY226" fmla="*/ 325000 h 606722"/>
              <a:gd name="connsiteX227" fmla="*/ 325000 h 606722"/>
              <a:gd name="connsiteY227" fmla="*/ 325000 h 606722"/>
              <a:gd name="connsiteX228" fmla="*/ 325000 h 606722"/>
              <a:gd name="connsiteY228" fmla="*/ 325000 h 606722"/>
              <a:gd name="connsiteX229" fmla="*/ 325000 h 606722"/>
              <a:gd name="connsiteY229" fmla="*/ 325000 h 606722"/>
              <a:gd name="connsiteX230" fmla="*/ 325000 h 606722"/>
              <a:gd name="connsiteY230" fmla="*/ 325000 h 606722"/>
              <a:gd name="connsiteX231" fmla="*/ 325000 h 606722"/>
              <a:gd name="connsiteY231" fmla="*/ 325000 h 606722"/>
              <a:gd name="connsiteX232" fmla="*/ 325000 h 606722"/>
              <a:gd name="connsiteY232" fmla="*/ 325000 h 606722"/>
              <a:gd name="connsiteX233" fmla="*/ 325000 h 606722"/>
              <a:gd name="connsiteY233" fmla="*/ 325000 h 606722"/>
              <a:gd name="connsiteX234" fmla="*/ 325000 h 606722"/>
              <a:gd name="connsiteY234" fmla="*/ 325000 h 606722"/>
              <a:gd name="connsiteX235" fmla="*/ 325000 h 606722"/>
              <a:gd name="connsiteY235" fmla="*/ 325000 h 606722"/>
              <a:gd name="connsiteX236" fmla="*/ 325000 h 606722"/>
              <a:gd name="connsiteY236" fmla="*/ 325000 h 606722"/>
              <a:gd name="connsiteX237" fmla="*/ 325000 h 606722"/>
              <a:gd name="connsiteY237" fmla="*/ 325000 h 606722"/>
              <a:gd name="connsiteX238" fmla="*/ 325000 h 606722"/>
              <a:gd name="connsiteY238" fmla="*/ 325000 h 606722"/>
              <a:gd name="connsiteX239" fmla="*/ 325000 h 606722"/>
              <a:gd name="connsiteY239" fmla="*/ 325000 h 606722"/>
              <a:gd name="connsiteX240" fmla="*/ 325000 h 606722"/>
              <a:gd name="connsiteY24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81053" h="515758">
                <a:moveTo>
                  <a:pt x="484211" y="473047"/>
                </a:moveTo>
                <a:cubicBezTo>
                  <a:pt x="484211" y="484329"/>
                  <a:pt x="493895" y="493999"/>
                  <a:pt x="506000" y="493999"/>
                </a:cubicBezTo>
                <a:cubicBezTo>
                  <a:pt x="517299" y="493999"/>
                  <a:pt x="526983" y="484329"/>
                  <a:pt x="526983" y="473047"/>
                </a:cubicBezTo>
                <a:close/>
                <a:moveTo>
                  <a:pt x="54070" y="473047"/>
                </a:moveTo>
                <a:cubicBezTo>
                  <a:pt x="54070" y="484329"/>
                  <a:pt x="63754" y="493999"/>
                  <a:pt x="75053" y="493999"/>
                </a:cubicBezTo>
                <a:cubicBezTo>
                  <a:pt x="87158" y="493999"/>
                  <a:pt x="96842" y="484329"/>
                  <a:pt x="96842" y="473047"/>
                </a:cubicBezTo>
                <a:close/>
                <a:moveTo>
                  <a:pt x="505653" y="397215"/>
                </a:moveTo>
                <a:cubicBezTo>
                  <a:pt x="511664" y="397215"/>
                  <a:pt x="516536" y="402087"/>
                  <a:pt x="516536" y="408098"/>
                </a:cubicBezTo>
                <a:cubicBezTo>
                  <a:pt x="516536" y="414109"/>
                  <a:pt x="511664" y="418981"/>
                  <a:pt x="505653" y="418981"/>
                </a:cubicBezTo>
                <a:cubicBezTo>
                  <a:pt x="499642" y="418981"/>
                  <a:pt x="494770" y="414109"/>
                  <a:pt x="494770" y="408098"/>
                </a:cubicBezTo>
                <a:cubicBezTo>
                  <a:pt x="494770" y="402087"/>
                  <a:pt x="499642" y="397215"/>
                  <a:pt x="505653" y="397215"/>
                </a:cubicBezTo>
                <a:close/>
                <a:moveTo>
                  <a:pt x="462835" y="397215"/>
                </a:moveTo>
                <a:cubicBezTo>
                  <a:pt x="468881" y="397215"/>
                  <a:pt x="473783" y="402087"/>
                  <a:pt x="473783" y="408098"/>
                </a:cubicBezTo>
                <a:cubicBezTo>
                  <a:pt x="473783" y="414109"/>
                  <a:pt x="468881" y="418981"/>
                  <a:pt x="462835" y="418981"/>
                </a:cubicBezTo>
                <a:cubicBezTo>
                  <a:pt x="456789" y="418981"/>
                  <a:pt x="451887" y="414109"/>
                  <a:pt x="451887" y="408098"/>
                </a:cubicBezTo>
                <a:cubicBezTo>
                  <a:pt x="451887" y="402087"/>
                  <a:pt x="456789" y="397215"/>
                  <a:pt x="462835" y="397215"/>
                </a:cubicBezTo>
                <a:close/>
                <a:moveTo>
                  <a:pt x="419628" y="397215"/>
                </a:moveTo>
                <a:cubicBezTo>
                  <a:pt x="425424" y="397215"/>
                  <a:pt x="430122" y="402087"/>
                  <a:pt x="430122" y="408098"/>
                </a:cubicBezTo>
                <a:cubicBezTo>
                  <a:pt x="430122" y="414109"/>
                  <a:pt x="425424" y="418981"/>
                  <a:pt x="419628" y="418981"/>
                </a:cubicBezTo>
                <a:cubicBezTo>
                  <a:pt x="413832" y="418981"/>
                  <a:pt x="409134" y="414109"/>
                  <a:pt x="409134" y="408098"/>
                </a:cubicBezTo>
                <a:cubicBezTo>
                  <a:pt x="409134" y="402087"/>
                  <a:pt x="413832" y="397215"/>
                  <a:pt x="419628" y="397215"/>
                </a:cubicBezTo>
                <a:close/>
                <a:moveTo>
                  <a:pt x="376486" y="397215"/>
                </a:moveTo>
                <a:cubicBezTo>
                  <a:pt x="382497" y="397215"/>
                  <a:pt x="387369" y="402087"/>
                  <a:pt x="387369" y="408098"/>
                </a:cubicBezTo>
                <a:cubicBezTo>
                  <a:pt x="387369" y="414109"/>
                  <a:pt x="382497" y="418981"/>
                  <a:pt x="376486" y="418981"/>
                </a:cubicBezTo>
                <a:cubicBezTo>
                  <a:pt x="370475" y="418981"/>
                  <a:pt x="365603" y="414109"/>
                  <a:pt x="365603" y="408098"/>
                </a:cubicBezTo>
                <a:cubicBezTo>
                  <a:pt x="365603" y="402087"/>
                  <a:pt x="370475" y="397215"/>
                  <a:pt x="376486" y="397215"/>
                </a:cubicBezTo>
                <a:close/>
                <a:moveTo>
                  <a:pt x="333733" y="397215"/>
                </a:moveTo>
                <a:cubicBezTo>
                  <a:pt x="339744" y="397215"/>
                  <a:pt x="344616" y="402087"/>
                  <a:pt x="344616" y="408098"/>
                </a:cubicBezTo>
                <a:cubicBezTo>
                  <a:pt x="344616" y="414109"/>
                  <a:pt x="339744" y="418981"/>
                  <a:pt x="333733" y="418981"/>
                </a:cubicBezTo>
                <a:cubicBezTo>
                  <a:pt x="327722" y="418981"/>
                  <a:pt x="322850" y="414109"/>
                  <a:pt x="322850" y="408098"/>
                </a:cubicBezTo>
                <a:cubicBezTo>
                  <a:pt x="322850" y="402087"/>
                  <a:pt x="327722" y="397215"/>
                  <a:pt x="333733" y="397215"/>
                </a:cubicBezTo>
                <a:close/>
                <a:moveTo>
                  <a:pt x="96842" y="365040"/>
                </a:moveTo>
                <a:cubicBezTo>
                  <a:pt x="84724" y="365040"/>
                  <a:pt x="75029" y="374705"/>
                  <a:pt x="75029" y="386786"/>
                </a:cubicBezTo>
                <a:cubicBezTo>
                  <a:pt x="75029" y="398868"/>
                  <a:pt x="84724" y="408533"/>
                  <a:pt x="96842" y="408533"/>
                </a:cubicBezTo>
                <a:cubicBezTo>
                  <a:pt x="108960" y="408533"/>
                  <a:pt x="118655" y="398868"/>
                  <a:pt x="118655" y="386786"/>
                </a:cubicBezTo>
                <a:cubicBezTo>
                  <a:pt x="118655" y="374705"/>
                  <a:pt x="108960" y="365040"/>
                  <a:pt x="96842" y="365040"/>
                </a:cubicBezTo>
                <a:close/>
                <a:moveTo>
                  <a:pt x="527418" y="354592"/>
                </a:moveTo>
                <a:cubicBezTo>
                  <a:pt x="533429" y="354592"/>
                  <a:pt x="538301" y="359464"/>
                  <a:pt x="538301" y="365475"/>
                </a:cubicBezTo>
                <a:cubicBezTo>
                  <a:pt x="538301" y="371486"/>
                  <a:pt x="533429" y="376358"/>
                  <a:pt x="527418" y="376358"/>
                </a:cubicBezTo>
                <a:cubicBezTo>
                  <a:pt x="521407" y="376358"/>
                  <a:pt x="516535" y="371486"/>
                  <a:pt x="516535" y="365475"/>
                </a:cubicBezTo>
                <a:cubicBezTo>
                  <a:pt x="516535" y="359464"/>
                  <a:pt x="521407" y="354592"/>
                  <a:pt x="527418" y="354592"/>
                </a:cubicBezTo>
                <a:close/>
                <a:moveTo>
                  <a:pt x="484276" y="354592"/>
                </a:moveTo>
                <a:cubicBezTo>
                  <a:pt x="490072" y="354592"/>
                  <a:pt x="494770" y="359464"/>
                  <a:pt x="494770" y="365475"/>
                </a:cubicBezTo>
                <a:cubicBezTo>
                  <a:pt x="494770" y="371486"/>
                  <a:pt x="490072" y="376358"/>
                  <a:pt x="484276" y="376358"/>
                </a:cubicBezTo>
                <a:cubicBezTo>
                  <a:pt x="478480" y="376358"/>
                  <a:pt x="473782" y="371486"/>
                  <a:pt x="473782" y="365475"/>
                </a:cubicBezTo>
                <a:cubicBezTo>
                  <a:pt x="473782" y="359464"/>
                  <a:pt x="478480" y="354592"/>
                  <a:pt x="484276" y="354592"/>
                </a:cubicBezTo>
                <a:close/>
                <a:moveTo>
                  <a:pt x="441005" y="354592"/>
                </a:moveTo>
                <a:cubicBezTo>
                  <a:pt x="447016" y="354592"/>
                  <a:pt x="451888" y="359464"/>
                  <a:pt x="451888" y="365475"/>
                </a:cubicBezTo>
                <a:cubicBezTo>
                  <a:pt x="451888" y="371486"/>
                  <a:pt x="447016" y="376358"/>
                  <a:pt x="441005" y="376358"/>
                </a:cubicBezTo>
                <a:cubicBezTo>
                  <a:pt x="434994" y="376358"/>
                  <a:pt x="430122" y="371486"/>
                  <a:pt x="430122" y="365475"/>
                </a:cubicBezTo>
                <a:cubicBezTo>
                  <a:pt x="430122" y="359464"/>
                  <a:pt x="434994" y="354592"/>
                  <a:pt x="441005" y="354592"/>
                </a:cubicBezTo>
                <a:close/>
                <a:moveTo>
                  <a:pt x="398252" y="354592"/>
                </a:moveTo>
                <a:cubicBezTo>
                  <a:pt x="404263" y="354592"/>
                  <a:pt x="409135" y="359464"/>
                  <a:pt x="409135" y="365475"/>
                </a:cubicBezTo>
                <a:cubicBezTo>
                  <a:pt x="409135" y="371486"/>
                  <a:pt x="404263" y="376358"/>
                  <a:pt x="398252" y="376358"/>
                </a:cubicBezTo>
                <a:cubicBezTo>
                  <a:pt x="392241" y="376358"/>
                  <a:pt x="387369" y="371486"/>
                  <a:pt x="387369" y="365475"/>
                </a:cubicBezTo>
                <a:cubicBezTo>
                  <a:pt x="387369" y="359464"/>
                  <a:pt x="392241" y="354592"/>
                  <a:pt x="398252" y="354592"/>
                </a:cubicBezTo>
                <a:close/>
                <a:moveTo>
                  <a:pt x="355110" y="354592"/>
                </a:moveTo>
                <a:cubicBezTo>
                  <a:pt x="360906" y="354592"/>
                  <a:pt x="365604" y="359464"/>
                  <a:pt x="365604" y="365475"/>
                </a:cubicBezTo>
                <a:cubicBezTo>
                  <a:pt x="365604" y="371486"/>
                  <a:pt x="360906" y="376358"/>
                  <a:pt x="355110" y="376358"/>
                </a:cubicBezTo>
                <a:cubicBezTo>
                  <a:pt x="349314" y="376358"/>
                  <a:pt x="344616" y="371486"/>
                  <a:pt x="344616" y="365475"/>
                </a:cubicBezTo>
                <a:cubicBezTo>
                  <a:pt x="344616" y="359464"/>
                  <a:pt x="349314" y="354592"/>
                  <a:pt x="355110" y="354592"/>
                </a:cubicBezTo>
                <a:close/>
                <a:moveTo>
                  <a:pt x="96842" y="344098"/>
                </a:moveTo>
                <a:cubicBezTo>
                  <a:pt x="120271" y="344098"/>
                  <a:pt x="139660" y="363429"/>
                  <a:pt x="139660" y="386786"/>
                </a:cubicBezTo>
                <a:cubicBezTo>
                  <a:pt x="139660" y="410144"/>
                  <a:pt x="120271" y="429475"/>
                  <a:pt x="96842" y="429475"/>
                </a:cubicBezTo>
                <a:cubicBezTo>
                  <a:pt x="73413" y="429475"/>
                  <a:pt x="54024" y="410144"/>
                  <a:pt x="54024" y="386786"/>
                </a:cubicBezTo>
                <a:cubicBezTo>
                  <a:pt x="54024" y="363429"/>
                  <a:pt x="73413" y="344098"/>
                  <a:pt x="96842" y="344098"/>
                </a:cubicBezTo>
                <a:close/>
                <a:moveTo>
                  <a:pt x="25825" y="322349"/>
                </a:moveTo>
                <a:cubicBezTo>
                  <a:pt x="23404" y="322349"/>
                  <a:pt x="21789" y="323960"/>
                  <a:pt x="21789" y="326378"/>
                </a:cubicBezTo>
                <a:lnTo>
                  <a:pt x="21789" y="447259"/>
                </a:lnTo>
                <a:cubicBezTo>
                  <a:pt x="21789" y="449676"/>
                  <a:pt x="23404" y="451288"/>
                  <a:pt x="25825" y="451288"/>
                </a:cubicBezTo>
                <a:lnTo>
                  <a:pt x="32281" y="451288"/>
                </a:lnTo>
                <a:lnTo>
                  <a:pt x="118632" y="451288"/>
                </a:lnTo>
                <a:lnTo>
                  <a:pt x="462421" y="451288"/>
                </a:lnTo>
                <a:lnTo>
                  <a:pt x="548772" y="451288"/>
                </a:lnTo>
                <a:lnTo>
                  <a:pt x="555228" y="451288"/>
                </a:lnTo>
                <a:cubicBezTo>
                  <a:pt x="557649" y="451288"/>
                  <a:pt x="559263" y="449676"/>
                  <a:pt x="559263" y="447259"/>
                </a:cubicBezTo>
                <a:lnTo>
                  <a:pt x="559263" y="326378"/>
                </a:lnTo>
                <a:cubicBezTo>
                  <a:pt x="559263" y="323960"/>
                  <a:pt x="557649" y="322349"/>
                  <a:pt x="555228" y="322349"/>
                </a:cubicBezTo>
                <a:close/>
                <a:moveTo>
                  <a:pt x="505653" y="247320"/>
                </a:moveTo>
                <a:cubicBezTo>
                  <a:pt x="511664" y="247320"/>
                  <a:pt x="516536" y="252018"/>
                  <a:pt x="516536" y="257814"/>
                </a:cubicBezTo>
                <a:cubicBezTo>
                  <a:pt x="516536" y="263610"/>
                  <a:pt x="511664" y="268308"/>
                  <a:pt x="505653" y="268308"/>
                </a:cubicBezTo>
                <a:cubicBezTo>
                  <a:pt x="499642" y="268308"/>
                  <a:pt x="494770" y="263610"/>
                  <a:pt x="494770" y="257814"/>
                </a:cubicBezTo>
                <a:cubicBezTo>
                  <a:pt x="494770" y="252018"/>
                  <a:pt x="499642" y="247320"/>
                  <a:pt x="505653" y="247320"/>
                </a:cubicBezTo>
                <a:close/>
                <a:moveTo>
                  <a:pt x="462835" y="247320"/>
                </a:moveTo>
                <a:cubicBezTo>
                  <a:pt x="468881" y="247320"/>
                  <a:pt x="473783" y="252018"/>
                  <a:pt x="473783" y="257814"/>
                </a:cubicBezTo>
                <a:cubicBezTo>
                  <a:pt x="473783" y="263610"/>
                  <a:pt x="468881" y="268308"/>
                  <a:pt x="462835" y="268308"/>
                </a:cubicBezTo>
                <a:cubicBezTo>
                  <a:pt x="456789" y="268308"/>
                  <a:pt x="451887" y="263610"/>
                  <a:pt x="451887" y="257814"/>
                </a:cubicBezTo>
                <a:cubicBezTo>
                  <a:pt x="451887" y="252018"/>
                  <a:pt x="456789" y="247320"/>
                  <a:pt x="462835" y="247320"/>
                </a:cubicBezTo>
                <a:close/>
                <a:moveTo>
                  <a:pt x="419628" y="247320"/>
                </a:moveTo>
                <a:cubicBezTo>
                  <a:pt x="425424" y="247320"/>
                  <a:pt x="430122" y="252018"/>
                  <a:pt x="430122" y="257814"/>
                </a:cubicBezTo>
                <a:cubicBezTo>
                  <a:pt x="430122" y="263610"/>
                  <a:pt x="425424" y="268308"/>
                  <a:pt x="419628" y="268308"/>
                </a:cubicBezTo>
                <a:cubicBezTo>
                  <a:pt x="413832" y="268308"/>
                  <a:pt x="409134" y="263610"/>
                  <a:pt x="409134" y="257814"/>
                </a:cubicBezTo>
                <a:cubicBezTo>
                  <a:pt x="409134" y="252018"/>
                  <a:pt x="413832" y="247320"/>
                  <a:pt x="419628" y="247320"/>
                </a:cubicBezTo>
                <a:close/>
                <a:moveTo>
                  <a:pt x="376486" y="247320"/>
                </a:moveTo>
                <a:cubicBezTo>
                  <a:pt x="382497" y="247320"/>
                  <a:pt x="387369" y="252018"/>
                  <a:pt x="387369" y="257814"/>
                </a:cubicBezTo>
                <a:cubicBezTo>
                  <a:pt x="387369" y="263610"/>
                  <a:pt x="382497" y="268308"/>
                  <a:pt x="376486" y="268308"/>
                </a:cubicBezTo>
                <a:cubicBezTo>
                  <a:pt x="370475" y="268308"/>
                  <a:pt x="365603" y="263610"/>
                  <a:pt x="365603" y="257814"/>
                </a:cubicBezTo>
                <a:cubicBezTo>
                  <a:pt x="365603" y="252018"/>
                  <a:pt x="370475" y="247320"/>
                  <a:pt x="376486" y="247320"/>
                </a:cubicBezTo>
                <a:close/>
                <a:moveTo>
                  <a:pt x="333733" y="247320"/>
                </a:moveTo>
                <a:cubicBezTo>
                  <a:pt x="339744" y="247320"/>
                  <a:pt x="344616" y="252018"/>
                  <a:pt x="344616" y="257814"/>
                </a:cubicBezTo>
                <a:cubicBezTo>
                  <a:pt x="344616" y="263610"/>
                  <a:pt x="339744" y="268308"/>
                  <a:pt x="333733" y="268308"/>
                </a:cubicBezTo>
                <a:cubicBezTo>
                  <a:pt x="327722" y="268308"/>
                  <a:pt x="322850" y="263610"/>
                  <a:pt x="322850" y="257814"/>
                </a:cubicBezTo>
                <a:cubicBezTo>
                  <a:pt x="322850" y="252018"/>
                  <a:pt x="327722" y="247320"/>
                  <a:pt x="333733" y="247320"/>
                </a:cubicBezTo>
                <a:close/>
                <a:moveTo>
                  <a:pt x="96842" y="215165"/>
                </a:moveTo>
                <a:cubicBezTo>
                  <a:pt x="84724" y="215165"/>
                  <a:pt x="75029" y="224827"/>
                  <a:pt x="75029" y="236099"/>
                </a:cubicBezTo>
                <a:cubicBezTo>
                  <a:pt x="75029" y="248177"/>
                  <a:pt x="84724" y="257839"/>
                  <a:pt x="96842" y="257839"/>
                </a:cubicBezTo>
                <a:cubicBezTo>
                  <a:pt x="108960" y="257839"/>
                  <a:pt x="118655" y="248177"/>
                  <a:pt x="118655" y="236099"/>
                </a:cubicBezTo>
                <a:cubicBezTo>
                  <a:pt x="118655" y="224827"/>
                  <a:pt x="108960" y="215165"/>
                  <a:pt x="96842" y="215165"/>
                </a:cubicBezTo>
                <a:close/>
                <a:moveTo>
                  <a:pt x="527418" y="203919"/>
                </a:moveTo>
                <a:cubicBezTo>
                  <a:pt x="533429" y="203919"/>
                  <a:pt x="538301" y="208791"/>
                  <a:pt x="538301" y="214802"/>
                </a:cubicBezTo>
                <a:cubicBezTo>
                  <a:pt x="538301" y="220813"/>
                  <a:pt x="533429" y="225685"/>
                  <a:pt x="527418" y="225685"/>
                </a:cubicBezTo>
                <a:cubicBezTo>
                  <a:pt x="521407" y="225685"/>
                  <a:pt x="516535" y="220813"/>
                  <a:pt x="516535" y="214802"/>
                </a:cubicBezTo>
                <a:cubicBezTo>
                  <a:pt x="516535" y="208791"/>
                  <a:pt x="521407" y="203919"/>
                  <a:pt x="527418" y="203919"/>
                </a:cubicBezTo>
                <a:close/>
                <a:moveTo>
                  <a:pt x="484276" y="203919"/>
                </a:moveTo>
                <a:cubicBezTo>
                  <a:pt x="490072" y="203919"/>
                  <a:pt x="494770" y="208791"/>
                  <a:pt x="494770" y="214802"/>
                </a:cubicBezTo>
                <a:cubicBezTo>
                  <a:pt x="494770" y="220813"/>
                  <a:pt x="490072" y="225685"/>
                  <a:pt x="484276" y="225685"/>
                </a:cubicBezTo>
                <a:cubicBezTo>
                  <a:pt x="478480" y="225685"/>
                  <a:pt x="473782" y="220813"/>
                  <a:pt x="473782" y="214802"/>
                </a:cubicBezTo>
                <a:cubicBezTo>
                  <a:pt x="473782" y="208791"/>
                  <a:pt x="478480" y="203919"/>
                  <a:pt x="484276" y="203919"/>
                </a:cubicBezTo>
                <a:close/>
                <a:moveTo>
                  <a:pt x="441005" y="203919"/>
                </a:moveTo>
                <a:cubicBezTo>
                  <a:pt x="447016" y="203919"/>
                  <a:pt x="451888" y="208791"/>
                  <a:pt x="451888" y="214802"/>
                </a:cubicBezTo>
                <a:cubicBezTo>
                  <a:pt x="451888" y="220813"/>
                  <a:pt x="447016" y="225685"/>
                  <a:pt x="441005" y="225685"/>
                </a:cubicBezTo>
                <a:cubicBezTo>
                  <a:pt x="434994" y="225685"/>
                  <a:pt x="430122" y="220813"/>
                  <a:pt x="430122" y="214802"/>
                </a:cubicBezTo>
                <a:cubicBezTo>
                  <a:pt x="430122" y="208791"/>
                  <a:pt x="434994" y="203919"/>
                  <a:pt x="441005" y="203919"/>
                </a:cubicBezTo>
                <a:close/>
                <a:moveTo>
                  <a:pt x="398252" y="203919"/>
                </a:moveTo>
                <a:cubicBezTo>
                  <a:pt x="404263" y="203919"/>
                  <a:pt x="409135" y="208791"/>
                  <a:pt x="409135" y="214802"/>
                </a:cubicBezTo>
                <a:cubicBezTo>
                  <a:pt x="409135" y="220813"/>
                  <a:pt x="404263" y="225685"/>
                  <a:pt x="398252" y="225685"/>
                </a:cubicBezTo>
                <a:cubicBezTo>
                  <a:pt x="392241" y="225685"/>
                  <a:pt x="387369" y="220813"/>
                  <a:pt x="387369" y="214802"/>
                </a:cubicBezTo>
                <a:cubicBezTo>
                  <a:pt x="387369" y="208791"/>
                  <a:pt x="392241" y="203919"/>
                  <a:pt x="398252" y="203919"/>
                </a:cubicBezTo>
                <a:close/>
                <a:moveTo>
                  <a:pt x="355110" y="203919"/>
                </a:moveTo>
                <a:cubicBezTo>
                  <a:pt x="360906" y="203919"/>
                  <a:pt x="365604" y="208791"/>
                  <a:pt x="365604" y="214802"/>
                </a:cubicBezTo>
                <a:cubicBezTo>
                  <a:pt x="365604" y="220813"/>
                  <a:pt x="360906" y="225685"/>
                  <a:pt x="355110" y="225685"/>
                </a:cubicBezTo>
                <a:cubicBezTo>
                  <a:pt x="349314" y="225685"/>
                  <a:pt x="344616" y="220813"/>
                  <a:pt x="344616" y="214802"/>
                </a:cubicBezTo>
                <a:cubicBezTo>
                  <a:pt x="344616" y="208791"/>
                  <a:pt x="349314" y="203919"/>
                  <a:pt x="355110" y="203919"/>
                </a:cubicBezTo>
                <a:close/>
                <a:moveTo>
                  <a:pt x="96842" y="193425"/>
                </a:moveTo>
                <a:cubicBezTo>
                  <a:pt x="120271" y="193425"/>
                  <a:pt x="139660" y="212749"/>
                  <a:pt x="139660" y="236099"/>
                </a:cubicBezTo>
                <a:cubicBezTo>
                  <a:pt x="139660" y="260255"/>
                  <a:pt x="120271" y="279579"/>
                  <a:pt x="96842" y="279579"/>
                </a:cubicBezTo>
                <a:cubicBezTo>
                  <a:pt x="73413" y="279579"/>
                  <a:pt x="54024" y="260255"/>
                  <a:pt x="54024" y="236099"/>
                </a:cubicBezTo>
                <a:cubicBezTo>
                  <a:pt x="54024" y="212749"/>
                  <a:pt x="73413" y="193425"/>
                  <a:pt x="96842" y="193425"/>
                </a:cubicBezTo>
                <a:close/>
                <a:moveTo>
                  <a:pt x="25825" y="171651"/>
                </a:moveTo>
                <a:cubicBezTo>
                  <a:pt x="23404" y="171651"/>
                  <a:pt x="21789" y="174068"/>
                  <a:pt x="21789" y="176486"/>
                </a:cubicBezTo>
                <a:lnTo>
                  <a:pt x="21789" y="296561"/>
                </a:lnTo>
                <a:cubicBezTo>
                  <a:pt x="21789" y="298978"/>
                  <a:pt x="23404" y="300590"/>
                  <a:pt x="25825" y="300590"/>
                </a:cubicBezTo>
                <a:lnTo>
                  <a:pt x="555228" y="300590"/>
                </a:lnTo>
                <a:cubicBezTo>
                  <a:pt x="557649" y="300590"/>
                  <a:pt x="559263" y="298978"/>
                  <a:pt x="559263" y="296561"/>
                </a:cubicBezTo>
                <a:lnTo>
                  <a:pt x="559263" y="176486"/>
                </a:lnTo>
                <a:cubicBezTo>
                  <a:pt x="559263" y="174068"/>
                  <a:pt x="557649" y="171651"/>
                  <a:pt x="555228" y="171651"/>
                </a:cubicBezTo>
                <a:close/>
                <a:moveTo>
                  <a:pt x="505653" y="96648"/>
                </a:moveTo>
                <a:cubicBezTo>
                  <a:pt x="511664" y="96648"/>
                  <a:pt x="516536" y="101520"/>
                  <a:pt x="516536" y="107531"/>
                </a:cubicBezTo>
                <a:cubicBezTo>
                  <a:pt x="516536" y="113542"/>
                  <a:pt x="511664" y="118414"/>
                  <a:pt x="505653" y="118414"/>
                </a:cubicBezTo>
                <a:cubicBezTo>
                  <a:pt x="499642" y="118414"/>
                  <a:pt x="494770" y="113542"/>
                  <a:pt x="494770" y="107531"/>
                </a:cubicBezTo>
                <a:cubicBezTo>
                  <a:pt x="494770" y="101520"/>
                  <a:pt x="499642" y="96648"/>
                  <a:pt x="505653" y="96648"/>
                </a:cubicBezTo>
                <a:close/>
                <a:moveTo>
                  <a:pt x="462835" y="96648"/>
                </a:moveTo>
                <a:cubicBezTo>
                  <a:pt x="468881" y="96648"/>
                  <a:pt x="473783" y="101520"/>
                  <a:pt x="473783" y="107531"/>
                </a:cubicBezTo>
                <a:cubicBezTo>
                  <a:pt x="473783" y="113542"/>
                  <a:pt x="468881" y="118414"/>
                  <a:pt x="462835" y="118414"/>
                </a:cubicBezTo>
                <a:cubicBezTo>
                  <a:pt x="456789" y="118414"/>
                  <a:pt x="451887" y="113542"/>
                  <a:pt x="451887" y="107531"/>
                </a:cubicBezTo>
                <a:cubicBezTo>
                  <a:pt x="451887" y="101520"/>
                  <a:pt x="456789" y="96648"/>
                  <a:pt x="462835" y="96648"/>
                </a:cubicBezTo>
                <a:close/>
                <a:moveTo>
                  <a:pt x="419628" y="96648"/>
                </a:moveTo>
                <a:cubicBezTo>
                  <a:pt x="425424" y="96648"/>
                  <a:pt x="430122" y="101520"/>
                  <a:pt x="430122" y="107531"/>
                </a:cubicBezTo>
                <a:cubicBezTo>
                  <a:pt x="430122" y="113542"/>
                  <a:pt x="425424" y="118414"/>
                  <a:pt x="419628" y="118414"/>
                </a:cubicBezTo>
                <a:cubicBezTo>
                  <a:pt x="413832" y="118414"/>
                  <a:pt x="409134" y="113542"/>
                  <a:pt x="409134" y="107531"/>
                </a:cubicBezTo>
                <a:cubicBezTo>
                  <a:pt x="409134" y="101520"/>
                  <a:pt x="413832" y="96648"/>
                  <a:pt x="419628" y="96648"/>
                </a:cubicBezTo>
                <a:close/>
                <a:moveTo>
                  <a:pt x="376486" y="96648"/>
                </a:moveTo>
                <a:cubicBezTo>
                  <a:pt x="382497" y="96648"/>
                  <a:pt x="387369" y="101520"/>
                  <a:pt x="387369" y="107531"/>
                </a:cubicBezTo>
                <a:cubicBezTo>
                  <a:pt x="387369" y="113542"/>
                  <a:pt x="382497" y="118414"/>
                  <a:pt x="376486" y="118414"/>
                </a:cubicBezTo>
                <a:cubicBezTo>
                  <a:pt x="370475" y="118414"/>
                  <a:pt x="365603" y="113542"/>
                  <a:pt x="365603" y="107531"/>
                </a:cubicBezTo>
                <a:cubicBezTo>
                  <a:pt x="365603" y="101520"/>
                  <a:pt x="370475" y="96648"/>
                  <a:pt x="376486" y="96648"/>
                </a:cubicBezTo>
                <a:close/>
                <a:moveTo>
                  <a:pt x="333733" y="96648"/>
                </a:moveTo>
                <a:cubicBezTo>
                  <a:pt x="339744" y="96648"/>
                  <a:pt x="344616" y="101520"/>
                  <a:pt x="344616" y="107531"/>
                </a:cubicBezTo>
                <a:cubicBezTo>
                  <a:pt x="344616" y="113542"/>
                  <a:pt x="339744" y="118414"/>
                  <a:pt x="333733" y="118414"/>
                </a:cubicBezTo>
                <a:cubicBezTo>
                  <a:pt x="327722" y="118414"/>
                  <a:pt x="322850" y="113542"/>
                  <a:pt x="322850" y="107531"/>
                </a:cubicBezTo>
                <a:cubicBezTo>
                  <a:pt x="322850" y="101520"/>
                  <a:pt x="327722" y="96648"/>
                  <a:pt x="333733" y="96648"/>
                </a:cubicBezTo>
                <a:close/>
                <a:moveTo>
                  <a:pt x="96842" y="64397"/>
                </a:moveTo>
                <a:cubicBezTo>
                  <a:pt x="84724" y="64397"/>
                  <a:pt x="75029" y="74073"/>
                  <a:pt x="75029" y="86169"/>
                </a:cubicBezTo>
                <a:cubicBezTo>
                  <a:pt x="75029" y="97459"/>
                  <a:pt x="84724" y="107135"/>
                  <a:pt x="96842" y="107135"/>
                </a:cubicBezTo>
                <a:cubicBezTo>
                  <a:pt x="108960" y="107135"/>
                  <a:pt x="118655" y="97459"/>
                  <a:pt x="118655" y="86169"/>
                </a:cubicBezTo>
                <a:cubicBezTo>
                  <a:pt x="118655" y="74073"/>
                  <a:pt x="108960" y="64397"/>
                  <a:pt x="96842" y="64397"/>
                </a:cubicBezTo>
                <a:close/>
                <a:moveTo>
                  <a:pt x="527418" y="54024"/>
                </a:moveTo>
                <a:cubicBezTo>
                  <a:pt x="533429" y="54024"/>
                  <a:pt x="538301" y="58693"/>
                  <a:pt x="538301" y="64453"/>
                </a:cubicBezTo>
                <a:cubicBezTo>
                  <a:pt x="538301" y="70213"/>
                  <a:pt x="533429" y="74882"/>
                  <a:pt x="527418" y="74882"/>
                </a:cubicBezTo>
                <a:cubicBezTo>
                  <a:pt x="521407" y="74882"/>
                  <a:pt x="516535" y="70213"/>
                  <a:pt x="516535" y="64453"/>
                </a:cubicBezTo>
                <a:cubicBezTo>
                  <a:pt x="516535" y="58693"/>
                  <a:pt x="521407" y="54024"/>
                  <a:pt x="527418" y="54024"/>
                </a:cubicBezTo>
                <a:close/>
                <a:moveTo>
                  <a:pt x="484276" y="54024"/>
                </a:moveTo>
                <a:cubicBezTo>
                  <a:pt x="490072" y="54024"/>
                  <a:pt x="494770" y="58693"/>
                  <a:pt x="494770" y="64453"/>
                </a:cubicBezTo>
                <a:cubicBezTo>
                  <a:pt x="494770" y="70213"/>
                  <a:pt x="490072" y="74882"/>
                  <a:pt x="484276" y="74882"/>
                </a:cubicBezTo>
                <a:cubicBezTo>
                  <a:pt x="478480" y="74882"/>
                  <a:pt x="473782" y="70213"/>
                  <a:pt x="473782" y="64453"/>
                </a:cubicBezTo>
                <a:cubicBezTo>
                  <a:pt x="473782" y="58693"/>
                  <a:pt x="478480" y="54024"/>
                  <a:pt x="484276" y="54024"/>
                </a:cubicBezTo>
                <a:close/>
                <a:moveTo>
                  <a:pt x="441005" y="54024"/>
                </a:moveTo>
                <a:cubicBezTo>
                  <a:pt x="447016" y="54024"/>
                  <a:pt x="451888" y="58693"/>
                  <a:pt x="451888" y="64453"/>
                </a:cubicBezTo>
                <a:cubicBezTo>
                  <a:pt x="451888" y="70213"/>
                  <a:pt x="447016" y="74882"/>
                  <a:pt x="441005" y="74882"/>
                </a:cubicBezTo>
                <a:cubicBezTo>
                  <a:pt x="434994" y="74882"/>
                  <a:pt x="430122" y="70213"/>
                  <a:pt x="430122" y="64453"/>
                </a:cubicBezTo>
                <a:cubicBezTo>
                  <a:pt x="430122" y="58693"/>
                  <a:pt x="434994" y="54024"/>
                  <a:pt x="441005" y="54024"/>
                </a:cubicBezTo>
                <a:close/>
                <a:moveTo>
                  <a:pt x="398252" y="54024"/>
                </a:moveTo>
                <a:cubicBezTo>
                  <a:pt x="404263" y="54024"/>
                  <a:pt x="409135" y="58693"/>
                  <a:pt x="409135" y="64453"/>
                </a:cubicBezTo>
                <a:cubicBezTo>
                  <a:pt x="409135" y="70213"/>
                  <a:pt x="404263" y="74882"/>
                  <a:pt x="398252" y="74882"/>
                </a:cubicBezTo>
                <a:cubicBezTo>
                  <a:pt x="392241" y="74882"/>
                  <a:pt x="387369" y="70213"/>
                  <a:pt x="387369" y="64453"/>
                </a:cubicBezTo>
                <a:cubicBezTo>
                  <a:pt x="387369" y="58693"/>
                  <a:pt x="392241" y="54024"/>
                  <a:pt x="398252" y="54024"/>
                </a:cubicBezTo>
                <a:close/>
                <a:moveTo>
                  <a:pt x="355110" y="54024"/>
                </a:moveTo>
                <a:cubicBezTo>
                  <a:pt x="360906" y="54024"/>
                  <a:pt x="365604" y="58693"/>
                  <a:pt x="365604" y="64453"/>
                </a:cubicBezTo>
                <a:cubicBezTo>
                  <a:pt x="365604" y="70213"/>
                  <a:pt x="360906" y="74882"/>
                  <a:pt x="355110" y="74882"/>
                </a:cubicBezTo>
                <a:cubicBezTo>
                  <a:pt x="349314" y="74882"/>
                  <a:pt x="344616" y="70213"/>
                  <a:pt x="344616" y="64453"/>
                </a:cubicBezTo>
                <a:cubicBezTo>
                  <a:pt x="344616" y="58693"/>
                  <a:pt x="349314" y="54024"/>
                  <a:pt x="355110" y="54024"/>
                </a:cubicBezTo>
                <a:close/>
                <a:moveTo>
                  <a:pt x="96842" y="42624"/>
                </a:moveTo>
                <a:cubicBezTo>
                  <a:pt x="120271" y="42624"/>
                  <a:pt x="139660" y="61977"/>
                  <a:pt x="139660" y="86169"/>
                </a:cubicBezTo>
                <a:cubicBezTo>
                  <a:pt x="139660" y="109555"/>
                  <a:pt x="120271" y="128908"/>
                  <a:pt x="96842" y="128908"/>
                </a:cubicBezTo>
                <a:cubicBezTo>
                  <a:pt x="73413" y="128908"/>
                  <a:pt x="54024" y="109555"/>
                  <a:pt x="54024" y="86169"/>
                </a:cubicBezTo>
                <a:cubicBezTo>
                  <a:pt x="54024" y="61977"/>
                  <a:pt x="73413" y="42624"/>
                  <a:pt x="96842" y="42624"/>
                </a:cubicBezTo>
                <a:close/>
                <a:moveTo>
                  <a:pt x="25825" y="21759"/>
                </a:moveTo>
                <a:cubicBezTo>
                  <a:pt x="23404" y="21759"/>
                  <a:pt x="21789" y="23370"/>
                  <a:pt x="21789" y="25788"/>
                </a:cubicBezTo>
                <a:lnTo>
                  <a:pt x="21789" y="145863"/>
                </a:lnTo>
                <a:cubicBezTo>
                  <a:pt x="21789" y="148280"/>
                  <a:pt x="23404" y="150698"/>
                  <a:pt x="25825" y="150698"/>
                </a:cubicBezTo>
                <a:lnTo>
                  <a:pt x="555228" y="150698"/>
                </a:lnTo>
                <a:cubicBezTo>
                  <a:pt x="557649" y="150698"/>
                  <a:pt x="559263" y="148280"/>
                  <a:pt x="559263" y="145863"/>
                </a:cubicBezTo>
                <a:lnTo>
                  <a:pt x="559263" y="25788"/>
                </a:lnTo>
                <a:cubicBezTo>
                  <a:pt x="559263" y="23370"/>
                  <a:pt x="557649" y="21759"/>
                  <a:pt x="555228" y="21759"/>
                </a:cubicBezTo>
                <a:close/>
                <a:moveTo>
                  <a:pt x="25825" y="0"/>
                </a:moveTo>
                <a:lnTo>
                  <a:pt x="555228" y="0"/>
                </a:lnTo>
                <a:cubicBezTo>
                  <a:pt x="569755" y="0"/>
                  <a:pt x="581053" y="11282"/>
                  <a:pt x="581053" y="25788"/>
                </a:cubicBezTo>
                <a:lnTo>
                  <a:pt x="581053" y="145863"/>
                </a:lnTo>
                <a:cubicBezTo>
                  <a:pt x="581053" y="151504"/>
                  <a:pt x="579439" y="157145"/>
                  <a:pt x="576211" y="161174"/>
                </a:cubicBezTo>
                <a:cubicBezTo>
                  <a:pt x="579439" y="165204"/>
                  <a:pt x="581053" y="170845"/>
                  <a:pt x="581053" y="176486"/>
                </a:cubicBezTo>
                <a:lnTo>
                  <a:pt x="581053" y="296561"/>
                </a:lnTo>
                <a:cubicBezTo>
                  <a:pt x="581053" y="302202"/>
                  <a:pt x="579439" y="307037"/>
                  <a:pt x="576211" y="311872"/>
                </a:cubicBezTo>
                <a:cubicBezTo>
                  <a:pt x="579439" y="315902"/>
                  <a:pt x="581053" y="320737"/>
                  <a:pt x="581053" y="326378"/>
                </a:cubicBezTo>
                <a:lnTo>
                  <a:pt x="581053" y="447259"/>
                </a:lnTo>
                <a:cubicBezTo>
                  <a:pt x="581053" y="460959"/>
                  <a:pt x="569755" y="473047"/>
                  <a:pt x="555228" y="473047"/>
                </a:cubicBezTo>
                <a:lnTo>
                  <a:pt x="548772" y="473047"/>
                </a:lnTo>
                <a:cubicBezTo>
                  <a:pt x="548772" y="496417"/>
                  <a:pt x="529404" y="515758"/>
                  <a:pt x="506000" y="515758"/>
                </a:cubicBezTo>
                <a:cubicBezTo>
                  <a:pt x="481790" y="515758"/>
                  <a:pt x="462421" y="496417"/>
                  <a:pt x="462421" y="473047"/>
                </a:cubicBezTo>
                <a:lnTo>
                  <a:pt x="118632" y="473047"/>
                </a:lnTo>
                <a:cubicBezTo>
                  <a:pt x="118632" y="496417"/>
                  <a:pt x="99263" y="515758"/>
                  <a:pt x="75053" y="515758"/>
                </a:cubicBezTo>
                <a:cubicBezTo>
                  <a:pt x="51649" y="515758"/>
                  <a:pt x="32281" y="496417"/>
                  <a:pt x="32281" y="473047"/>
                </a:cubicBezTo>
                <a:lnTo>
                  <a:pt x="25825" y="473047"/>
                </a:lnTo>
                <a:cubicBezTo>
                  <a:pt x="11298" y="473047"/>
                  <a:pt x="0" y="460959"/>
                  <a:pt x="0" y="447259"/>
                </a:cubicBezTo>
                <a:lnTo>
                  <a:pt x="0" y="326378"/>
                </a:lnTo>
                <a:cubicBezTo>
                  <a:pt x="0" y="320737"/>
                  <a:pt x="1614" y="315902"/>
                  <a:pt x="4842" y="311872"/>
                </a:cubicBezTo>
                <a:cubicBezTo>
                  <a:pt x="1614" y="307037"/>
                  <a:pt x="0" y="302202"/>
                  <a:pt x="0" y="296561"/>
                </a:cubicBezTo>
                <a:lnTo>
                  <a:pt x="0" y="176486"/>
                </a:lnTo>
                <a:cubicBezTo>
                  <a:pt x="0" y="170845"/>
                  <a:pt x="1614" y="165204"/>
                  <a:pt x="4842" y="161174"/>
                </a:cubicBezTo>
                <a:cubicBezTo>
                  <a:pt x="1614" y="157145"/>
                  <a:pt x="0" y="151504"/>
                  <a:pt x="0" y="145863"/>
                </a:cubicBezTo>
                <a:lnTo>
                  <a:pt x="0" y="25788"/>
                </a:lnTo>
                <a:cubicBezTo>
                  <a:pt x="0" y="11282"/>
                  <a:pt x="11298" y="0"/>
                  <a:pt x="25825" y="0"/>
                </a:cubicBezTo>
                <a:close/>
              </a:path>
            </a:pathLst>
          </a:custGeom>
          <a:solidFill>
            <a:schemeClr val="bg1">
              <a:lumMod val="50000"/>
            </a:schemeClr>
          </a:solidFill>
          <a:ln>
            <a:noFill/>
          </a:ln>
        </p:spPr>
        <p:txBody>
          <a:bodyPr/>
          <a:lstStyle/>
          <a:p>
            <a:endParaRPr lang="zh-CN" altLang="en-US" sz="2800"/>
          </a:p>
        </p:txBody>
      </p:sp>
      <p:sp>
        <p:nvSpPr>
          <p:cNvPr id="120" name="object 126"/>
          <p:cNvSpPr txBox="1"/>
          <p:nvPr>
            <p:custDataLst>
              <p:tags r:id="rId78"/>
            </p:custDataLst>
          </p:nvPr>
        </p:nvSpPr>
        <p:spPr>
          <a:xfrm>
            <a:off x="8616315" y="1870710"/>
            <a:ext cx="673735" cy="228600"/>
          </a:xfrm>
          <a:prstGeom prst="rect">
            <a:avLst/>
          </a:prstGeom>
        </p:spPr>
        <p:txBody>
          <a:bodyPr vert="horz" wrap="square" lIns="0" tIns="13335"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lang="en-US" sz="1400" b="1" dirty="0">
                <a:latin typeface="宋体" panose="02010600030101010101" pitchFamily="2" charset="-122"/>
                <a:cs typeface="宋体" panose="02010600030101010101" pitchFamily="2" charset="-122"/>
              </a:rPr>
              <a:t>HIS</a:t>
            </a:r>
            <a:endParaRPr sz="1400" dirty="0">
              <a:latin typeface="宋体" panose="02010600030101010101" pitchFamily="2" charset="-122"/>
              <a:cs typeface="宋体" panose="02010600030101010101" pitchFamily="2" charset="-122"/>
            </a:endParaRPr>
          </a:p>
        </p:txBody>
      </p:sp>
      <p:sp>
        <p:nvSpPr>
          <p:cNvPr id="121" name="object 126"/>
          <p:cNvSpPr txBox="1"/>
          <p:nvPr>
            <p:custDataLst>
              <p:tags r:id="rId79"/>
            </p:custDataLst>
          </p:nvPr>
        </p:nvSpPr>
        <p:spPr>
          <a:xfrm>
            <a:off x="8651240" y="2801620"/>
            <a:ext cx="673735" cy="228600"/>
          </a:xfrm>
          <a:prstGeom prst="rect">
            <a:avLst/>
          </a:prstGeom>
        </p:spPr>
        <p:txBody>
          <a:bodyPr vert="horz" wrap="square" lIns="0" tIns="13335"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lang="en-US" sz="1400" b="1" dirty="0">
                <a:latin typeface="宋体" panose="02010600030101010101" pitchFamily="2" charset="-122"/>
                <a:cs typeface="宋体" panose="02010600030101010101" pitchFamily="2" charset="-122"/>
              </a:rPr>
              <a:t>LIS</a:t>
            </a:r>
            <a:endParaRPr sz="1400" dirty="0">
              <a:latin typeface="宋体" panose="02010600030101010101" pitchFamily="2" charset="-122"/>
              <a:cs typeface="宋体" panose="02010600030101010101" pitchFamily="2" charset="-122"/>
            </a:endParaRPr>
          </a:p>
        </p:txBody>
      </p:sp>
      <p:sp>
        <p:nvSpPr>
          <p:cNvPr id="122" name="object 126"/>
          <p:cNvSpPr txBox="1"/>
          <p:nvPr>
            <p:custDataLst>
              <p:tags r:id="rId80"/>
            </p:custDataLst>
          </p:nvPr>
        </p:nvSpPr>
        <p:spPr>
          <a:xfrm>
            <a:off x="8610600" y="3729990"/>
            <a:ext cx="673735" cy="228600"/>
          </a:xfrm>
          <a:prstGeom prst="rect">
            <a:avLst/>
          </a:prstGeom>
        </p:spPr>
        <p:txBody>
          <a:bodyPr vert="horz" wrap="square" lIns="0" tIns="13335"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lang="en-US" sz="1400" b="1" dirty="0">
                <a:latin typeface="宋体" panose="02010600030101010101" pitchFamily="2" charset="-122"/>
                <a:cs typeface="宋体" panose="02010600030101010101" pitchFamily="2" charset="-122"/>
              </a:rPr>
              <a:t>PACS</a:t>
            </a:r>
            <a:endParaRPr sz="1400" dirty="0">
              <a:latin typeface="宋体" panose="02010600030101010101" pitchFamily="2" charset="-122"/>
              <a:cs typeface="宋体" panose="02010600030101010101" pitchFamily="2" charset="-122"/>
            </a:endParaRPr>
          </a:p>
        </p:txBody>
      </p:sp>
      <p:cxnSp>
        <p:nvCxnSpPr>
          <p:cNvPr id="130" name="直接连接符 129"/>
          <p:cNvCxnSpPr/>
          <p:nvPr>
            <p:custDataLst>
              <p:tags r:id="rId81"/>
            </p:custDataLst>
          </p:nvPr>
        </p:nvCxnSpPr>
        <p:spPr>
          <a:xfrm>
            <a:off x="2637155" y="4464050"/>
            <a:ext cx="7113270" cy="0"/>
          </a:xfrm>
          <a:prstGeom prst="line">
            <a:avLst/>
          </a:prstGeom>
        </p:spPr>
        <p:style>
          <a:lnRef idx="1">
            <a:schemeClr val="accent1"/>
          </a:lnRef>
          <a:fillRef idx="0">
            <a:schemeClr val="accent1"/>
          </a:fillRef>
          <a:effectRef idx="0">
            <a:schemeClr val="accent1"/>
          </a:effectRef>
          <a:fontRef idx="minor">
            <a:schemeClr val="tx1"/>
          </a:fontRef>
        </p:style>
      </p:cxnSp>
      <p:sp>
        <p:nvSpPr>
          <p:cNvPr id="132" name="箭头: 左弧形 131"/>
          <p:cNvSpPr/>
          <p:nvPr>
            <p:custDataLst>
              <p:tags r:id="rId82"/>
            </p:custDataLst>
          </p:nvPr>
        </p:nvSpPr>
        <p:spPr>
          <a:xfrm rot="10800000">
            <a:off x="9379585" y="1781175"/>
            <a:ext cx="892810" cy="3894455"/>
          </a:xfrm>
          <a:prstGeom prst="curvedRightArrow">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l"/>
            <a:endParaRPr lang="zh-CN" altLang="en-US" dirty="0">
              <a:solidFill>
                <a:srgbClr val="3D7784"/>
              </a:solidFill>
            </a:endParaRPr>
          </a:p>
        </p:txBody>
      </p:sp>
      <p:sp>
        <p:nvSpPr>
          <p:cNvPr id="136" name="箭头: 左弧形 135"/>
          <p:cNvSpPr/>
          <p:nvPr>
            <p:custDataLst>
              <p:tags r:id="rId83"/>
            </p:custDataLst>
          </p:nvPr>
        </p:nvSpPr>
        <p:spPr>
          <a:xfrm>
            <a:off x="1511935" y="1938655"/>
            <a:ext cx="892810" cy="3894455"/>
          </a:xfrm>
          <a:prstGeom prst="curvedRightArrow">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l"/>
            <a:endParaRPr lang="zh-CN" altLang="en-US" dirty="0">
              <a:solidFill>
                <a:srgbClr val="3D7784"/>
              </a:solidFill>
            </a:endParaRPr>
          </a:p>
        </p:txBody>
      </p:sp>
      <p:sp>
        <p:nvSpPr>
          <p:cNvPr id="138" name="object 126"/>
          <p:cNvSpPr txBox="1"/>
          <p:nvPr>
            <p:custDataLst>
              <p:tags r:id="rId84"/>
            </p:custDataLst>
          </p:nvPr>
        </p:nvSpPr>
        <p:spPr>
          <a:xfrm>
            <a:off x="8579485" y="4095750"/>
            <a:ext cx="673735" cy="228600"/>
          </a:xfrm>
          <a:prstGeom prst="rect">
            <a:avLst/>
          </a:prstGeom>
        </p:spPr>
        <p:txBody>
          <a:bodyPr vert="horz" wrap="square" lIns="0" tIns="13335"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lang="en-US" altLang="zh-CN" sz="1400" b="1" dirty="0">
                <a:latin typeface="宋体" panose="02010600030101010101" pitchFamily="2" charset="-122"/>
                <a:cs typeface="宋体" panose="02010600030101010101" pitchFamily="2" charset="-122"/>
              </a:rPr>
              <a:t>……</a:t>
            </a:r>
            <a:endParaRPr sz="1400" dirty="0">
              <a:latin typeface="宋体" panose="02010600030101010101" pitchFamily="2" charset="-122"/>
              <a:cs typeface="宋体" panose="02010600030101010101" pitchFamily="2" charset="-122"/>
            </a:endParaRPr>
          </a:p>
        </p:txBody>
      </p:sp>
      <p:sp>
        <p:nvSpPr>
          <p:cNvPr id="140" name="文本框 139"/>
          <p:cNvSpPr txBox="1"/>
          <p:nvPr>
            <p:custDataLst>
              <p:tags r:id="rId85"/>
            </p:custDataLst>
          </p:nvPr>
        </p:nvSpPr>
        <p:spPr>
          <a:xfrm>
            <a:off x="4240530" y="2193290"/>
            <a:ext cx="831850" cy="231140"/>
          </a:xfrm>
          <a:prstGeom prst="rect">
            <a:avLst/>
          </a:prstGeom>
          <a:noFill/>
        </p:spPr>
        <p:txBody>
          <a:bodyPr wrap="square" rtlCol="0">
            <a:spAutoFit/>
          </a:bodyPr>
          <a:lstStyle/>
          <a:p>
            <a:pPr algn="ctr"/>
            <a:r>
              <a:rPr lang="zh-CN" altLang="en-US" sz="900" dirty="0">
                <a:solidFill>
                  <a:srgbClr val="C00000"/>
                </a:solidFill>
                <a:latin typeface="微软雅黑" panose="020B0503020204020204" pitchFamily="34" charset="-122"/>
                <a:ea typeface="微软雅黑" panose="020B0503020204020204" pitchFamily="34" charset="-122"/>
              </a:rPr>
              <a:t>登录认证</a:t>
            </a:r>
            <a:endParaRPr lang="zh-CN" altLang="en-US" sz="900" dirty="0">
              <a:solidFill>
                <a:srgbClr val="C00000"/>
              </a:solidFill>
              <a:latin typeface="微软雅黑" panose="020B0503020204020204" pitchFamily="34" charset="-122"/>
              <a:ea typeface="微软雅黑" panose="020B0503020204020204" pitchFamily="34" charset="-122"/>
            </a:endParaRPr>
          </a:p>
        </p:txBody>
      </p:sp>
      <p:sp>
        <p:nvSpPr>
          <p:cNvPr id="135" name="文本框 134"/>
          <p:cNvSpPr txBox="1"/>
          <p:nvPr>
            <p:custDataLst>
              <p:tags r:id="rId86"/>
            </p:custDataLst>
          </p:nvPr>
        </p:nvSpPr>
        <p:spPr>
          <a:xfrm>
            <a:off x="627380" y="3359150"/>
            <a:ext cx="1772285" cy="738505"/>
          </a:xfrm>
          <a:prstGeom prst="rect">
            <a:avLst/>
          </a:prstGeom>
          <a:solidFill>
            <a:schemeClr val="bg1"/>
          </a:solidFill>
          <a:ln>
            <a:solidFill>
              <a:srgbClr val="FFC000"/>
            </a:solidFill>
          </a:ln>
        </p:spPr>
        <p:txBody>
          <a:bodyPr wrap="square">
            <a:spAutoFit/>
          </a:bodyPr>
          <a:lstStyle/>
          <a:p>
            <a:pPr algn="ctr"/>
            <a:r>
              <a:rPr lang="zh-CN" altLang="en-US" sz="1400" b="1" i="0" dirty="0">
                <a:solidFill>
                  <a:srgbClr val="31606A"/>
                </a:solidFill>
                <a:effectLst/>
                <a:latin typeface="微软雅黑" panose="020B0503020204020204" pitchFamily="34" charset="-122"/>
                <a:ea typeface="微软雅黑" panose="020B0503020204020204" pitchFamily="34" charset="-122"/>
              </a:rPr>
              <a:t>医护人员、医疗机构电子执业证照存证上链</a:t>
            </a:r>
            <a:endParaRPr lang="zh-CN" altLang="en-US" sz="1400" b="1" dirty="0">
              <a:solidFill>
                <a:srgbClr val="31606A"/>
              </a:solidFill>
              <a:latin typeface="微软雅黑" panose="020B0503020204020204" pitchFamily="34" charset="-122"/>
              <a:ea typeface="微软雅黑" panose="020B0503020204020204" pitchFamily="34" charset="-122"/>
            </a:endParaRPr>
          </a:p>
        </p:txBody>
      </p:sp>
      <p:sp>
        <p:nvSpPr>
          <p:cNvPr id="137" name="文本框 136"/>
          <p:cNvSpPr txBox="1"/>
          <p:nvPr>
            <p:custDataLst>
              <p:tags r:id="rId87"/>
            </p:custDataLst>
          </p:nvPr>
        </p:nvSpPr>
        <p:spPr>
          <a:xfrm>
            <a:off x="9513570" y="3244850"/>
            <a:ext cx="1772285" cy="738505"/>
          </a:xfrm>
          <a:prstGeom prst="rect">
            <a:avLst/>
          </a:prstGeom>
          <a:solidFill>
            <a:schemeClr val="bg1"/>
          </a:solidFill>
          <a:ln>
            <a:solidFill>
              <a:srgbClr val="FFC000"/>
            </a:solidFill>
          </a:ln>
        </p:spPr>
        <p:txBody>
          <a:bodyPr wrap="square">
            <a:spAutoFit/>
          </a:bodyPr>
          <a:lstStyle/>
          <a:p>
            <a:pPr algn="ctr"/>
            <a:r>
              <a:rPr lang="zh-CN" altLang="en-US" sz="1400" b="1" i="0" dirty="0">
                <a:solidFill>
                  <a:srgbClr val="31606A"/>
                </a:solidFill>
                <a:effectLst/>
                <a:latin typeface="微软雅黑" panose="020B0503020204020204" pitchFamily="34" charset="-122"/>
                <a:ea typeface="微软雅黑" panose="020B0503020204020204" pitchFamily="34" charset="-122"/>
              </a:rPr>
              <a:t>执业主体依托区块链实现在线认证和亮证执业</a:t>
            </a:r>
            <a:endParaRPr lang="zh-CN" altLang="en-US" sz="1400" b="1" dirty="0">
              <a:solidFill>
                <a:srgbClr val="31606A"/>
              </a:solidFill>
              <a:latin typeface="微软雅黑" panose="020B0503020204020204" pitchFamily="34" charset="-122"/>
              <a:ea typeface="微软雅黑" panose="020B0503020204020204" pitchFamily="34" charset="-122"/>
            </a:endParaRPr>
          </a:p>
        </p:txBody>
      </p:sp>
      <p:sp>
        <p:nvSpPr>
          <p:cNvPr id="75" name="AutoShape 2"/>
          <p:cNvSpPr>
            <a:spLocks noChangeAspect="1" noChangeArrowheads="1"/>
          </p:cNvSpPr>
          <p:nvPr>
            <p:custDataLst>
              <p:tags r:id="rId88"/>
            </p:custDataLst>
          </p:nvPr>
        </p:nvSpPr>
        <p:spPr bwMode="auto">
          <a:xfrm>
            <a:off x="5943600" y="33801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76" name="图片 75"/>
          <p:cNvPicPr>
            <a:picLocks noChangeAspect="1"/>
          </p:cNvPicPr>
          <p:nvPr>
            <p:custDataLst>
              <p:tags r:id="rId89"/>
            </p:custDataLst>
          </p:nvPr>
        </p:nvPicPr>
        <p:blipFill>
          <a:blip r:embed="rId90"/>
          <a:stretch>
            <a:fillRect/>
          </a:stretch>
        </p:blipFill>
        <p:spPr>
          <a:xfrm>
            <a:off x="2416175" y="4601845"/>
            <a:ext cx="1073785" cy="1564005"/>
          </a:xfrm>
          <a:prstGeom prst="rect">
            <a:avLst/>
          </a:prstGeom>
        </p:spPr>
      </p:pic>
      <p:pic>
        <p:nvPicPr>
          <p:cNvPr id="77" name="图片 76"/>
          <p:cNvPicPr>
            <a:picLocks noChangeAspect="1"/>
          </p:cNvPicPr>
          <p:nvPr>
            <p:custDataLst>
              <p:tags r:id="rId91"/>
            </p:custDataLst>
          </p:nvPr>
        </p:nvPicPr>
        <p:blipFill>
          <a:blip r:embed="rId92"/>
          <a:stretch>
            <a:fillRect/>
          </a:stretch>
        </p:blipFill>
        <p:spPr>
          <a:xfrm>
            <a:off x="8312785" y="4638675"/>
            <a:ext cx="1012190" cy="1531620"/>
          </a:xfrm>
          <a:prstGeom prst="rect">
            <a:avLst/>
          </a:prstGeom>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4652010" cy="582295"/>
          </a:xfrm>
          <a:prstGeom prst="rect">
            <a:avLst/>
          </a:prstGeom>
          <a:noFill/>
        </p:spPr>
        <p:txBody>
          <a:bodyPr wrap="none" lIns="91434" tIns="45717" rIns="91434" bIns="45717" rtlCol="0">
            <a:spAutoFit/>
          </a:bodyPr>
          <a:lstStyle/>
          <a:p>
            <a:pPr defTabSz="914400" fontAlgn="base">
              <a:spcBef>
                <a:spcPct val="0"/>
              </a:spcBef>
              <a:spcAft>
                <a:spcPct val="0"/>
              </a:spcAft>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试点参与方：部门与机构</a:t>
            </a:r>
            <a:endPar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3" name="矩形 2"/>
          <p:cNvSpPr/>
          <p:nvPr/>
        </p:nvSpPr>
        <p:spPr>
          <a:xfrm>
            <a:off x="500332" y="1846053"/>
            <a:ext cx="11171208" cy="3804249"/>
          </a:xfrm>
          <a:prstGeom prst="rect">
            <a:avLst/>
          </a:prstGeom>
          <a:noFill/>
          <a:ln>
            <a:solidFill>
              <a:srgbClr val="3D778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 name="图片 4" descr="IMG_256"/>
          <p:cNvPicPr/>
          <p:nvPr/>
        </p:nvPicPr>
        <p:blipFill>
          <a:blip r:embed="rId1"/>
          <a:stretch>
            <a:fillRect/>
          </a:stretch>
        </p:blipFill>
        <p:spPr>
          <a:xfrm>
            <a:off x="1000760" y="2144395"/>
            <a:ext cx="3307715" cy="523875"/>
          </a:xfrm>
          <a:prstGeom prst="rect">
            <a:avLst/>
          </a:prstGeom>
          <a:noFill/>
          <a:ln w="9525">
            <a:noFill/>
          </a:ln>
        </p:spPr>
      </p:pic>
      <p:pic>
        <p:nvPicPr>
          <p:cNvPr id="6" name="图片 5" descr="IMG_256"/>
          <p:cNvPicPr/>
          <p:nvPr/>
        </p:nvPicPr>
        <p:blipFill>
          <a:blip r:embed="rId2"/>
          <a:stretch>
            <a:fillRect/>
          </a:stretch>
        </p:blipFill>
        <p:spPr>
          <a:xfrm>
            <a:off x="10339070" y="2964180"/>
            <a:ext cx="1214755" cy="1091565"/>
          </a:xfrm>
          <a:prstGeom prst="rect">
            <a:avLst/>
          </a:prstGeom>
          <a:noFill/>
          <a:ln w="9525">
            <a:noFill/>
          </a:ln>
        </p:spPr>
      </p:pic>
      <p:pic>
        <p:nvPicPr>
          <p:cNvPr id="7" name="图片 6" descr="IMG_256"/>
          <p:cNvPicPr/>
          <p:nvPr/>
        </p:nvPicPr>
        <p:blipFill>
          <a:blip r:embed="rId3"/>
          <a:srcRect r="39225"/>
          <a:stretch>
            <a:fillRect/>
          </a:stretch>
        </p:blipFill>
        <p:spPr>
          <a:xfrm>
            <a:off x="1000760" y="2964180"/>
            <a:ext cx="3307715" cy="464820"/>
          </a:xfrm>
          <a:prstGeom prst="rect">
            <a:avLst/>
          </a:prstGeom>
          <a:noFill/>
          <a:ln w="9525">
            <a:noFill/>
          </a:ln>
        </p:spPr>
      </p:pic>
      <p:pic>
        <p:nvPicPr>
          <p:cNvPr id="8" name="图片 7"/>
          <p:cNvPicPr/>
          <p:nvPr/>
        </p:nvPicPr>
        <p:blipFill>
          <a:blip r:embed="rId4"/>
          <a:stretch>
            <a:fillRect/>
          </a:stretch>
        </p:blipFill>
        <p:spPr>
          <a:xfrm>
            <a:off x="10130155" y="4269105"/>
            <a:ext cx="1511300" cy="1119505"/>
          </a:xfrm>
          <a:prstGeom prst="rect">
            <a:avLst/>
          </a:prstGeom>
          <a:noFill/>
          <a:ln>
            <a:noFill/>
          </a:ln>
        </p:spPr>
      </p:pic>
      <p:pic>
        <p:nvPicPr>
          <p:cNvPr id="9" name="图片 8" descr="IMG_256"/>
          <p:cNvPicPr/>
          <p:nvPr/>
        </p:nvPicPr>
        <p:blipFill>
          <a:blip r:embed="rId5"/>
          <a:srcRect t="21583" r="57874" b="24073"/>
          <a:stretch>
            <a:fillRect/>
          </a:stretch>
        </p:blipFill>
        <p:spPr>
          <a:xfrm>
            <a:off x="4453890" y="2964180"/>
            <a:ext cx="2305050" cy="529590"/>
          </a:xfrm>
          <a:prstGeom prst="rect">
            <a:avLst/>
          </a:prstGeom>
          <a:noFill/>
          <a:ln w="9525">
            <a:noFill/>
          </a:ln>
        </p:spPr>
      </p:pic>
      <p:pic>
        <p:nvPicPr>
          <p:cNvPr id="10" name="图片 9" descr="939fc3213fd9403ce9f3e767ca4297c3_"/>
          <p:cNvPicPr/>
          <p:nvPr/>
        </p:nvPicPr>
        <p:blipFill>
          <a:blip r:embed="rId6"/>
          <a:stretch>
            <a:fillRect/>
          </a:stretch>
        </p:blipFill>
        <p:spPr>
          <a:xfrm>
            <a:off x="10339070" y="1944370"/>
            <a:ext cx="1188000" cy="1116000"/>
          </a:xfrm>
          <a:prstGeom prst="rect">
            <a:avLst/>
          </a:prstGeom>
        </p:spPr>
      </p:pic>
      <p:pic>
        <p:nvPicPr>
          <p:cNvPr id="12" name="图片 11"/>
          <p:cNvPicPr/>
          <p:nvPr/>
        </p:nvPicPr>
        <p:blipFill>
          <a:blip r:embed="rId7"/>
          <a:stretch>
            <a:fillRect/>
          </a:stretch>
        </p:blipFill>
        <p:spPr>
          <a:xfrm>
            <a:off x="7012305" y="2955925"/>
            <a:ext cx="2694305" cy="559435"/>
          </a:xfrm>
          <a:prstGeom prst="rect">
            <a:avLst/>
          </a:prstGeom>
          <a:noFill/>
          <a:ln>
            <a:noFill/>
          </a:ln>
        </p:spPr>
      </p:pic>
      <p:pic>
        <p:nvPicPr>
          <p:cNvPr id="13" name="图片 12" descr="7b57b6afd8c4ed13a9b32dd454b3395"/>
          <p:cNvPicPr/>
          <p:nvPr>
            <p:custDataLst>
              <p:tags r:id="rId8"/>
            </p:custDataLst>
          </p:nvPr>
        </p:nvPicPr>
        <p:blipFill>
          <a:blip r:embed="rId9"/>
          <a:stretch>
            <a:fillRect/>
          </a:stretch>
        </p:blipFill>
        <p:spPr>
          <a:xfrm>
            <a:off x="4453890" y="4831080"/>
            <a:ext cx="1892935" cy="413385"/>
          </a:xfrm>
          <a:prstGeom prst="rect">
            <a:avLst/>
          </a:prstGeom>
        </p:spPr>
      </p:pic>
      <p:pic>
        <p:nvPicPr>
          <p:cNvPr id="14" name="图片 13" descr="电子科大"/>
          <p:cNvPicPr/>
          <p:nvPr/>
        </p:nvPicPr>
        <p:blipFill>
          <a:blip r:embed="rId10"/>
          <a:stretch>
            <a:fillRect/>
          </a:stretch>
        </p:blipFill>
        <p:spPr>
          <a:xfrm>
            <a:off x="4562475" y="2245995"/>
            <a:ext cx="2196000" cy="468000"/>
          </a:xfrm>
          <a:prstGeom prst="rect">
            <a:avLst/>
          </a:prstGeom>
        </p:spPr>
      </p:pic>
      <p:pic>
        <p:nvPicPr>
          <p:cNvPr id="100" name="图片 99"/>
          <p:cNvPicPr/>
          <p:nvPr>
            <p:custDataLst>
              <p:tags r:id="rId11"/>
            </p:custDataLst>
          </p:nvPr>
        </p:nvPicPr>
        <p:blipFill>
          <a:blip r:embed="rId12"/>
          <a:stretch>
            <a:fillRect/>
          </a:stretch>
        </p:blipFill>
        <p:spPr>
          <a:xfrm rot="10800000" flipH="1" flipV="1">
            <a:off x="7012305" y="2181860"/>
            <a:ext cx="3518535" cy="532130"/>
          </a:xfrm>
          <a:prstGeom prst="rect">
            <a:avLst/>
          </a:prstGeom>
          <a:noFill/>
          <a:ln w="9525">
            <a:noFill/>
          </a:ln>
        </p:spPr>
      </p:pic>
      <p:sp>
        <p:nvSpPr>
          <p:cNvPr id="2" name="矩形 1"/>
          <p:cNvSpPr/>
          <p:nvPr/>
        </p:nvSpPr>
        <p:spPr>
          <a:xfrm>
            <a:off x="1263650" y="4695825"/>
            <a:ext cx="2825750" cy="683895"/>
          </a:xfrm>
          <a:prstGeom prst="rect">
            <a:avLst/>
          </a:prstGeom>
          <a:noFill/>
          <a:ln>
            <a:noFill/>
          </a:ln>
        </p:spPr>
        <p:txBody>
          <a:bodyPr wrap="none" rtlCol="0" anchor="t">
            <a:noAutofit/>
          </a:bodyPr>
          <a:p>
            <a:pPr algn="ctr"/>
            <a:r>
              <a:rPr lang="zh-CN" altLang="en-US"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温江区卫健局</a:t>
            </a:r>
            <a:endParaRPr lang="zh-CN" altLang="en-US"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p:txBody>
      </p:sp>
      <p:pic>
        <p:nvPicPr>
          <p:cNvPr id="101" name="图片 100"/>
          <p:cNvPicPr/>
          <p:nvPr>
            <p:custDataLst>
              <p:tags r:id="rId13"/>
            </p:custDataLst>
          </p:nvPr>
        </p:nvPicPr>
        <p:blipFill>
          <a:blip r:embed="rId14"/>
          <a:stretch>
            <a:fillRect/>
          </a:stretch>
        </p:blipFill>
        <p:spPr>
          <a:xfrm>
            <a:off x="1102360" y="3718560"/>
            <a:ext cx="3853815" cy="542290"/>
          </a:xfrm>
          <a:prstGeom prst="rect">
            <a:avLst/>
          </a:prstGeom>
          <a:noFill/>
          <a:ln w="9525">
            <a:noFill/>
          </a:ln>
        </p:spPr>
      </p:pic>
      <p:pic>
        <p:nvPicPr>
          <p:cNvPr id="102" name="图片 101"/>
          <p:cNvPicPr/>
          <p:nvPr>
            <p:custDataLst>
              <p:tags r:id="rId15"/>
            </p:custDataLst>
          </p:nvPr>
        </p:nvPicPr>
        <p:blipFill>
          <a:blip r:embed="rId16"/>
          <a:stretch>
            <a:fillRect/>
          </a:stretch>
        </p:blipFill>
        <p:spPr>
          <a:xfrm>
            <a:off x="7632065" y="3573463"/>
            <a:ext cx="2400300" cy="714375"/>
          </a:xfrm>
          <a:prstGeom prst="rect">
            <a:avLst/>
          </a:prstGeom>
          <a:noFill/>
          <a:ln w="9525">
            <a:noFill/>
          </a:ln>
        </p:spPr>
      </p:pic>
      <p:pic>
        <p:nvPicPr>
          <p:cNvPr id="103" name="图片 102"/>
          <p:cNvPicPr/>
          <p:nvPr>
            <p:custDataLst>
              <p:tags r:id="rId17"/>
            </p:custDataLst>
          </p:nvPr>
        </p:nvPicPr>
        <p:blipFill>
          <a:blip r:embed="rId18"/>
          <a:stretch>
            <a:fillRect/>
          </a:stretch>
        </p:blipFill>
        <p:spPr>
          <a:xfrm>
            <a:off x="4956175" y="3718560"/>
            <a:ext cx="2496820" cy="520065"/>
          </a:xfrm>
          <a:prstGeom prst="rect">
            <a:avLst/>
          </a:prstGeom>
          <a:noFill/>
          <a:ln w="9525">
            <a:noFill/>
          </a:ln>
        </p:spPr>
      </p:pic>
      <p:pic>
        <p:nvPicPr>
          <p:cNvPr id="4" name="图片 3"/>
          <p:cNvPicPr>
            <a:picLocks noChangeAspect="1"/>
          </p:cNvPicPr>
          <p:nvPr>
            <p:custDataLst>
              <p:tags r:id="rId19"/>
            </p:custDataLst>
          </p:nvPr>
        </p:nvPicPr>
        <p:blipFill>
          <a:blip r:embed="rId20"/>
          <a:stretch>
            <a:fillRect/>
          </a:stretch>
        </p:blipFill>
        <p:spPr>
          <a:xfrm>
            <a:off x="6711315" y="4547235"/>
            <a:ext cx="1398905" cy="858520"/>
          </a:xfrm>
          <a:prstGeom prst="rect">
            <a:avLst/>
          </a:prstGeom>
        </p:spPr>
      </p:pic>
      <p:pic>
        <p:nvPicPr>
          <p:cNvPr id="16" name="图片 15"/>
          <p:cNvPicPr>
            <a:picLocks noChangeAspect="1"/>
          </p:cNvPicPr>
          <p:nvPr>
            <p:custDataLst>
              <p:tags r:id="rId21"/>
            </p:custDataLst>
          </p:nvPr>
        </p:nvPicPr>
        <p:blipFill>
          <a:blip r:embed="rId22"/>
          <a:stretch>
            <a:fillRect/>
          </a:stretch>
        </p:blipFill>
        <p:spPr>
          <a:xfrm>
            <a:off x="8716645" y="4607560"/>
            <a:ext cx="989965" cy="781050"/>
          </a:xfrm>
          <a:prstGeom prst="rect">
            <a:avLst/>
          </a:prstGeom>
        </p:spPr>
      </p:pic>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3432810" cy="582295"/>
          </a:xfrm>
          <a:prstGeom prst="rect">
            <a:avLst/>
          </a:prstGeom>
          <a:noFill/>
        </p:spPr>
        <p:txBody>
          <a:bodyPr wrap="none" lIns="91434" tIns="45717" rIns="91434" bIns="45717" rtlCol="0">
            <a:spAutoFit/>
          </a:bodyPr>
          <a:lstStyle/>
          <a:p>
            <a:pPr defTabSz="914400" fontAlgn="base">
              <a:spcBef>
                <a:spcPct val="0"/>
              </a:spcBef>
              <a:spcAft>
                <a:spcPct val="0"/>
              </a:spcAft>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试点参与方：厂商</a:t>
            </a:r>
            <a:endPar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3" name="矩形 2"/>
          <p:cNvSpPr/>
          <p:nvPr/>
        </p:nvSpPr>
        <p:spPr>
          <a:xfrm>
            <a:off x="500332" y="1846053"/>
            <a:ext cx="11171208" cy="3804249"/>
          </a:xfrm>
          <a:prstGeom prst="rect">
            <a:avLst/>
          </a:prstGeom>
          <a:noFill/>
          <a:ln>
            <a:solidFill>
              <a:srgbClr val="3D778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 name="矩形 1"/>
          <p:cNvSpPr/>
          <p:nvPr/>
        </p:nvSpPr>
        <p:spPr>
          <a:xfrm>
            <a:off x="1263650" y="2334260"/>
            <a:ext cx="9477375" cy="2460625"/>
          </a:xfrm>
          <a:prstGeom prst="rect">
            <a:avLst/>
          </a:prstGeom>
          <a:noFill/>
          <a:ln>
            <a:noFill/>
          </a:ln>
        </p:spPr>
        <p:txBody>
          <a:bodyPr wrap="none" rtlCol="0" anchor="t">
            <a:noAutofit/>
          </a:bodyPr>
          <a:p>
            <a:pPr algn="l">
              <a:lnSpc>
                <a:spcPct val="120000"/>
              </a:lnSpc>
            </a:pPr>
            <a:r>
              <a:rPr lang="zh-CN" altLang="en-US"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上海信医、成都讯鳐科技、四川</a:t>
            </a:r>
            <a:r>
              <a:rPr lang="en-US" altLang="zh-CN"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CA</a:t>
            </a:r>
            <a:r>
              <a:rPr lang="zh-CN" altLang="en-US"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、北京</a:t>
            </a:r>
            <a:r>
              <a:rPr lang="en-US" altLang="zh-CN"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CA</a:t>
            </a:r>
            <a:r>
              <a:rPr lang="zh-CN" altLang="en-US"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、四川电信</a:t>
            </a:r>
            <a:endParaRPr lang="zh-CN" altLang="en-US"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a:p>
            <a:pPr algn="l">
              <a:lnSpc>
                <a:spcPct val="120000"/>
              </a:lnSpc>
            </a:pPr>
            <a:r>
              <a:rPr lang="zh-CN" altLang="en-US"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四川数康、思岱（成都）健康科技有限公司</a:t>
            </a:r>
            <a:endParaRPr lang="zh-CN" altLang="en-US"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a:p>
            <a:pPr algn="l">
              <a:lnSpc>
                <a:spcPct val="120000"/>
              </a:lnSpc>
            </a:pPr>
            <a:r>
              <a:rPr lang="zh-CN" altLang="en-US"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日海云监、成都信通</a:t>
            </a:r>
            <a:endParaRPr lang="zh-CN" altLang="en-US"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a:p>
            <a:pPr algn="l">
              <a:lnSpc>
                <a:spcPct val="120000"/>
              </a:lnSpc>
            </a:pPr>
            <a:endParaRPr lang="zh-CN" altLang="en-US" sz="2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p:txBody>
      </p:sp>
      <p:pic>
        <p:nvPicPr>
          <p:cNvPr id="104" name="图片 103"/>
          <p:cNvPicPr/>
          <p:nvPr/>
        </p:nvPicPr>
        <p:blipFill>
          <a:blip r:embed="rId1">
            <a:extLst>
              <a:ext uri="{96DAC541-7B7A-43D3-8B79-37D633B846F1}">
                <asvg:svgBlip xmlns:asvg="http://schemas.microsoft.com/office/drawing/2016/SVG/main" r:embed="rId2"/>
              </a:ext>
            </a:extLst>
          </a:blip>
          <a:stretch>
            <a:fillRect/>
          </a:stretch>
        </p:blipFill>
        <p:spPr>
          <a:xfrm>
            <a:off x="1263650" y="4152900"/>
            <a:ext cx="4667250" cy="1219200"/>
          </a:xfrm>
          <a:prstGeom prst="rect">
            <a:avLst/>
          </a:prstGeom>
          <a:noFill/>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412914" y="2157553"/>
            <a:ext cx="3236784" cy="1862048"/>
          </a:xfrm>
          <a:prstGeom prst="rect">
            <a:avLst/>
          </a:prstGeom>
        </p:spPr>
        <p:txBody>
          <a:bodyPr wrap="non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1500" b="1" i="0" u="none" strike="noStrike" kern="0" cap="none" spc="40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rPr>
              <a:t>谢谢</a:t>
            </a:r>
            <a:endParaRPr kumimoji="0" lang="zh-CN" altLang="en-US" sz="11500" b="1" i="0" u="none" strike="noStrike" kern="1200" cap="none" spc="40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endParaRPr>
          </a:p>
        </p:txBody>
      </p:sp>
      <p:sp>
        <p:nvSpPr>
          <p:cNvPr id="13" name="Rectangle 4"/>
          <p:cNvSpPr/>
          <p:nvPr/>
        </p:nvSpPr>
        <p:spPr>
          <a:xfrm>
            <a:off x="2648319" y="4838058"/>
            <a:ext cx="6895362" cy="270459"/>
          </a:xfrm>
          <a:prstGeom prst="rect">
            <a:avLst/>
          </a:prstGeom>
        </p:spPr>
        <p:txBody>
          <a:bodyPr vert="horz" wrap="square" lIns="0" tIns="0" rIns="0" bIns="0" anchor="ctr" anchorCtr="0">
            <a:spAutoFit/>
          </a:bodyPr>
          <a:lstStyle/>
          <a:p>
            <a:pPr marL="0" marR="0" lvl="0" indent="0" algn="ctr" defTabSz="866775" rtl="0" eaLnBrk="1" fontAlgn="base" latinLnBrk="0" hangingPunct="1">
              <a:lnSpc>
                <a:spcPct val="12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字魂58号-创中黑-Regular" panose="00000500000000000000" pitchFamily="2" charset="-122"/>
              </a:rPr>
              <a:t>2020 · 12</a:t>
            </a:r>
            <a:endParaRPr kumimoji="0" lang="en-GB"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字魂58号-创中黑-Regular" panose="00000500000000000000" pitchFamily="2" charset="-122"/>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2236498"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rPr>
              <a:t>区块链定义</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14" name="组合 13"/>
          <p:cNvGrpSpPr/>
          <p:nvPr/>
        </p:nvGrpSpPr>
        <p:grpSpPr>
          <a:xfrm>
            <a:off x="735779" y="1378607"/>
            <a:ext cx="10799122" cy="4931507"/>
            <a:chOff x="1120055" y="1773610"/>
            <a:chExt cx="8662031" cy="4197348"/>
          </a:xfrm>
        </p:grpSpPr>
        <p:sp>
          <p:nvSpPr>
            <p:cNvPr id="19" name="矩形 23"/>
            <p:cNvSpPr>
              <a:spLocks noChangeArrowheads="1"/>
            </p:cNvSpPr>
            <p:nvPr/>
          </p:nvSpPr>
          <p:spPr bwMode="auto">
            <a:xfrm>
              <a:off x="5479167" y="1785484"/>
              <a:ext cx="4302919" cy="2451252"/>
            </a:xfrm>
            <a:prstGeom prst="rect">
              <a:avLst/>
            </a:prstGeom>
            <a:noFill/>
            <a:ln w="19050">
              <a:solidFill>
                <a:srgbClr val="3D7784"/>
              </a:solidFill>
              <a:prstDash val="dash"/>
              <a:bevel/>
            </a:ln>
          </p:spPr>
          <p:txBody>
            <a:bodyPr lIns="51435" tIns="25718" rIns="51435" bIns="25718"/>
            <a:lstStyle/>
            <a:p>
              <a:pPr eaLnBrk="1" hangingPunct="1"/>
              <a:endParaRPr lang="zh-CN" altLang="en-US">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21" name="文本框 20"/>
            <p:cNvSpPr txBox="1"/>
            <p:nvPr/>
          </p:nvSpPr>
          <p:spPr>
            <a:xfrm>
              <a:off x="5796263" y="2045960"/>
              <a:ext cx="3775710" cy="1930301"/>
            </a:xfrm>
            <a:prstGeom prst="rect">
              <a:avLst/>
            </a:prstGeom>
            <a:noFill/>
            <a:ln>
              <a:noFill/>
            </a:ln>
            <a:extLst>
              <a:ext uri="{909E8E84-426E-40DD-AFC4-6F175D3DCCD1}">
                <a14:hiddenFill xmlns:a14="http://schemas.microsoft.com/office/drawing/2010/main">
                  <a:solidFill>
                    <a:srgbClr val="5CA0B4"/>
                  </a:solidFill>
                </a14:hiddenFill>
              </a:ext>
            </a:extLst>
          </p:spPr>
          <p:txBody>
            <a:bodyPr wrap="square" lIns="51435" tIns="25718" rIns="51435" bIns="25718" rtlCol="0">
              <a:spAutoFit/>
            </a:bodyPr>
            <a:lstStyle/>
            <a:p>
              <a:pPr>
                <a:lnSpc>
                  <a:spcPct val="150000"/>
                </a:lnSpc>
              </a:pPr>
              <a:r>
                <a:rPr lang="zh-CN" altLang="en-US" sz="1600" dirty="0">
                  <a:solidFill>
                    <a:srgbClr val="3D7784"/>
                  </a:solidFill>
                  <a:latin typeface="微软雅黑" panose="020B0503020204020204" pitchFamily="34" charset="-122"/>
                  <a:ea typeface="微软雅黑" panose="020B0503020204020204" pitchFamily="34" charset="-122"/>
                </a:rPr>
                <a:t>区块链技术被认为是继蒸汽机、电力、互联网之后，下一代颠覆性的核心技术，将可能彻底改变整个人类社会价值传递的方式，它提供了一种记录并传达价值的新方式，能够让价值传递变得更加透明、民主、高效、安全和去中心化，区块链甚至被预言将引领人类互联网进入第三次巨变。</a:t>
              </a:r>
              <a:endParaRPr lang="zh-CN" altLang="en-US" sz="1600" dirty="0">
                <a:solidFill>
                  <a:srgbClr val="3D7784"/>
                </a:solidFill>
                <a:latin typeface="微软雅黑" panose="020B0503020204020204" pitchFamily="34" charset="-122"/>
                <a:ea typeface="微软雅黑" panose="020B0503020204020204" pitchFamily="34" charset="-122"/>
              </a:endParaRPr>
            </a:p>
          </p:txBody>
        </p:sp>
        <p:sp>
          <p:nvSpPr>
            <p:cNvPr id="22" name="TextBox 1210"/>
            <p:cNvSpPr/>
            <p:nvPr/>
          </p:nvSpPr>
          <p:spPr>
            <a:xfrm>
              <a:off x="1530571" y="4373300"/>
              <a:ext cx="823926" cy="279968"/>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51435" tIns="25718" rIns="51435" bIns="25718">
              <a:spAutoFit/>
            </a:bodyPr>
            <a:lstStyle/>
            <a:p>
              <a:pPr lvl="0" algn="l"/>
              <a:r>
                <a:rPr lang="zh-CN" altLang="en-US" b="1" dirty="0">
                  <a:solidFill>
                    <a:srgbClr val="3D7784"/>
                  </a:solidFill>
                  <a:latin typeface="微软雅黑" panose="020B0503020204020204" pitchFamily="34" charset="-122"/>
                  <a:ea typeface="微软雅黑" panose="020B0503020204020204" pitchFamily="34" charset="-122"/>
                  <a:cs typeface="+mn-ea"/>
                  <a:sym typeface="+mn-lt"/>
                </a:rPr>
                <a:t>广义定义</a:t>
              </a:r>
              <a:endParaRPr lang="zh-CN" altLang="en-US" b="1" dirty="0">
                <a:solidFill>
                  <a:srgbClr val="3D7784"/>
                </a:solidFill>
                <a:latin typeface="微软雅黑" panose="020B0503020204020204" pitchFamily="34" charset="-122"/>
                <a:ea typeface="微软雅黑" panose="020B0503020204020204" pitchFamily="34" charset="-122"/>
                <a:cs typeface="+mn-ea"/>
                <a:sym typeface="+mn-lt"/>
              </a:endParaRPr>
            </a:p>
          </p:txBody>
        </p:sp>
        <p:sp>
          <p:nvSpPr>
            <p:cNvPr id="23" name="文本框 22"/>
            <p:cNvSpPr txBox="1"/>
            <p:nvPr/>
          </p:nvSpPr>
          <p:spPr>
            <a:xfrm>
              <a:off x="1201876" y="4706357"/>
              <a:ext cx="4050030" cy="1264600"/>
            </a:xfrm>
            <a:prstGeom prst="rect">
              <a:avLst/>
            </a:prstGeom>
            <a:noFill/>
            <a:ln>
              <a:noFill/>
            </a:ln>
            <a:extLst>
              <a:ext uri="{909E8E84-426E-40DD-AFC4-6F175D3DCCD1}">
                <a14:hiddenFill xmlns:a14="http://schemas.microsoft.com/office/drawing/2010/main">
                  <a:solidFill>
                    <a:srgbClr val="5CA0B4"/>
                  </a:solidFill>
                </a14:hiddenFill>
              </a:ext>
            </a:extLst>
          </p:spPr>
          <p:txBody>
            <a:bodyPr wrap="square" lIns="51435" tIns="25718" rIns="51435" bIns="25718" rtlCol="0">
              <a:sp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区块链是以区块结构存储数据、多方维护的、使用密码学技术保证传输和访问的实现数据存储的技术体系，代表了目前火热的比特币、以太坊背后的一种去中心化的记录技术。</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24" name="组合 23"/>
            <p:cNvGrpSpPr/>
            <p:nvPr/>
          </p:nvGrpSpPr>
          <p:grpSpPr>
            <a:xfrm>
              <a:off x="1120055" y="4319166"/>
              <a:ext cx="378004" cy="378003"/>
              <a:chOff x="5673454" y="966369"/>
              <a:chExt cx="399452" cy="399598"/>
            </a:xfrm>
            <a:solidFill>
              <a:srgbClr val="1B4367"/>
            </a:solidFill>
          </p:grpSpPr>
          <p:sp>
            <p:nvSpPr>
              <p:cNvPr id="31" name="椭圆 30"/>
              <p:cNvSpPr/>
              <p:nvPr/>
            </p:nvSpPr>
            <p:spPr>
              <a:xfrm>
                <a:off x="5673454" y="966369"/>
                <a:ext cx="399452" cy="399598"/>
              </a:xfrm>
              <a:prstGeom prst="ellipse">
                <a:avLst/>
              </a:prstGeom>
              <a:solidFill>
                <a:srgbClr val="3D778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2" name="文本框 17"/>
              <p:cNvSpPr txBox="1"/>
              <p:nvPr/>
            </p:nvSpPr>
            <p:spPr>
              <a:xfrm>
                <a:off x="5686667" y="1041553"/>
                <a:ext cx="365841" cy="249230"/>
              </a:xfrm>
              <a:prstGeom prst="rect">
                <a:avLst/>
              </a:prstGeom>
              <a:noFill/>
              <a:ln>
                <a:noFill/>
              </a:ln>
            </p:spPr>
            <p:txBody>
              <a:bodyPr wrap="square" rtlCol="0">
                <a:spAutoFit/>
              </a:bodyPr>
              <a:lstStyle/>
              <a:p>
                <a:pPr algn="ctr">
                  <a:defRPr/>
                </a:pPr>
                <a:r>
                  <a:rPr lang="en-US" altLang="zh-CN" sz="1200" b="1" dirty="0">
                    <a:solidFill>
                      <a:schemeClr val="bg1"/>
                    </a:solidFill>
                    <a:latin typeface="微软雅黑" panose="020B0503020204020204" pitchFamily="34" charset="-122"/>
                    <a:ea typeface="微软雅黑" panose="020B0503020204020204" pitchFamily="34" charset="-122"/>
                    <a:cs typeface="+mn-ea"/>
                    <a:sym typeface="+mn-lt"/>
                  </a:rPr>
                  <a:t>01</a:t>
                </a:r>
                <a:endParaRPr lang="en-US" altLang="zh-CN" sz="12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25" name="TextBox 1210"/>
            <p:cNvSpPr/>
            <p:nvPr/>
          </p:nvSpPr>
          <p:spPr>
            <a:xfrm>
              <a:off x="5932769" y="4373300"/>
              <a:ext cx="823926" cy="279968"/>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51435" tIns="25718" rIns="51435" bIns="25718">
              <a:spAutoFit/>
            </a:bodyPr>
            <a:lstStyle/>
            <a:p>
              <a:pPr lvl="0" algn="l"/>
              <a:r>
                <a:rPr lang="zh-CN" altLang="en-US" b="1" dirty="0">
                  <a:solidFill>
                    <a:srgbClr val="3D7784"/>
                  </a:solidFill>
                  <a:latin typeface="微软雅黑" panose="020B0503020204020204" pitchFamily="34" charset="-122"/>
                  <a:ea typeface="微软雅黑" panose="020B0503020204020204" pitchFamily="34" charset="-122"/>
                  <a:cs typeface="+mn-ea"/>
                  <a:sym typeface="+mn-lt"/>
                </a:rPr>
                <a:t>狭义定义</a:t>
              </a:r>
              <a:endParaRPr lang="zh-CN" altLang="en-US" b="1" dirty="0">
                <a:solidFill>
                  <a:srgbClr val="3D7784"/>
                </a:solidFill>
                <a:latin typeface="微软雅黑" panose="020B0503020204020204" pitchFamily="34" charset="-122"/>
                <a:ea typeface="微软雅黑" panose="020B0503020204020204" pitchFamily="34" charset="-122"/>
                <a:cs typeface="+mn-ea"/>
                <a:sym typeface="+mn-lt"/>
              </a:endParaRPr>
            </a:p>
          </p:txBody>
        </p:sp>
        <p:sp>
          <p:nvSpPr>
            <p:cNvPr id="26" name="文本框 11"/>
            <p:cNvSpPr txBox="1"/>
            <p:nvPr/>
          </p:nvSpPr>
          <p:spPr>
            <a:xfrm>
              <a:off x="5536703" y="4706357"/>
              <a:ext cx="4050030" cy="1264601"/>
            </a:xfrm>
            <a:prstGeom prst="rect">
              <a:avLst/>
            </a:prstGeom>
            <a:noFill/>
            <a:ln>
              <a:noFill/>
            </a:ln>
            <a:extLst>
              <a:ext uri="{909E8E84-426E-40DD-AFC4-6F175D3DCCD1}">
                <a14:hiddenFill xmlns:a14="http://schemas.microsoft.com/office/drawing/2010/main">
                  <a:solidFill>
                    <a:srgbClr val="5CA0B4"/>
                  </a:solidFill>
                </a14:hiddenFill>
              </a:ext>
            </a:extLst>
          </p:spPr>
          <p:txBody>
            <a:bodyPr wrap="square" lIns="51435" tIns="25718" rIns="51435" bIns="25718" rtlCol="0">
              <a:sp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当结合具体的产品谈区块链时，</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rPr>
                <a:t>区块链是一种按照时间顺序将数据区块以顺序相连的方式组合成的一种链式数据结构，并以密码学方式保证的不可篡改和不可伪造的分布式账本。</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27" name="组合 26"/>
            <p:cNvGrpSpPr/>
            <p:nvPr/>
          </p:nvGrpSpPr>
          <p:grpSpPr>
            <a:xfrm>
              <a:off x="5468689" y="4319300"/>
              <a:ext cx="378003" cy="378003"/>
              <a:chOff x="5555403" y="929942"/>
              <a:chExt cx="535417" cy="535418"/>
            </a:xfrm>
            <a:solidFill>
              <a:srgbClr val="1B4367"/>
            </a:solidFill>
          </p:grpSpPr>
          <p:sp>
            <p:nvSpPr>
              <p:cNvPr id="29" name="椭圆 28"/>
              <p:cNvSpPr/>
              <p:nvPr/>
            </p:nvSpPr>
            <p:spPr>
              <a:xfrm>
                <a:off x="5555403" y="929942"/>
                <a:ext cx="535417" cy="535418"/>
              </a:xfrm>
              <a:prstGeom prst="ellipse">
                <a:avLst/>
              </a:prstGeom>
              <a:solidFill>
                <a:srgbClr val="3D778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0" name="文本框 17"/>
              <p:cNvSpPr txBox="1"/>
              <p:nvPr/>
            </p:nvSpPr>
            <p:spPr>
              <a:xfrm>
                <a:off x="5570244" y="1030489"/>
                <a:ext cx="505734" cy="333942"/>
              </a:xfrm>
              <a:prstGeom prst="rect">
                <a:avLst/>
              </a:prstGeom>
              <a:noFill/>
              <a:ln>
                <a:noFill/>
              </a:ln>
            </p:spPr>
            <p:txBody>
              <a:bodyPr wrap="square" rtlCol="0">
                <a:spAutoFit/>
              </a:bodyPr>
              <a:lstStyle/>
              <a:p>
                <a:pPr algn="ctr">
                  <a:defRPr/>
                </a:pPr>
                <a:r>
                  <a:rPr lang="en-US" altLang="zh-CN" sz="1200" b="1" dirty="0">
                    <a:solidFill>
                      <a:schemeClr val="bg1"/>
                    </a:solidFill>
                    <a:latin typeface="微软雅黑" panose="020B0503020204020204" pitchFamily="34" charset="-122"/>
                    <a:ea typeface="微软雅黑" panose="020B0503020204020204" pitchFamily="34" charset="-122"/>
                    <a:cs typeface="+mn-ea"/>
                    <a:sym typeface="+mn-lt"/>
                  </a:rPr>
                  <a:t>02</a:t>
                </a:r>
                <a:endParaRPr lang="en-US" altLang="zh-CN" sz="12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pic>
          <p:nvPicPr>
            <p:cNvPr id="28" name="图片 27"/>
            <p:cNvPicPr>
              <a:picLocks noChangeAspect="1"/>
            </p:cNvPicPr>
            <p:nvPr/>
          </p:nvPicPr>
          <p:blipFill>
            <a:blip r:embed="rId1">
              <a:duotone>
                <a:prstClr val="black"/>
                <a:schemeClr val="accent6">
                  <a:tint val="45000"/>
                  <a:satMod val="400000"/>
                </a:schemeClr>
              </a:duotone>
            </a:blip>
            <a:stretch>
              <a:fillRect/>
            </a:stretch>
          </p:blipFill>
          <p:spPr>
            <a:xfrm>
              <a:off x="1126703" y="1773610"/>
              <a:ext cx="4410000" cy="2475001"/>
            </a:xfrm>
            <a:prstGeom prst="rect">
              <a:avLst/>
            </a:prstGeom>
          </p:spPr>
        </p:pic>
      </p:gr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2236498"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rPr>
              <a:t>区块链定义</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14" name="组合 13"/>
          <p:cNvGrpSpPr/>
          <p:nvPr/>
        </p:nvGrpSpPr>
        <p:grpSpPr>
          <a:xfrm>
            <a:off x="744034" y="1378607"/>
            <a:ext cx="10791190" cy="5342890"/>
            <a:chOff x="1126676" y="1773610"/>
            <a:chExt cx="8655669" cy="4547488"/>
          </a:xfrm>
        </p:grpSpPr>
        <p:sp>
          <p:nvSpPr>
            <p:cNvPr id="19" name="矩形 23"/>
            <p:cNvSpPr>
              <a:spLocks noChangeArrowheads="1"/>
            </p:cNvSpPr>
            <p:nvPr/>
          </p:nvSpPr>
          <p:spPr bwMode="auto">
            <a:xfrm>
              <a:off x="5479167" y="1785484"/>
              <a:ext cx="4302919" cy="2451252"/>
            </a:xfrm>
            <a:prstGeom prst="rect">
              <a:avLst/>
            </a:prstGeom>
            <a:noFill/>
            <a:ln w="19050">
              <a:solidFill>
                <a:srgbClr val="3D7784"/>
              </a:solidFill>
              <a:prstDash val="dash"/>
              <a:bevel/>
            </a:ln>
          </p:spPr>
          <p:txBody>
            <a:bodyPr lIns="51435" tIns="25718" rIns="51435" bIns="25718"/>
            <a:lstStyle/>
            <a:p>
              <a:pPr eaLnBrk="1" hangingPunct="1"/>
              <a:endParaRPr lang="zh-CN" altLang="en-US">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21" name="文本框 20"/>
            <p:cNvSpPr txBox="1"/>
            <p:nvPr/>
          </p:nvSpPr>
          <p:spPr>
            <a:xfrm>
              <a:off x="5796263" y="2045960"/>
              <a:ext cx="3775710" cy="1930301"/>
            </a:xfrm>
            <a:prstGeom prst="rect">
              <a:avLst/>
            </a:prstGeom>
            <a:noFill/>
            <a:ln>
              <a:noFill/>
            </a:ln>
            <a:extLst>
              <a:ext uri="{909E8E84-426E-40DD-AFC4-6F175D3DCCD1}">
                <a14:hiddenFill xmlns:a14="http://schemas.microsoft.com/office/drawing/2010/main">
                  <a:solidFill>
                    <a:srgbClr val="5CA0B4"/>
                  </a:solidFill>
                </a14:hiddenFill>
              </a:ext>
            </a:extLst>
          </p:spPr>
          <p:txBody>
            <a:bodyPr wrap="square" lIns="51435" tIns="25718" rIns="51435" bIns="25718" rtlCol="0">
              <a:spAutoFit/>
            </a:bodyPr>
            <a:lstStyle/>
            <a:p>
              <a:pPr>
                <a:lnSpc>
                  <a:spcPct val="150000"/>
                </a:lnSpc>
              </a:pPr>
              <a:r>
                <a:rPr lang="zh-CN" altLang="en-US" sz="1600" dirty="0">
                  <a:solidFill>
                    <a:srgbClr val="3D7784"/>
                  </a:solidFill>
                  <a:latin typeface="微软雅黑" panose="020B0503020204020204" pitchFamily="34" charset="-122"/>
                  <a:ea typeface="微软雅黑" panose="020B0503020204020204" pitchFamily="34" charset="-122"/>
                </a:rPr>
                <a:t>区块链技术被认为是继蒸汽机、电力、互联网之后，下一代颠覆性的核心技术，将可能彻底改变整个人类社会价值传递的方式，它提供了一种记录并传达价值的新方式，能够让价值传递变得更加透明、民主、高效、安全和去中心化，区块链甚至被预言将引领人类互联网进入第三次巨变。</a:t>
              </a:r>
              <a:endParaRPr lang="zh-CN" altLang="en-US" sz="1600" dirty="0">
                <a:solidFill>
                  <a:srgbClr val="3D7784"/>
                </a:solidFill>
                <a:latin typeface="微软雅黑" panose="020B0503020204020204" pitchFamily="34" charset="-122"/>
                <a:ea typeface="微软雅黑" panose="020B0503020204020204" pitchFamily="34" charset="-122"/>
              </a:endParaRPr>
            </a:p>
          </p:txBody>
        </p:sp>
        <p:sp>
          <p:nvSpPr>
            <p:cNvPr id="22" name="TextBox 1210"/>
            <p:cNvSpPr/>
            <p:nvPr/>
          </p:nvSpPr>
          <p:spPr>
            <a:xfrm>
              <a:off x="1543304" y="4173868"/>
              <a:ext cx="823926" cy="279968"/>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51435" tIns="25718" rIns="51435" bIns="25718">
              <a:spAutoFit/>
            </a:bodyPr>
            <a:lstStyle/>
            <a:p>
              <a:pPr lvl="0" algn="l"/>
              <a:r>
                <a:rPr lang="zh-CN" altLang="en-US" b="1" dirty="0">
                  <a:solidFill>
                    <a:srgbClr val="3D7784"/>
                  </a:solidFill>
                  <a:latin typeface="微软雅黑" panose="020B0503020204020204" pitchFamily="34" charset="-122"/>
                  <a:ea typeface="微软雅黑" panose="020B0503020204020204" pitchFamily="34" charset="-122"/>
                  <a:cs typeface="+mn-ea"/>
                  <a:sym typeface="+mn-lt"/>
                </a:rPr>
                <a:t>广义定义</a:t>
              </a:r>
              <a:endParaRPr lang="zh-CN" altLang="en-US" b="1" dirty="0">
                <a:solidFill>
                  <a:srgbClr val="3D7784"/>
                </a:solidFill>
                <a:latin typeface="微软雅黑" panose="020B0503020204020204" pitchFamily="34" charset="-122"/>
                <a:ea typeface="微软雅黑" panose="020B0503020204020204" pitchFamily="34" charset="-122"/>
                <a:cs typeface="+mn-ea"/>
                <a:sym typeface="+mn-lt"/>
              </a:endParaRPr>
            </a:p>
          </p:txBody>
        </p:sp>
        <p:sp>
          <p:nvSpPr>
            <p:cNvPr id="23" name="文本框 22"/>
            <p:cNvSpPr txBox="1"/>
            <p:nvPr/>
          </p:nvSpPr>
          <p:spPr>
            <a:xfrm>
              <a:off x="1202058" y="4502968"/>
              <a:ext cx="4050246" cy="1818130"/>
            </a:xfrm>
            <a:prstGeom prst="rect">
              <a:avLst/>
            </a:prstGeom>
            <a:noFill/>
            <a:ln>
              <a:noFill/>
            </a:ln>
            <a:extLst>
              <a:ext uri="{909E8E84-426E-40DD-AFC4-6F175D3DCCD1}">
                <a14:hiddenFill xmlns:a14="http://schemas.microsoft.com/office/drawing/2010/main">
                  <a:solidFill>
                    <a:srgbClr val="5CA0B4"/>
                  </a:solidFill>
                </a14:hiddenFill>
              </a:ext>
            </a:extLst>
          </p:spPr>
          <p:txBody>
            <a:bodyPr wrap="square" lIns="51435" tIns="25718" rIns="51435" bIns="25718" rtlCol="0">
              <a:no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广义区块链技术是利用块链式数据结构验证与存储数据，利用分布式节点共识算法生成和更新数据，利用密码学的方式保证数据传输和访问的安全、利用由自动化脚本代码组成的智能合约，编程和操作数据的全新的分布式基础架构与计算范式。</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24" name="组合 23"/>
            <p:cNvGrpSpPr/>
            <p:nvPr/>
          </p:nvGrpSpPr>
          <p:grpSpPr>
            <a:xfrm>
              <a:off x="1165386" y="4125138"/>
              <a:ext cx="378004" cy="378003"/>
              <a:chOff x="5721357" y="761256"/>
              <a:chExt cx="399452" cy="399598"/>
            </a:xfrm>
            <a:solidFill>
              <a:srgbClr val="1B4367"/>
            </a:solidFill>
          </p:grpSpPr>
          <p:sp>
            <p:nvSpPr>
              <p:cNvPr id="31" name="椭圆 30"/>
              <p:cNvSpPr/>
              <p:nvPr/>
            </p:nvSpPr>
            <p:spPr>
              <a:xfrm>
                <a:off x="5721357" y="761256"/>
                <a:ext cx="399452" cy="399598"/>
              </a:xfrm>
              <a:prstGeom prst="ellipse">
                <a:avLst/>
              </a:prstGeom>
              <a:solidFill>
                <a:srgbClr val="3D778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2" name="文本框 17"/>
              <p:cNvSpPr txBox="1"/>
              <p:nvPr/>
            </p:nvSpPr>
            <p:spPr>
              <a:xfrm>
                <a:off x="5741567" y="814730"/>
                <a:ext cx="365841" cy="249230"/>
              </a:xfrm>
              <a:prstGeom prst="rect">
                <a:avLst/>
              </a:prstGeom>
              <a:noFill/>
              <a:ln>
                <a:noFill/>
              </a:ln>
            </p:spPr>
            <p:txBody>
              <a:bodyPr wrap="square" rtlCol="0">
                <a:spAutoFit/>
              </a:bodyPr>
              <a:lstStyle/>
              <a:p>
                <a:pPr algn="ctr">
                  <a:defRPr/>
                </a:pPr>
                <a:r>
                  <a:rPr lang="en-US" altLang="zh-CN" sz="1200" b="1" dirty="0">
                    <a:solidFill>
                      <a:schemeClr val="bg1"/>
                    </a:solidFill>
                    <a:latin typeface="微软雅黑" panose="020B0503020204020204" pitchFamily="34" charset="-122"/>
                    <a:ea typeface="微软雅黑" panose="020B0503020204020204" pitchFamily="34" charset="-122"/>
                    <a:cs typeface="+mn-ea"/>
                    <a:sym typeface="+mn-lt"/>
                  </a:rPr>
                  <a:t>01</a:t>
                </a:r>
                <a:endParaRPr lang="en-US" altLang="zh-CN" sz="12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25" name="TextBox 1210"/>
            <p:cNvSpPr/>
            <p:nvPr/>
          </p:nvSpPr>
          <p:spPr>
            <a:xfrm>
              <a:off x="5932769" y="4373300"/>
              <a:ext cx="823926" cy="279968"/>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51435" tIns="25718" rIns="51435" bIns="25718">
              <a:spAutoFit/>
            </a:bodyPr>
            <a:lstStyle/>
            <a:p>
              <a:pPr lvl="0" algn="l"/>
              <a:r>
                <a:rPr lang="zh-CN" altLang="en-US" b="1" dirty="0">
                  <a:solidFill>
                    <a:srgbClr val="3D7784"/>
                  </a:solidFill>
                  <a:latin typeface="微软雅黑" panose="020B0503020204020204" pitchFamily="34" charset="-122"/>
                  <a:ea typeface="微软雅黑" panose="020B0503020204020204" pitchFamily="34" charset="-122"/>
                  <a:cs typeface="+mn-ea"/>
                  <a:sym typeface="+mn-lt"/>
                </a:rPr>
                <a:t>狭义定义</a:t>
              </a:r>
              <a:endParaRPr lang="zh-CN" altLang="en-US" b="1" dirty="0">
                <a:solidFill>
                  <a:srgbClr val="3D7784"/>
                </a:solidFill>
                <a:latin typeface="微软雅黑" panose="020B0503020204020204" pitchFamily="34" charset="-122"/>
                <a:ea typeface="微软雅黑" panose="020B0503020204020204" pitchFamily="34" charset="-122"/>
                <a:cs typeface="+mn-ea"/>
                <a:sym typeface="+mn-lt"/>
              </a:endParaRPr>
            </a:p>
          </p:txBody>
        </p:sp>
        <p:sp>
          <p:nvSpPr>
            <p:cNvPr id="26" name="文本框 11"/>
            <p:cNvSpPr txBox="1"/>
            <p:nvPr/>
          </p:nvSpPr>
          <p:spPr>
            <a:xfrm>
              <a:off x="5536514" y="4706183"/>
              <a:ext cx="4245831" cy="985812"/>
            </a:xfrm>
            <a:prstGeom prst="rect">
              <a:avLst/>
            </a:prstGeom>
            <a:noFill/>
            <a:ln>
              <a:noFill/>
            </a:ln>
            <a:extLst>
              <a:ext uri="{909E8E84-426E-40DD-AFC4-6F175D3DCCD1}">
                <a14:hiddenFill xmlns:a14="http://schemas.microsoft.com/office/drawing/2010/main">
                  <a:solidFill>
                    <a:srgbClr val="5CA0B4"/>
                  </a:solidFill>
                </a14:hiddenFill>
              </a:ext>
            </a:extLst>
          </p:spPr>
          <p:txBody>
            <a:bodyPr wrap="square" lIns="51435" tIns="25718" rIns="51435" bIns="25718" rtlCol="0">
              <a:sp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rPr>
                <a:t>狭义区块链是按照时间顺序，将数据区块以顺序相连的方式组合成的链式数据结构，并以密码学方式保证的不可篡改和不可伪造的分布式账本。</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grpSp>
          <p:nvGrpSpPr>
            <p:cNvPr id="27" name="组合 26"/>
            <p:cNvGrpSpPr/>
            <p:nvPr/>
          </p:nvGrpSpPr>
          <p:grpSpPr>
            <a:xfrm>
              <a:off x="5468689" y="4319300"/>
              <a:ext cx="378003" cy="378003"/>
              <a:chOff x="5555403" y="929942"/>
              <a:chExt cx="535417" cy="535418"/>
            </a:xfrm>
            <a:solidFill>
              <a:srgbClr val="1B4367"/>
            </a:solidFill>
          </p:grpSpPr>
          <p:sp>
            <p:nvSpPr>
              <p:cNvPr id="29" name="椭圆 28"/>
              <p:cNvSpPr/>
              <p:nvPr/>
            </p:nvSpPr>
            <p:spPr>
              <a:xfrm>
                <a:off x="5555403" y="929942"/>
                <a:ext cx="535417" cy="535418"/>
              </a:xfrm>
              <a:prstGeom prst="ellipse">
                <a:avLst/>
              </a:prstGeom>
              <a:solidFill>
                <a:srgbClr val="3D778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0" name="文本框 17"/>
              <p:cNvSpPr txBox="1"/>
              <p:nvPr/>
            </p:nvSpPr>
            <p:spPr>
              <a:xfrm>
                <a:off x="5570244" y="1030489"/>
                <a:ext cx="505734" cy="333942"/>
              </a:xfrm>
              <a:prstGeom prst="rect">
                <a:avLst/>
              </a:prstGeom>
              <a:noFill/>
              <a:ln>
                <a:noFill/>
              </a:ln>
            </p:spPr>
            <p:txBody>
              <a:bodyPr wrap="square" rtlCol="0">
                <a:spAutoFit/>
              </a:bodyPr>
              <a:lstStyle/>
              <a:p>
                <a:pPr algn="ctr">
                  <a:defRPr/>
                </a:pPr>
                <a:r>
                  <a:rPr lang="en-US" altLang="zh-CN" sz="1200" b="1" dirty="0">
                    <a:solidFill>
                      <a:schemeClr val="bg1"/>
                    </a:solidFill>
                    <a:latin typeface="微软雅黑" panose="020B0503020204020204" pitchFamily="34" charset="-122"/>
                    <a:ea typeface="微软雅黑" panose="020B0503020204020204" pitchFamily="34" charset="-122"/>
                    <a:cs typeface="+mn-ea"/>
                    <a:sym typeface="+mn-lt"/>
                  </a:rPr>
                  <a:t>02</a:t>
                </a:r>
                <a:endParaRPr lang="en-US" altLang="zh-CN" sz="12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pic>
          <p:nvPicPr>
            <p:cNvPr id="28" name="图片 27"/>
            <p:cNvPicPr>
              <a:picLocks noChangeAspect="1"/>
            </p:cNvPicPr>
            <p:nvPr/>
          </p:nvPicPr>
          <p:blipFill>
            <a:blip r:embed="rId1">
              <a:duotone>
                <a:prstClr val="black"/>
                <a:schemeClr val="accent6">
                  <a:tint val="45000"/>
                  <a:satMod val="400000"/>
                </a:schemeClr>
              </a:duotone>
            </a:blip>
            <a:stretch>
              <a:fillRect/>
            </a:stretch>
          </p:blipFill>
          <p:spPr>
            <a:xfrm>
              <a:off x="1126676" y="1773610"/>
              <a:ext cx="3995747" cy="2147815"/>
            </a:xfrm>
            <a:prstGeom prst="rect">
              <a:avLst/>
            </a:prstGeom>
          </p:spPr>
        </p:pic>
      </p:gr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5519448"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区块链的定义及基本构成要素</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矩形 13"/>
          <p:cNvSpPr/>
          <p:nvPr/>
        </p:nvSpPr>
        <p:spPr>
          <a:xfrm>
            <a:off x="218934" y="1241997"/>
            <a:ext cx="11518988" cy="5326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900" noProof="1">
              <a:latin typeface="微软雅黑" panose="020B0503020204020204" pitchFamily="34" charset="-122"/>
              <a:ea typeface="微软雅黑" panose="020B0503020204020204" pitchFamily="34" charset="-122"/>
            </a:endParaRPr>
          </a:p>
        </p:txBody>
      </p:sp>
      <p:sp>
        <p:nvSpPr>
          <p:cNvPr id="19" name="文本框 202"/>
          <p:cNvSpPr txBox="1"/>
          <p:nvPr/>
        </p:nvSpPr>
        <p:spPr>
          <a:xfrm>
            <a:off x="525920" y="1288873"/>
            <a:ext cx="10895454" cy="645160"/>
          </a:xfrm>
          <a:prstGeom prst="rect">
            <a:avLst/>
          </a:prstGeom>
          <a:noFill/>
          <a:ln w="9525">
            <a:noFill/>
          </a:ln>
        </p:spPr>
        <p:txBody>
          <a:bodyPr wrap="square" anchor="t">
            <a:spAutoFit/>
          </a:bodyPr>
          <a:lstStyle/>
          <a:p>
            <a:r>
              <a:rPr lang="zh-CN" altLang="en-US" sz="2000" b="1" dirty="0">
                <a:solidFill>
                  <a:srgbClr val="3D7784"/>
                </a:solidFill>
                <a:latin typeface="微软雅黑" panose="020B0503020204020204" pitchFamily="34" charset="-122"/>
                <a:ea typeface="微软雅黑" panose="020B0503020204020204" pitchFamily="34" charset="-122"/>
              </a:rPr>
              <a:t>区块链的学术定义：它</a:t>
            </a:r>
            <a:r>
              <a:rPr lang="zh-CN" altLang="en-US" sz="1800" b="1" dirty="0">
                <a:solidFill>
                  <a:srgbClr val="3D7784"/>
                </a:solidFill>
                <a:latin typeface="微软雅黑" panose="020B0503020204020204" pitchFamily="34" charset="-122"/>
                <a:ea typeface="微软雅黑" panose="020B0503020204020204" pitchFamily="34" charset="-122"/>
              </a:rPr>
              <a:t>是一种建立在密码学、编程学、系统论、网络技术等多学科基础上的一</a:t>
            </a:r>
            <a:r>
              <a:rPr lang="zh-CN" altLang="en-US" sz="1600" b="1" dirty="0">
                <a:solidFill>
                  <a:srgbClr val="3D7784"/>
                </a:solidFill>
                <a:latin typeface="微软雅黑" panose="020B0503020204020204" pitchFamily="34" charset="-122"/>
                <a:ea typeface="微软雅黑" panose="020B0503020204020204" pitchFamily="34" charset="-122"/>
              </a:rPr>
              <a:t>种巧妙的底层计算架构设计，具有数据分布式存储、不可篡改、集体共识等特点，其最主要优点在于提供一种全新的人类协作方式。</a:t>
            </a:r>
            <a:endParaRPr lang="zh-CN" altLang="en-US" sz="1600" b="1" dirty="0">
              <a:solidFill>
                <a:srgbClr val="3D7784"/>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529123" y="2302496"/>
            <a:ext cx="5627876" cy="4220614"/>
            <a:chOff x="6531643" y="1628800"/>
            <a:chExt cx="5628609" cy="4221163"/>
          </a:xfrm>
        </p:grpSpPr>
        <p:grpSp>
          <p:nvGrpSpPr>
            <p:cNvPr id="21" name="组合 20"/>
            <p:cNvGrpSpPr/>
            <p:nvPr/>
          </p:nvGrpSpPr>
          <p:grpSpPr>
            <a:xfrm>
              <a:off x="7088189" y="1646263"/>
              <a:ext cx="2476500" cy="1295400"/>
              <a:chOff x="8784483" y="2133650"/>
              <a:chExt cx="2477305" cy="1295640"/>
            </a:xfrm>
          </p:grpSpPr>
          <p:sp>
            <p:nvSpPr>
              <p:cNvPr id="49" name="TextBox 157"/>
              <p:cNvSpPr txBox="1"/>
              <p:nvPr/>
            </p:nvSpPr>
            <p:spPr>
              <a:xfrm>
                <a:off x="8799090" y="2568706"/>
                <a:ext cx="2120023" cy="860584"/>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just" fontAlgn="base">
                  <a:lnSpc>
                    <a:spcPts val="2000"/>
                  </a:lnSpc>
                </a:pPr>
                <a:r>
                  <a:rPr lang="zh-CN" altLang="en-US" sz="1150" noProof="1">
                    <a:solidFill>
                      <a:schemeClr val="bg2">
                        <a:lumMod val="10000"/>
                      </a:schemeClr>
                    </a:solidFill>
                  </a:rPr>
                  <a:t>是一份完整的可验证的时间数据证明，它能够证明一份数据存在或发生于哪个时间点。</a:t>
                </a:r>
                <a:endParaRPr lang="zh-CN" altLang="en-US" sz="1150" noProof="1">
                  <a:solidFill>
                    <a:schemeClr val="bg2">
                      <a:lumMod val="10000"/>
                    </a:schemeClr>
                  </a:solidFill>
                </a:endParaRPr>
              </a:p>
            </p:txBody>
          </p:sp>
          <p:sp>
            <p:nvSpPr>
              <p:cNvPr id="50" name="TextBox 158"/>
              <p:cNvSpPr txBox="1"/>
              <p:nvPr/>
            </p:nvSpPr>
            <p:spPr>
              <a:xfrm>
                <a:off x="8784483" y="2133650"/>
                <a:ext cx="2477305" cy="369449"/>
              </a:xfrm>
              <a:prstGeom prst="rect">
                <a:avLst/>
              </a:prstGeom>
              <a:noFill/>
              <a:ln w="9525">
                <a:noFill/>
              </a:ln>
            </p:spPr>
            <p:txBody>
              <a:bodyPr wrap="square" anchor="t">
                <a:spAutoFit/>
              </a:bodyPr>
              <a:lstStyle/>
              <a:p>
                <a:r>
                  <a:rPr lang="zh-CN" altLang="en-US" dirty="0">
                    <a:solidFill>
                      <a:srgbClr val="3D7784"/>
                    </a:solidFill>
                    <a:latin typeface="微软雅黑" panose="020B0503020204020204" pitchFamily="34" charset="-122"/>
                    <a:ea typeface="微软雅黑" panose="020B0503020204020204" pitchFamily="34" charset="-122"/>
                  </a:rPr>
                  <a:t>时间戳</a:t>
                </a:r>
                <a:endParaRPr lang="zh-CN" altLang="zh-CN" dirty="0">
                  <a:solidFill>
                    <a:srgbClr val="3D7784"/>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7045326" y="3086125"/>
              <a:ext cx="2476500" cy="762649"/>
              <a:chOff x="8712715" y="2133650"/>
              <a:chExt cx="2477305" cy="762702"/>
            </a:xfrm>
          </p:grpSpPr>
          <p:sp>
            <p:nvSpPr>
              <p:cNvPr id="47" name="TextBox 160"/>
              <p:cNvSpPr txBox="1"/>
              <p:nvPr/>
            </p:nvSpPr>
            <p:spPr>
              <a:xfrm>
                <a:off x="8785373" y="2568932"/>
                <a:ext cx="2133944" cy="327420"/>
              </a:xfrm>
              <a:prstGeom prst="rect">
                <a:avLst/>
              </a:prstGeom>
              <a:noFill/>
              <a:ln w="9525">
                <a:noFill/>
              </a:ln>
            </p:spPr>
            <p:txBody>
              <a:bodyPr wrap="square" anchor="t">
                <a:spAutoFit/>
              </a:bodyPr>
              <a:lstStyle/>
              <a:p>
                <a:pPr>
                  <a:lnSpc>
                    <a:spcPts val="2000"/>
                  </a:lnSpc>
                </a:pPr>
                <a:endParaRPr lang="zh-CN" altLang="en-US" sz="1400" dirty="0">
                  <a:solidFill>
                    <a:srgbClr val="595959"/>
                  </a:solidFill>
                  <a:latin typeface="微软雅黑" panose="020B0503020204020204" pitchFamily="34" charset="-122"/>
                  <a:ea typeface="微软雅黑" panose="020B0503020204020204" pitchFamily="34" charset="-122"/>
                </a:endParaRPr>
              </a:p>
            </p:txBody>
          </p:sp>
          <p:sp>
            <p:nvSpPr>
              <p:cNvPr id="48" name="TextBox 161"/>
              <p:cNvSpPr txBox="1"/>
              <p:nvPr/>
            </p:nvSpPr>
            <p:spPr>
              <a:xfrm>
                <a:off x="8712715" y="2133650"/>
                <a:ext cx="2477305" cy="369406"/>
              </a:xfrm>
              <a:prstGeom prst="rect">
                <a:avLst/>
              </a:prstGeom>
              <a:noFill/>
              <a:ln w="9525">
                <a:noFill/>
              </a:ln>
            </p:spPr>
            <p:txBody>
              <a:bodyPr wrap="square" anchor="t">
                <a:spAutoFit/>
              </a:bodyPr>
              <a:lstStyle/>
              <a:p>
                <a:r>
                  <a:rPr lang="zh-CN" altLang="zh-CN" dirty="0">
                    <a:solidFill>
                      <a:srgbClr val="3D7784"/>
                    </a:solidFill>
                    <a:latin typeface="微软雅黑" panose="020B0503020204020204" pitchFamily="34" charset="-122"/>
                    <a:ea typeface="微软雅黑" panose="020B0503020204020204" pitchFamily="34" charset="-122"/>
                  </a:rPr>
                  <a:t>链式数据结构</a:t>
                </a:r>
                <a:endParaRPr lang="zh-CN" altLang="zh-CN" dirty="0">
                  <a:solidFill>
                    <a:srgbClr val="3D7784"/>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7045326" y="4568850"/>
              <a:ext cx="2476500" cy="758568"/>
              <a:chOff x="8712715" y="2133650"/>
              <a:chExt cx="2477305" cy="760111"/>
            </a:xfrm>
          </p:grpSpPr>
          <p:sp>
            <p:nvSpPr>
              <p:cNvPr id="45" name="TextBox 163"/>
              <p:cNvSpPr txBox="1"/>
              <p:nvPr/>
            </p:nvSpPr>
            <p:spPr>
              <a:xfrm>
                <a:off x="8785373" y="2565698"/>
                <a:ext cx="2133944" cy="328063"/>
              </a:xfrm>
              <a:prstGeom prst="rect">
                <a:avLst/>
              </a:prstGeom>
              <a:noFill/>
              <a:ln w="9525">
                <a:noFill/>
              </a:ln>
            </p:spPr>
            <p:txBody>
              <a:bodyPr wrap="square" anchor="t">
                <a:spAutoFit/>
              </a:bodyPr>
              <a:lstStyle/>
              <a:p>
                <a:pPr>
                  <a:lnSpc>
                    <a:spcPts val="2000"/>
                  </a:lnSpc>
                </a:pPr>
                <a:endParaRPr lang="zh-CN" altLang="en-US" sz="1400" dirty="0">
                  <a:solidFill>
                    <a:srgbClr val="595959"/>
                  </a:solidFill>
                  <a:latin typeface="微软雅黑" panose="020B0503020204020204" pitchFamily="34" charset="-122"/>
                  <a:ea typeface="微软雅黑" panose="020B0503020204020204" pitchFamily="34" charset="-122"/>
                </a:endParaRPr>
              </a:p>
            </p:txBody>
          </p:sp>
          <p:sp>
            <p:nvSpPr>
              <p:cNvPr id="46" name="TextBox 164"/>
              <p:cNvSpPr txBox="1"/>
              <p:nvPr/>
            </p:nvSpPr>
            <p:spPr>
              <a:xfrm>
                <a:off x="8712715" y="2133650"/>
                <a:ext cx="2477305" cy="370132"/>
              </a:xfrm>
              <a:prstGeom prst="rect">
                <a:avLst/>
              </a:prstGeom>
              <a:noFill/>
              <a:ln w="9525">
                <a:noFill/>
              </a:ln>
            </p:spPr>
            <p:txBody>
              <a:bodyPr wrap="square" anchor="t">
                <a:spAutoFit/>
              </a:bodyPr>
              <a:lstStyle/>
              <a:p>
                <a:r>
                  <a:rPr lang="zh-CN" altLang="en-US" dirty="0">
                    <a:solidFill>
                      <a:srgbClr val="3D7784"/>
                    </a:solidFill>
                    <a:latin typeface="微软雅黑" panose="020B0503020204020204" pitchFamily="34" charset="-122"/>
                    <a:ea typeface="微软雅黑" panose="020B0503020204020204" pitchFamily="34" charset="-122"/>
                  </a:rPr>
                  <a:t>分布式账本</a:t>
                </a:r>
                <a:endParaRPr lang="zh-CN" altLang="zh-CN" dirty="0">
                  <a:solidFill>
                    <a:srgbClr val="3D7784"/>
                  </a:solidFill>
                  <a:latin typeface="微软雅黑" panose="020B0503020204020204" pitchFamily="34" charset="-122"/>
                  <a:ea typeface="微软雅黑" panose="020B0503020204020204" pitchFamily="34" charset="-122"/>
                </a:endParaRPr>
              </a:p>
            </p:txBody>
          </p:sp>
        </p:grpSp>
        <p:sp>
          <p:nvSpPr>
            <p:cNvPr id="24" name="文本框 29"/>
            <p:cNvSpPr txBox="1"/>
            <p:nvPr/>
          </p:nvSpPr>
          <p:spPr>
            <a:xfrm>
              <a:off x="6531643" y="1701826"/>
              <a:ext cx="486030" cy="400110"/>
            </a:xfrm>
            <a:prstGeom prst="rect">
              <a:avLst/>
            </a:prstGeom>
            <a:solidFill>
              <a:srgbClr val="3D7784"/>
            </a:solidFill>
            <a:ln w="9525">
              <a:noFill/>
            </a:ln>
          </p:spPr>
          <p:txBody>
            <a:bodyPr wrap="none" anchor="t">
              <a:spAutoFit/>
            </a:bodyPr>
            <a:lstStyle/>
            <a:p>
              <a:pPr algn="ctr" eaLnBrk="0" hangingPunct="0"/>
              <a:r>
                <a:rPr lang="en-US" altLang="zh-CN" sz="2000" dirty="0">
                  <a:solidFill>
                    <a:schemeClr val="bg1"/>
                  </a:solidFill>
                  <a:latin typeface="微软雅黑" panose="020B0503020204020204" pitchFamily="34" charset="-122"/>
                  <a:ea typeface="微软雅黑" panose="020B0503020204020204" pitchFamily="34" charset="-122"/>
                </a:rPr>
                <a:t>01</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5" name="文本框 29"/>
            <p:cNvSpPr txBox="1"/>
            <p:nvPr/>
          </p:nvSpPr>
          <p:spPr>
            <a:xfrm>
              <a:off x="6531643" y="3149626"/>
              <a:ext cx="486030" cy="400110"/>
            </a:xfrm>
            <a:prstGeom prst="rect">
              <a:avLst/>
            </a:prstGeom>
            <a:solidFill>
              <a:srgbClr val="3D7784"/>
            </a:solidFill>
            <a:ln w="9525">
              <a:noFill/>
            </a:ln>
          </p:spPr>
          <p:txBody>
            <a:bodyPr wrap="none" anchor="t">
              <a:spAutoFit/>
            </a:bodyPr>
            <a:lstStyle/>
            <a:p>
              <a:pPr algn="ctr" eaLnBrk="0" hangingPunct="0"/>
              <a:r>
                <a:rPr lang="en-US" altLang="zh-CN" sz="2000" dirty="0">
                  <a:solidFill>
                    <a:schemeClr val="bg1"/>
                  </a:solidFill>
                  <a:latin typeface="微软雅黑" panose="020B0503020204020204" pitchFamily="34" charset="-122"/>
                  <a:ea typeface="微软雅黑" panose="020B0503020204020204" pitchFamily="34" charset="-122"/>
                </a:rPr>
                <a:t>03</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6" name="文本框 29"/>
            <p:cNvSpPr txBox="1"/>
            <p:nvPr/>
          </p:nvSpPr>
          <p:spPr>
            <a:xfrm>
              <a:off x="6531643" y="4600601"/>
              <a:ext cx="486030" cy="400110"/>
            </a:xfrm>
            <a:prstGeom prst="rect">
              <a:avLst/>
            </a:prstGeom>
            <a:solidFill>
              <a:srgbClr val="3D7784"/>
            </a:solidFill>
            <a:ln w="9525">
              <a:noFill/>
            </a:ln>
          </p:spPr>
          <p:txBody>
            <a:bodyPr wrap="none" anchor="t">
              <a:spAutoFit/>
            </a:bodyPr>
            <a:lstStyle/>
            <a:p>
              <a:pPr algn="ctr" eaLnBrk="0" hangingPunct="0"/>
              <a:r>
                <a:rPr lang="en-US" altLang="zh-CN" sz="2000" dirty="0">
                  <a:solidFill>
                    <a:schemeClr val="bg1"/>
                  </a:solidFill>
                  <a:latin typeface="微软雅黑" panose="020B0503020204020204" pitchFamily="34" charset="-122"/>
                  <a:ea typeface="微软雅黑" panose="020B0503020204020204" pitchFamily="34" charset="-122"/>
                </a:rPr>
                <a:t>05</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9726614" y="1628800"/>
              <a:ext cx="1595437" cy="762649"/>
              <a:chOff x="8784483" y="2133650"/>
              <a:chExt cx="2477305" cy="762702"/>
            </a:xfrm>
          </p:grpSpPr>
          <p:sp>
            <p:nvSpPr>
              <p:cNvPr id="43" name="TextBox 157"/>
              <p:cNvSpPr txBox="1"/>
              <p:nvPr/>
            </p:nvSpPr>
            <p:spPr>
              <a:xfrm>
                <a:off x="8785373" y="2568932"/>
                <a:ext cx="2133944" cy="327420"/>
              </a:xfrm>
              <a:prstGeom prst="rect">
                <a:avLst/>
              </a:prstGeom>
              <a:noFill/>
              <a:ln w="9525">
                <a:noFill/>
              </a:ln>
            </p:spPr>
            <p:txBody>
              <a:bodyPr wrap="square" anchor="t">
                <a:spAutoFit/>
              </a:bodyPr>
              <a:lstStyle/>
              <a:p>
                <a:pPr>
                  <a:lnSpc>
                    <a:spcPts val="2000"/>
                  </a:lnSpc>
                </a:pPr>
                <a:endParaRPr lang="zh-CN" altLang="en-US" sz="1400" dirty="0">
                  <a:solidFill>
                    <a:srgbClr val="595959"/>
                  </a:solidFill>
                  <a:latin typeface="微软雅黑" panose="020B0503020204020204" pitchFamily="34" charset="-122"/>
                  <a:ea typeface="微软雅黑" panose="020B0503020204020204" pitchFamily="34" charset="-122"/>
                </a:endParaRPr>
              </a:p>
            </p:txBody>
          </p:sp>
          <p:sp>
            <p:nvSpPr>
              <p:cNvPr id="44" name="TextBox 158"/>
              <p:cNvSpPr txBox="1"/>
              <p:nvPr/>
            </p:nvSpPr>
            <p:spPr>
              <a:xfrm>
                <a:off x="8784483" y="2133650"/>
                <a:ext cx="2477305" cy="369406"/>
              </a:xfrm>
              <a:prstGeom prst="rect">
                <a:avLst/>
              </a:prstGeom>
              <a:noFill/>
              <a:ln w="9525">
                <a:noFill/>
              </a:ln>
            </p:spPr>
            <p:txBody>
              <a:bodyPr wrap="square" anchor="t">
                <a:spAutoFit/>
              </a:bodyPr>
              <a:lstStyle/>
              <a:p>
                <a:r>
                  <a:rPr lang="zh-CN" altLang="en-US" dirty="0">
                    <a:solidFill>
                      <a:srgbClr val="3D7784"/>
                    </a:solidFill>
                    <a:latin typeface="微软雅黑" panose="020B0503020204020204" pitchFamily="34" charset="-122"/>
                    <a:ea typeface="微软雅黑" panose="020B0503020204020204" pitchFamily="34" charset="-122"/>
                  </a:rPr>
                  <a:t>集体共识</a:t>
                </a:r>
                <a:endParaRPr lang="zh-CN" altLang="zh-CN" dirty="0">
                  <a:solidFill>
                    <a:srgbClr val="3D7784"/>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9683751" y="3070252"/>
              <a:ext cx="2476500" cy="761767"/>
              <a:chOff x="8712715" y="2133650"/>
              <a:chExt cx="2477305" cy="763367"/>
            </a:xfrm>
          </p:grpSpPr>
          <p:sp>
            <p:nvSpPr>
              <p:cNvPr id="41" name="TextBox 160"/>
              <p:cNvSpPr txBox="1"/>
              <p:nvPr/>
            </p:nvSpPr>
            <p:spPr>
              <a:xfrm>
                <a:off x="8785373" y="2568932"/>
                <a:ext cx="2133944" cy="328085"/>
              </a:xfrm>
              <a:prstGeom prst="rect">
                <a:avLst/>
              </a:prstGeom>
              <a:noFill/>
              <a:ln w="9525">
                <a:noFill/>
              </a:ln>
            </p:spPr>
            <p:txBody>
              <a:bodyPr wrap="square" anchor="t">
                <a:spAutoFit/>
              </a:bodyPr>
              <a:lstStyle/>
              <a:p>
                <a:pPr>
                  <a:lnSpc>
                    <a:spcPts val="2000"/>
                  </a:lnSpc>
                </a:pPr>
                <a:endParaRPr lang="zh-CN" altLang="en-US" sz="1400" dirty="0">
                  <a:solidFill>
                    <a:srgbClr val="595959"/>
                  </a:solidFill>
                  <a:latin typeface="微软雅黑" panose="020B0503020204020204" pitchFamily="34" charset="-122"/>
                  <a:ea typeface="微软雅黑" panose="020B0503020204020204" pitchFamily="34" charset="-122"/>
                </a:endParaRPr>
              </a:p>
            </p:txBody>
          </p:sp>
          <p:sp>
            <p:nvSpPr>
              <p:cNvPr id="42" name="TextBox 161"/>
              <p:cNvSpPr txBox="1"/>
              <p:nvPr/>
            </p:nvSpPr>
            <p:spPr>
              <a:xfrm>
                <a:off x="8712715" y="2133650"/>
                <a:ext cx="2477305" cy="370156"/>
              </a:xfrm>
              <a:prstGeom prst="rect">
                <a:avLst/>
              </a:prstGeom>
              <a:noFill/>
              <a:ln w="9525">
                <a:noFill/>
              </a:ln>
            </p:spPr>
            <p:txBody>
              <a:bodyPr wrap="square" anchor="t">
                <a:spAutoFit/>
              </a:bodyPr>
              <a:lstStyle/>
              <a:p>
                <a:r>
                  <a:rPr lang="zh-CN" altLang="en-US" dirty="0">
                    <a:solidFill>
                      <a:srgbClr val="3D7784"/>
                    </a:solidFill>
                    <a:latin typeface="微软雅黑" panose="020B0503020204020204" pitchFamily="34" charset="-122"/>
                    <a:ea typeface="微软雅黑" panose="020B0503020204020204" pitchFamily="34" charset="-122"/>
                  </a:rPr>
                  <a:t>公私钥</a:t>
                </a:r>
                <a:endParaRPr lang="zh-CN" altLang="zh-CN" dirty="0">
                  <a:solidFill>
                    <a:srgbClr val="3D7784"/>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9683752" y="4551388"/>
              <a:ext cx="2476500" cy="759448"/>
              <a:chOff x="8712715" y="2133650"/>
              <a:chExt cx="2477305" cy="759442"/>
            </a:xfrm>
          </p:grpSpPr>
          <p:sp>
            <p:nvSpPr>
              <p:cNvPr id="39" name="TextBox 163"/>
              <p:cNvSpPr txBox="1"/>
              <p:nvPr/>
            </p:nvSpPr>
            <p:spPr>
              <a:xfrm>
                <a:off x="8785373" y="2565698"/>
                <a:ext cx="2133944" cy="327394"/>
              </a:xfrm>
              <a:prstGeom prst="rect">
                <a:avLst/>
              </a:prstGeom>
              <a:noFill/>
              <a:ln w="9525">
                <a:noFill/>
              </a:ln>
            </p:spPr>
            <p:txBody>
              <a:bodyPr wrap="square" anchor="t">
                <a:spAutoFit/>
              </a:bodyPr>
              <a:lstStyle/>
              <a:p>
                <a:pPr>
                  <a:lnSpc>
                    <a:spcPts val="2000"/>
                  </a:lnSpc>
                </a:pPr>
                <a:endParaRPr lang="zh-CN" altLang="en-US" sz="1400" dirty="0">
                  <a:solidFill>
                    <a:srgbClr val="595959"/>
                  </a:solidFill>
                  <a:latin typeface="微软雅黑" panose="020B0503020204020204" pitchFamily="34" charset="-122"/>
                  <a:ea typeface="微软雅黑" panose="020B0503020204020204" pitchFamily="34" charset="-122"/>
                </a:endParaRPr>
              </a:p>
            </p:txBody>
          </p:sp>
          <p:sp>
            <p:nvSpPr>
              <p:cNvPr id="40" name="TextBox 164"/>
              <p:cNvSpPr txBox="1"/>
              <p:nvPr/>
            </p:nvSpPr>
            <p:spPr>
              <a:xfrm>
                <a:off x="8712715" y="2133650"/>
                <a:ext cx="2477305" cy="369377"/>
              </a:xfrm>
              <a:prstGeom prst="rect">
                <a:avLst/>
              </a:prstGeom>
              <a:noFill/>
              <a:ln w="9525">
                <a:noFill/>
              </a:ln>
            </p:spPr>
            <p:txBody>
              <a:bodyPr wrap="square" anchor="t">
                <a:spAutoFit/>
              </a:bodyPr>
              <a:lstStyle/>
              <a:p>
                <a:r>
                  <a:rPr lang="zh-CN" altLang="zh-CN" dirty="0">
                    <a:solidFill>
                      <a:srgbClr val="3D7784"/>
                    </a:solidFill>
                    <a:latin typeface="微软雅黑" panose="020B0503020204020204" pitchFamily="34" charset="-122"/>
                    <a:ea typeface="微软雅黑" panose="020B0503020204020204" pitchFamily="34" charset="-122"/>
                  </a:rPr>
                  <a:t>智能合约</a:t>
                </a:r>
                <a:endParaRPr lang="zh-CN" altLang="zh-CN" dirty="0">
                  <a:solidFill>
                    <a:srgbClr val="3D7784"/>
                  </a:solidFill>
                  <a:latin typeface="微软雅黑" panose="020B0503020204020204" pitchFamily="34" charset="-122"/>
                  <a:ea typeface="微软雅黑" panose="020B0503020204020204" pitchFamily="34" charset="-122"/>
                </a:endParaRPr>
              </a:p>
            </p:txBody>
          </p:sp>
        </p:grpSp>
        <p:sp>
          <p:nvSpPr>
            <p:cNvPr id="30" name="文本框 29"/>
            <p:cNvSpPr txBox="1"/>
            <p:nvPr/>
          </p:nvSpPr>
          <p:spPr>
            <a:xfrm>
              <a:off x="9170068" y="1684363"/>
              <a:ext cx="486030" cy="400110"/>
            </a:xfrm>
            <a:prstGeom prst="rect">
              <a:avLst/>
            </a:prstGeom>
            <a:solidFill>
              <a:srgbClr val="3D7784"/>
            </a:solidFill>
            <a:ln w="9525">
              <a:noFill/>
            </a:ln>
          </p:spPr>
          <p:txBody>
            <a:bodyPr wrap="none" anchor="t">
              <a:spAutoFit/>
            </a:bodyPr>
            <a:lstStyle/>
            <a:p>
              <a:pPr algn="ctr" eaLnBrk="0" hangingPunct="0"/>
              <a:r>
                <a:rPr lang="en-US" altLang="zh-CN" sz="2000" dirty="0">
                  <a:solidFill>
                    <a:schemeClr val="bg1"/>
                  </a:solidFill>
                  <a:latin typeface="微软雅黑" panose="020B0503020204020204" pitchFamily="34" charset="-122"/>
                  <a:ea typeface="微软雅黑" panose="020B0503020204020204" pitchFamily="34" charset="-122"/>
                </a:rPr>
                <a:t>02</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1" name="文本框 29"/>
            <p:cNvSpPr txBox="1"/>
            <p:nvPr/>
          </p:nvSpPr>
          <p:spPr>
            <a:xfrm>
              <a:off x="9170068" y="3133750"/>
              <a:ext cx="486030" cy="400110"/>
            </a:xfrm>
            <a:prstGeom prst="rect">
              <a:avLst/>
            </a:prstGeom>
            <a:solidFill>
              <a:srgbClr val="3D7784"/>
            </a:solidFill>
            <a:ln w="9525">
              <a:noFill/>
            </a:ln>
          </p:spPr>
          <p:txBody>
            <a:bodyPr wrap="none" anchor="t">
              <a:spAutoFit/>
            </a:bodyPr>
            <a:lstStyle/>
            <a:p>
              <a:pPr algn="ctr" eaLnBrk="0" hangingPunct="0"/>
              <a:r>
                <a:rPr lang="en-US" altLang="zh-CN" sz="2000" dirty="0">
                  <a:solidFill>
                    <a:schemeClr val="bg1"/>
                  </a:solidFill>
                  <a:latin typeface="微软雅黑" panose="020B0503020204020204" pitchFamily="34" charset="-122"/>
                  <a:ea typeface="微软雅黑" panose="020B0503020204020204" pitchFamily="34" charset="-122"/>
                </a:rPr>
                <a:t>04</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2" name="文本框 29"/>
            <p:cNvSpPr txBox="1"/>
            <p:nvPr/>
          </p:nvSpPr>
          <p:spPr>
            <a:xfrm>
              <a:off x="9170068" y="4583138"/>
              <a:ext cx="486030" cy="400110"/>
            </a:xfrm>
            <a:prstGeom prst="rect">
              <a:avLst/>
            </a:prstGeom>
            <a:solidFill>
              <a:srgbClr val="3D7784"/>
            </a:solidFill>
            <a:ln w="9525">
              <a:noFill/>
            </a:ln>
          </p:spPr>
          <p:txBody>
            <a:bodyPr wrap="none" anchor="t">
              <a:spAutoFit/>
            </a:bodyPr>
            <a:lstStyle/>
            <a:p>
              <a:pPr algn="ctr" eaLnBrk="0" hangingPunct="0"/>
              <a:r>
                <a:rPr lang="en-US" altLang="zh-CN" sz="2000" dirty="0">
                  <a:solidFill>
                    <a:schemeClr val="bg1"/>
                  </a:solidFill>
                  <a:latin typeface="微软雅黑" panose="020B0503020204020204" pitchFamily="34" charset="-122"/>
                  <a:ea typeface="微软雅黑" panose="020B0503020204020204" pitchFamily="34" charset="-122"/>
                </a:rPr>
                <a:t>06</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4" name="TextBox 157"/>
            <p:cNvSpPr txBox="1"/>
            <p:nvPr/>
          </p:nvSpPr>
          <p:spPr>
            <a:xfrm>
              <a:off x="9669464" y="4935563"/>
              <a:ext cx="2119313" cy="860425"/>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just" fontAlgn="base">
                <a:lnSpc>
                  <a:spcPts val="2000"/>
                </a:lnSpc>
              </a:pPr>
              <a:r>
                <a:rPr lang="zh-CN" altLang="en-US" sz="1150" noProof="1">
                  <a:solidFill>
                    <a:schemeClr val="bg2">
                      <a:lumMod val="10000"/>
                    </a:schemeClr>
                  </a:solidFill>
                </a:rPr>
                <a:t>是节点之间达成的关于行动的共识条款，一旦达到触发条件，合约自动执行。</a:t>
              </a:r>
              <a:endParaRPr lang="zh-CN" altLang="en-US" sz="1150" noProof="1">
                <a:solidFill>
                  <a:schemeClr val="bg2">
                    <a:lumMod val="10000"/>
                  </a:schemeClr>
                </a:solidFill>
              </a:endParaRPr>
            </a:p>
          </p:txBody>
        </p:sp>
        <p:sp>
          <p:nvSpPr>
            <p:cNvPr id="35" name="TextBox 157"/>
            <p:cNvSpPr txBox="1"/>
            <p:nvPr/>
          </p:nvSpPr>
          <p:spPr>
            <a:xfrm>
              <a:off x="7069139" y="4989538"/>
              <a:ext cx="2119313" cy="860425"/>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just" fontAlgn="base">
                <a:lnSpc>
                  <a:spcPts val="2000"/>
                </a:lnSpc>
              </a:pPr>
              <a:r>
                <a:rPr lang="zh-CN" altLang="en-US" sz="1150" noProof="1">
                  <a:solidFill>
                    <a:schemeClr val="bg2">
                      <a:lumMod val="10000"/>
                    </a:schemeClr>
                  </a:solidFill>
                </a:rPr>
                <a:t>所有区块信息都是分布式保存的，避免了篡改和被攻击的风险。</a:t>
              </a:r>
              <a:endParaRPr lang="zh-CN" altLang="en-US" sz="1150" noProof="1">
                <a:solidFill>
                  <a:schemeClr val="bg2">
                    <a:lumMod val="10000"/>
                  </a:schemeClr>
                </a:solidFill>
              </a:endParaRPr>
            </a:p>
          </p:txBody>
        </p:sp>
        <p:sp>
          <p:nvSpPr>
            <p:cNvPr id="36" name="TextBox 157"/>
            <p:cNvSpPr txBox="1"/>
            <p:nvPr/>
          </p:nvSpPr>
          <p:spPr>
            <a:xfrm>
              <a:off x="9726614" y="3521101"/>
              <a:ext cx="2119313" cy="1117600"/>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just" fontAlgn="base">
                <a:lnSpc>
                  <a:spcPts val="2000"/>
                </a:lnSpc>
              </a:pPr>
              <a:r>
                <a:rPr lang="zh-CN" altLang="en-US" sz="1150" noProof="1">
                  <a:solidFill>
                    <a:schemeClr val="bg2">
                      <a:lumMod val="10000"/>
                    </a:schemeClr>
                  </a:solidFill>
                </a:rPr>
                <a:t>公钥和私钥相对应才能够完成一次交易过程，节点拥有公钥即有可查询区块信息权限，私钥自我保存。</a:t>
              </a:r>
              <a:endParaRPr lang="zh-CN" altLang="en-US" sz="1150" noProof="1">
                <a:solidFill>
                  <a:schemeClr val="bg2">
                    <a:lumMod val="10000"/>
                  </a:schemeClr>
                </a:solidFill>
              </a:endParaRPr>
            </a:p>
          </p:txBody>
        </p:sp>
        <p:sp>
          <p:nvSpPr>
            <p:cNvPr id="37" name="TextBox 157"/>
            <p:cNvSpPr txBox="1"/>
            <p:nvPr/>
          </p:nvSpPr>
          <p:spPr>
            <a:xfrm>
              <a:off x="7108825" y="3522688"/>
              <a:ext cx="2119313" cy="1116013"/>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just" fontAlgn="base">
                <a:lnSpc>
                  <a:spcPts val="2000"/>
                </a:lnSpc>
              </a:pPr>
              <a:r>
                <a:rPr lang="zh-CN" altLang="en-US" sz="1150" noProof="1">
                  <a:solidFill>
                    <a:schemeClr val="bg2">
                      <a:lumMod val="10000"/>
                    </a:schemeClr>
                  </a:solidFill>
                </a:rPr>
                <a:t>由每个含有区块头和区块内容的区块首尾相连形成的梅克尔树结构，相邻区块之间包含哈希指针。</a:t>
              </a:r>
              <a:endParaRPr lang="zh-CN" altLang="en-US" sz="1150" noProof="1">
                <a:solidFill>
                  <a:schemeClr val="bg2">
                    <a:lumMod val="10000"/>
                  </a:schemeClr>
                </a:solidFill>
              </a:endParaRPr>
            </a:p>
          </p:txBody>
        </p:sp>
        <p:sp>
          <p:nvSpPr>
            <p:cNvPr id="38" name="TextBox 157"/>
            <p:cNvSpPr txBox="1"/>
            <p:nvPr/>
          </p:nvSpPr>
          <p:spPr>
            <a:xfrm>
              <a:off x="9747250" y="2070125"/>
              <a:ext cx="2119313" cy="860425"/>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just" fontAlgn="base">
                <a:lnSpc>
                  <a:spcPts val="2000"/>
                </a:lnSpc>
              </a:pPr>
              <a:r>
                <a:rPr lang="zh-CN" altLang="en-US" sz="1150" noProof="1">
                  <a:solidFill>
                    <a:schemeClr val="bg2">
                      <a:lumMod val="10000"/>
                    </a:schemeClr>
                  </a:solidFill>
                </a:rPr>
                <a:t>区块链上的节点之间须在底层协议、业务、合约等层面达成共识。</a:t>
              </a:r>
              <a:endParaRPr lang="zh-CN" altLang="en-US" sz="1150" noProof="1">
                <a:solidFill>
                  <a:schemeClr val="bg2">
                    <a:lumMod val="10000"/>
                  </a:schemeClr>
                </a:solidFill>
              </a:endParaRPr>
            </a:p>
          </p:txBody>
        </p:sp>
      </p:grpSp>
      <p:sp>
        <p:nvSpPr>
          <p:cNvPr id="51" name="矩形 50"/>
          <p:cNvSpPr/>
          <p:nvPr/>
        </p:nvSpPr>
        <p:spPr>
          <a:xfrm>
            <a:off x="6128803" y="5345205"/>
            <a:ext cx="5534074" cy="1186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总结：</a:t>
            </a:r>
            <a:endParaRPr lang="zh-CN" altLang="en-US" sz="1400" dirty="0">
              <a:solidFill>
                <a:srgbClr val="FF000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zh-CN" sz="1400" dirty="0">
                <a:solidFill>
                  <a:srgbClr val="FF0000"/>
                </a:solidFill>
                <a:latin typeface="微软雅黑" panose="020B0503020204020204" pitchFamily="34" charset="-122"/>
                <a:ea typeface="微软雅黑" panose="020B0503020204020204" pitchFamily="34" charset="-122"/>
              </a:rPr>
              <a:t>区块链是</a:t>
            </a:r>
            <a:r>
              <a:rPr lang="zh-CN" altLang="en-US" sz="1400" dirty="0">
                <a:solidFill>
                  <a:srgbClr val="FF0000"/>
                </a:solidFill>
                <a:latin typeface="微软雅黑" panose="020B0503020204020204" pitchFamily="34" charset="-122"/>
                <a:ea typeface="微软雅黑" panose="020B0503020204020204" pitchFamily="34" charset="-122"/>
              </a:rPr>
              <a:t>新一代信息与业务基础设施，前景巨大；</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zh-CN" sz="1400" dirty="0">
                <a:solidFill>
                  <a:srgbClr val="FF0000"/>
                </a:solidFill>
                <a:latin typeface="微软雅黑" panose="020B0503020204020204" pitchFamily="34" charset="-122"/>
                <a:ea typeface="微软雅黑" panose="020B0503020204020204" pitchFamily="34" charset="-122"/>
              </a:rPr>
              <a:t>在“云计算、互联网</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zh-CN" sz="1400" dirty="0">
                <a:solidFill>
                  <a:srgbClr val="FF0000"/>
                </a:solidFill>
                <a:latin typeface="微软雅黑" panose="020B0503020204020204" pitchFamily="34" charset="-122"/>
                <a:ea typeface="微软雅黑" panose="020B0503020204020204" pitchFamily="34" charset="-122"/>
              </a:rPr>
              <a:t>、大数据”等技术基础上增加了“信任共识、协作方式”等特性</a:t>
            </a:r>
            <a:r>
              <a:rPr lang="zh-CN" altLang="en-US" sz="1400" dirty="0">
                <a:solidFill>
                  <a:srgbClr val="FF0000"/>
                </a:solidFill>
                <a:latin typeface="微软雅黑" panose="020B0503020204020204" pitchFamily="34" charset="-122"/>
                <a:ea typeface="微软雅黑" panose="020B0503020204020204" pitchFamily="34" charset="-122"/>
              </a:rPr>
              <a:t>。</a:t>
            </a:r>
            <a:endParaRPr lang="zh-CN" altLang="en-US" sz="1400" dirty="0">
              <a:solidFill>
                <a:srgbClr val="FF0000"/>
              </a:solidFill>
              <a:latin typeface="微软雅黑" panose="020B0503020204020204" pitchFamily="34" charset="-122"/>
              <a:ea typeface="微软雅黑" panose="020B0503020204020204" pitchFamily="34" charset="-122"/>
            </a:endParaRPr>
          </a:p>
        </p:txBody>
      </p:sp>
      <p:cxnSp>
        <p:nvCxnSpPr>
          <p:cNvPr id="52" name="直接连接符 51"/>
          <p:cNvCxnSpPr/>
          <p:nvPr/>
        </p:nvCxnSpPr>
        <p:spPr>
          <a:xfrm>
            <a:off x="6096000" y="2147015"/>
            <a:ext cx="0" cy="3509493"/>
          </a:xfrm>
          <a:prstGeom prst="line">
            <a:avLst/>
          </a:prstGeom>
          <a:ln w="28575">
            <a:solidFill>
              <a:srgbClr val="3D7784"/>
            </a:solidFill>
          </a:ln>
        </p:spPr>
        <p:style>
          <a:lnRef idx="1">
            <a:schemeClr val="accent1"/>
          </a:lnRef>
          <a:fillRef idx="0">
            <a:schemeClr val="accent1"/>
          </a:fillRef>
          <a:effectRef idx="0">
            <a:schemeClr val="accent1"/>
          </a:effectRef>
          <a:fontRef idx="minor">
            <a:schemeClr val="tx1"/>
          </a:fontRef>
        </p:style>
      </p:cxnSp>
      <p:grpSp>
        <p:nvGrpSpPr>
          <p:cNvPr id="53" name="组合 52"/>
          <p:cNvGrpSpPr/>
          <p:nvPr/>
        </p:nvGrpSpPr>
        <p:grpSpPr>
          <a:xfrm>
            <a:off x="6285388" y="2000253"/>
            <a:ext cx="5434393" cy="3364232"/>
            <a:chOff x="1418044" y="2610001"/>
            <a:chExt cx="5435101" cy="3364670"/>
          </a:xfrm>
        </p:grpSpPr>
        <p:sp>
          <p:nvSpPr>
            <p:cNvPr id="54" name="文本框 194"/>
            <p:cNvSpPr txBox="1"/>
            <p:nvPr/>
          </p:nvSpPr>
          <p:spPr>
            <a:xfrm>
              <a:off x="1418044" y="2644957"/>
              <a:ext cx="1813606" cy="707978"/>
            </a:xfrm>
            <a:prstGeom prst="rect">
              <a:avLst/>
            </a:prstGeom>
            <a:noFill/>
            <a:ln w="9525">
              <a:noFill/>
            </a:ln>
          </p:spPr>
          <p:txBody>
            <a:bodyPr wrap="square" anchor="t">
              <a:spAutoFit/>
            </a:bodyPr>
            <a:lstStyle/>
            <a:p>
              <a:r>
                <a:rPr lang="zh-CN" altLang="en-US" sz="2000" dirty="0">
                  <a:latin typeface="微软雅黑" panose="020B0503020204020204" pitchFamily="34" charset="-122"/>
                  <a:ea typeface="微软雅黑" panose="020B0503020204020204" pitchFamily="34" charset="-122"/>
                </a:rPr>
                <a:t>区块链网络包含的节点类别</a:t>
              </a:r>
              <a:endParaRPr lang="zh-CN" altLang="en-US" sz="2000" dirty="0">
                <a:latin typeface="微软雅黑" panose="020B0503020204020204" pitchFamily="34" charset="-122"/>
                <a:ea typeface="微软雅黑" panose="020B0503020204020204" pitchFamily="34" charset="-122"/>
              </a:endParaRPr>
            </a:p>
          </p:txBody>
        </p:sp>
        <p:grpSp>
          <p:nvGrpSpPr>
            <p:cNvPr id="55" name="组合 54"/>
            <p:cNvGrpSpPr/>
            <p:nvPr/>
          </p:nvGrpSpPr>
          <p:grpSpPr>
            <a:xfrm>
              <a:off x="2252333" y="2610001"/>
              <a:ext cx="4600812" cy="3364670"/>
              <a:chOff x="674" y="1128024"/>
              <a:chExt cx="6856683" cy="5176127"/>
            </a:xfrm>
          </p:grpSpPr>
          <p:grpSp>
            <p:nvGrpSpPr>
              <p:cNvPr id="56" name="Group 93"/>
              <p:cNvGrpSpPr>
                <a:grpSpLocks noChangeAspect="1"/>
              </p:cNvGrpSpPr>
              <p:nvPr/>
            </p:nvGrpSpPr>
            <p:grpSpPr>
              <a:xfrm>
                <a:off x="2504580" y="1557338"/>
                <a:ext cx="954087" cy="955675"/>
                <a:chOff x="1994" y="317"/>
                <a:chExt cx="3692" cy="3692"/>
              </a:xfrm>
            </p:grpSpPr>
            <p:sp>
              <p:nvSpPr>
                <p:cNvPr id="116" name="Oval 94"/>
                <p:cNvSpPr/>
                <p:nvPr/>
              </p:nvSpPr>
              <p:spPr>
                <a:xfrm>
                  <a:off x="2042" y="364"/>
                  <a:ext cx="3597" cy="3597"/>
                </a:xfrm>
                <a:prstGeom prst="ellipse">
                  <a:avLst/>
                </a:prstGeom>
                <a:solidFill>
                  <a:srgbClr val="3D7784"/>
                </a:solidFill>
                <a:ln w="9525">
                  <a:noFill/>
                </a:ln>
              </p:spPr>
              <p:txBody>
                <a:bodyPr wrap="square" lIns="91411" tIns="45705" rIns="91411" bIns="45705" anchor="t"/>
                <a:lstStyle/>
                <a:p>
                  <a:endParaRPr lang="zh-CN" altLang="en-US" sz="2000">
                    <a:latin typeface="微软雅黑" panose="020B0503020204020204" pitchFamily="34" charset="-122"/>
                    <a:ea typeface="微软雅黑" panose="020B0503020204020204" pitchFamily="34" charset="-122"/>
                  </a:endParaRPr>
                </a:p>
              </p:txBody>
            </p:sp>
            <p:sp>
              <p:nvSpPr>
                <p:cNvPr id="117" name="Freeform 95"/>
                <p:cNvSpPr>
                  <a:spLocks noEditPoints="1"/>
                </p:cNvSpPr>
                <p:nvPr/>
              </p:nvSpPr>
              <p:spPr>
                <a:xfrm>
                  <a:off x="1994" y="317"/>
                  <a:ext cx="3692" cy="3692"/>
                </a:xfrm>
                <a:custGeom>
                  <a:avLst/>
                  <a:gdLst/>
                  <a:ahLst/>
                  <a:cxnLst>
                    <a:cxn ang="0">
                      <a:pos x="1846" y="3692"/>
                    </a:cxn>
                    <a:cxn ang="0">
                      <a:pos x="0" y="1846"/>
                    </a:cxn>
                    <a:cxn ang="0">
                      <a:pos x="1846" y="0"/>
                    </a:cxn>
                    <a:cxn ang="0">
                      <a:pos x="3692" y="1846"/>
                    </a:cxn>
                    <a:cxn ang="0">
                      <a:pos x="1846" y="3692"/>
                    </a:cxn>
                    <a:cxn ang="0">
                      <a:pos x="1846" y="94"/>
                    </a:cxn>
                    <a:cxn ang="0">
                      <a:pos x="94" y="1846"/>
                    </a:cxn>
                    <a:cxn ang="0">
                      <a:pos x="1846" y="3597"/>
                    </a:cxn>
                    <a:cxn ang="0">
                      <a:pos x="3597" y="1846"/>
                    </a:cxn>
                    <a:cxn ang="0">
                      <a:pos x="1846" y="94"/>
                    </a:cxn>
                  </a:cxnLst>
                  <a:rect l="0" t="0" r="0" b="0"/>
                  <a:pathLst>
                    <a:path w="1560" h="1560">
                      <a:moveTo>
                        <a:pt x="780" y="1560"/>
                      </a:moveTo>
                      <a:cubicBezTo>
                        <a:pt x="350" y="1560"/>
                        <a:pt x="0" y="1210"/>
                        <a:pt x="0" y="780"/>
                      </a:cubicBezTo>
                      <a:cubicBezTo>
                        <a:pt x="0" y="350"/>
                        <a:pt x="350" y="0"/>
                        <a:pt x="780" y="0"/>
                      </a:cubicBezTo>
                      <a:cubicBezTo>
                        <a:pt x="1210" y="0"/>
                        <a:pt x="1560" y="350"/>
                        <a:pt x="1560" y="780"/>
                      </a:cubicBezTo>
                      <a:cubicBezTo>
                        <a:pt x="1560" y="1210"/>
                        <a:pt x="1210" y="1560"/>
                        <a:pt x="780" y="1560"/>
                      </a:cubicBezTo>
                      <a:close/>
                      <a:moveTo>
                        <a:pt x="780" y="40"/>
                      </a:moveTo>
                      <a:cubicBezTo>
                        <a:pt x="372" y="40"/>
                        <a:pt x="40" y="372"/>
                        <a:pt x="40" y="780"/>
                      </a:cubicBezTo>
                      <a:cubicBezTo>
                        <a:pt x="40" y="1188"/>
                        <a:pt x="372" y="1520"/>
                        <a:pt x="780" y="1520"/>
                      </a:cubicBezTo>
                      <a:cubicBezTo>
                        <a:pt x="1188" y="1520"/>
                        <a:pt x="1520" y="1188"/>
                        <a:pt x="1520" y="780"/>
                      </a:cubicBezTo>
                      <a:cubicBezTo>
                        <a:pt x="1520" y="372"/>
                        <a:pt x="1188" y="40"/>
                        <a:pt x="780" y="40"/>
                      </a:cubicBezTo>
                      <a:close/>
                    </a:path>
                  </a:pathLst>
                </a:custGeom>
                <a:solidFill>
                  <a:srgbClr val="FFFFFF"/>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18" name="Freeform 96"/>
                <p:cNvSpPr/>
                <p:nvPr/>
              </p:nvSpPr>
              <p:spPr>
                <a:xfrm>
                  <a:off x="2657" y="2610"/>
                  <a:ext cx="1190" cy="445"/>
                </a:xfrm>
                <a:custGeom>
                  <a:avLst/>
                  <a:gdLst/>
                  <a:ahLst/>
                  <a:cxnLst>
                    <a:cxn ang="0">
                      <a:pos x="1088" y="118"/>
                    </a:cxn>
                    <a:cxn ang="0">
                      <a:pos x="1081" y="118"/>
                    </a:cxn>
                    <a:cxn ang="0">
                      <a:pos x="1081" y="111"/>
                    </a:cxn>
                    <a:cxn ang="0">
                      <a:pos x="1074" y="82"/>
                    </a:cxn>
                    <a:cxn ang="0">
                      <a:pos x="1019" y="49"/>
                    </a:cxn>
                    <a:cxn ang="0">
                      <a:pos x="991" y="49"/>
                    </a:cxn>
                    <a:cxn ang="0">
                      <a:pos x="991" y="26"/>
                    </a:cxn>
                    <a:cxn ang="0">
                      <a:pos x="991" y="0"/>
                    </a:cxn>
                    <a:cxn ang="0">
                      <a:pos x="198" y="0"/>
                    </a:cxn>
                    <a:cxn ang="0">
                      <a:pos x="198" y="26"/>
                    </a:cxn>
                    <a:cxn ang="0">
                      <a:pos x="198" y="49"/>
                    </a:cxn>
                    <a:cxn ang="0">
                      <a:pos x="172" y="49"/>
                    </a:cxn>
                    <a:cxn ang="0">
                      <a:pos x="115" y="82"/>
                    </a:cxn>
                    <a:cxn ang="0">
                      <a:pos x="108" y="111"/>
                    </a:cxn>
                    <a:cxn ang="0">
                      <a:pos x="108" y="118"/>
                    </a:cxn>
                    <a:cxn ang="0">
                      <a:pos x="101" y="118"/>
                    </a:cxn>
                    <a:cxn ang="0">
                      <a:pos x="0" y="215"/>
                    </a:cxn>
                    <a:cxn ang="0">
                      <a:pos x="0" y="281"/>
                    </a:cxn>
                    <a:cxn ang="0">
                      <a:pos x="0" y="445"/>
                    </a:cxn>
                    <a:cxn ang="0">
                      <a:pos x="1190" y="445"/>
                    </a:cxn>
                    <a:cxn ang="0">
                      <a:pos x="1190" y="281"/>
                    </a:cxn>
                    <a:cxn ang="0">
                      <a:pos x="1190" y="215"/>
                    </a:cxn>
                    <a:cxn ang="0">
                      <a:pos x="1088" y="118"/>
                    </a:cxn>
                  </a:cxnLst>
                  <a:rect l="0" t="0" r="0" b="0"/>
                  <a:pathLst>
                    <a:path w="503" h="188">
                      <a:moveTo>
                        <a:pt x="460" y="50"/>
                      </a:moveTo>
                      <a:cubicBezTo>
                        <a:pt x="457" y="50"/>
                        <a:pt x="457" y="50"/>
                        <a:pt x="457" y="50"/>
                      </a:cubicBezTo>
                      <a:cubicBezTo>
                        <a:pt x="457" y="47"/>
                        <a:pt x="457" y="47"/>
                        <a:pt x="457" y="47"/>
                      </a:cubicBezTo>
                      <a:cubicBezTo>
                        <a:pt x="457" y="43"/>
                        <a:pt x="456" y="39"/>
                        <a:pt x="454" y="35"/>
                      </a:cubicBezTo>
                      <a:cubicBezTo>
                        <a:pt x="450" y="27"/>
                        <a:pt x="441" y="21"/>
                        <a:pt x="431" y="21"/>
                      </a:cubicBezTo>
                      <a:cubicBezTo>
                        <a:pt x="419" y="21"/>
                        <a:pt x="419" y="21"/>
                        <a:pt x="419" y="21"/>
                      </a:cubicBezTo>
                      <a:cubicBezTo>
                        <a:pt x="419" y="11"/>
                        <a:pt x="419" y="11"/>
                        <a:pt x="419" y="11"/>
                      </a:cubicBezTo>
                      <a:cubicBezTo>
                        <a:pt x="419" y="0"/>
                        <a:pt x="419" y="0"/>
                        <a:pt x="419" y="0"/>
                      </a:cubicBezTo>
                      <a:cubicBezTo>
                        <a:pt x="84" y="0"/>
                        <a:pt x="84" y="0"/>
                        <a:pt x="84" y="0"/>
                      </a:cubicBezTo>
                      <a:cubicBezTo>
                        <a:pt x="84" y="11"/>
                        <a:pt x="84" y="11"/>
                        <a:pt x="84" y="11"/>
                      </a:cubicBezTo>
                      <a:cubicBezTo>
                        <a:pt x="84" y="21"/>
                        <a:pt x="84" y="21"/>
                        <a:pt x="84" y="21"/>
                      </a:cubicBezTo>
                      <a:cubicBezTo>
                        <a:pt x="73" y="21"/>
                        <a:pt x="73" y="21"/>
                        <a:pt x="73" y="21"/>
                      </a:cubicBezTo>
                      <a:cubicBezTo>
                        <a:pt x="62" y="21"/>
                        <a:pt x="53" y="27"/>
                        <a:pt x="49" y="35"/>
                      </a:cubicBezTo>
                      <a:cubicBezTo>
                        <a:pt x="47" y="39"/>
                        <a:pt x="46" y="43"/>
                        <a:pt x="46" y="47"/>
                      </a:cubicBezTo>
                      <a:cubicBezTo>
                        <a:pt x="46" y="50"/>
                        <a:pt x="46" y="50"/>
                        <a:pt x="46" y="50"/>
                      </a:cubicBezTo>
                      <a:cubicBezTo>
                        <a:pt x="43" y="50"/>
                        <a:pt x="43" y="50"/>
                        <a:pt x="43" y="50"/>
                      </a:cubicBezTo>
                      <a:cubicBezTo>
                        <a:pt x="19" y="50"/>
                        <a:pt x="0" y="68"/>
                        <a:pt x="0" y="91"/>
                      </a:cubicBezTo>
                      <a:cubicBezTo>
                        <a:pt x="0" y="119"/>
                        <a:pt x="0" y="119"/>
                        <a:pt x="0" y="119"/>
                      </a:cubicBezTo>
                      <a:cubicBezTo>
                        <a:pt x="0" y="188"/>
                        <a:pt x="0" y="188"/>
                        <a:pt x="0" y="188"/>
                      </a:cubicBezTo>
                      <a:cubicBezTo>
                        <a:pt x="503" y="188"/>
                        <a:pt x="503" y="188"/>
                        <a:pt x="503" y="188"/>
                      </a:cubicBezTo>
                      <a:cubicBezTo>
                        <a:pt x="503" y="119"/>
                        <a:pt x="503" y="119"/>
                        <a:pt x="503" y="119"/>
                      </a:cubicBezTo>
                      <a:cubicBezTo>
                        <a:pt x="503" y="91"/>
                        <a:pt x="503" y="91"/>
                        <a:pt x="503" y="91"/>
                      </a:cubicBezTo>
                      <a:cubicBezTo>
                        <a:pt x="503" y="68"/>
                        <a:pt x="484" y="50"/>
                        <a:pt x="460" y="50"/>
                      </a:cubicBezTo>
                      <a:close/>
                    </a:path>
                  </a:pathLst>
                </a:custGeom>
                <a:solidFill>
                  <a:srgbClr val="937C6F"/>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19" name="Rectangle 97"/>
                <p:cNvSpPr/>
                <p:nvPr/>
              </p:nvSpPr>
              <p:spPr>
                <a:xfrm>
                  <a:off x="2657" y="2891"/>
                  <a:ext cx="1190" cy="164"/>
                </a:xfrm>
                <a:prstGeom prst="rect">
                  <a:avLst/>
                </a:prstGeom>
                <a:solidFill>
                  <a:srgbClr val="7B675D"/>
                </a:solidFill>
                <a:ln w="9525">
                  <a:noFill/>
                </a:ln>
              </p:spPr>
              <p:txBody>
                <a:bodyPr wrap="square" lIns="91411" tIns="45705" rIns="91411" bIns="45705" anchor="t"/>
                <a:lstStyle/>
                <a:p>
                  <a:endParaRPr lang="zh-CN" altLang="en-US" sz="2000">
                    <a:latin typeface="微软雅黑" panose="020B0503020204020204" pitchFamily="34" charset="-122"/>
                    <a:ea typeface="微软雅黑" panose="020B0503020204020204" pitchFamily="34" charset="-122"/>
                  </a:endParaRPr>
                </a:p>
              </p:txBody>
            </p:sp>
            <p:sp>
              <p:nvSpPr>
                <p:cNvPr id="120" name="Freeform 98"/>
                <p:cNvSpPr/>
                <p:nvPr/>
              </p:nvSpPr>
              <p:spPr>
                <a:xfrm>
                  <a:off x="2766" y="2693"/>
                  <a:ext cx="972" cy="35"/>
                </a:xfrm>
                <a:custGeom>
                  <a:avLst/>
                  <a:gdLst/>
                  <a:ahLst/>
                  <a:cxnLst>
                    <a:cxn ang="0">
                      <a:pos x="972" y="28"/>
                    </a:cxn>
                    <a:cxn ang="0">
                      <a:pos x="964" y="0"/>
                    </a:cxn>
                    <a:cxn ang="0">
                      <a:pos x="7" y="0"/>
                    </a:cxn>
                    <a:cxn ang="0">
                      <a:pos x="0" y="28"/>
                    </a:cxn>
                    <a:cxn ang="0">
                      <a:pos x="0" y="35"/>
                    </a:cxn>
                    <a:cxn ang="0">
                      <a:pos x="972" y="35"/>
                    </a:cxn>
                    <a:cxn ang="0">
                      <a:pos x="972" y="28"/>
                    </a:cxn>
                  </a:cxnLst>
                  <a:rect l="0" t="0" r="0" b="0"/>
                  <a:pathLst>
                    <a:path w="411" h="15">
                      <a:moveTo>
                        <a:pt x="411" y="12"/>
                      </a:moveTo>
                      <a:cubicBezTo>
                        <a:pt x="411" y="8"/>
                        <a:pt x="410" y="4"/>
                        <a:pt x="408" y="0"/>
                      </a:cubicBezTo>
                      <a:cubicBezTo>
                        <a:pt x="3" y="0"/>
                        <a:pt x="3" y="0"/>
                        <a:pt x="3" y="0"/>
                      </a:cubicBezTo>
                      <a:cubicBezTo>
                        <a:pt x="1" y="4"/>
                        <a:pt x="0" y="8"/>
                        <a:pt x="0" y="12"/>
                      </a:cubicBezTo>
                      <a:cubicBezTo>
                        <a:pt x="0" y="15"/>
                        <a:pt x="0" y="15"/>
                        <a:pt x="0" y="15"/>
                      </a:cubicBezTo>
                      <a:cubicBezTo>
                        <a:pt x="411" y="15"/>
                        <a:pt x="411" y="15"/>
                        <a:pt x="411" y="15"/>
                      </a:cubicBezTo>
                      <a:lnTo>
                        <a:pt x="411" y="12"/>
                      </a:lnTo>
                      <a:close/>
                    </a:path>
                  </a:pathLst>
                </a:custGeom>
                <a:solidFill>
                  <a:srgbClr val="7B675D"/>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21" name="Rectangle 99"/>
                <p:cNvSpPr/>
                <p:nvPr/>
              </p:nvSpPr>
              <p:spPr>
                <a:xfrm>
                  <a:off x="2856" y="2636"/>
                  <a:ext cx="792" cy="24"/>
                </a:xfrm>
                <a:prstGeom prst="rect">
                  <a:avLst/>
                </a:prstGeom>
                <a:solidFill>
                  <a:srgbClr val="7B675D"/>
                </a:solidFill>
                <a:ln w="9525">
                  <a:noFill/>
                </a:ln>
              </p:spPr>
              <p:txBody>
                <a:bodyPr wrap="square" lIns="91411" tIns="45705" rIns="91411" bIns="45705" anchor="t"/>
                <a:lstStyle/>
                <a:p>
                  <a:endParaRPr lang="zh-CN" altLang="en-US" sz="2000">
                    <a:latin typeface="微软雅黑" panose="020B0503020204020204" pitchFamily="34" charset="-122"/>
                    <a:ea typeface="微软雅黑" panose="020B0503020204020204" pitchFamily="34" charset="-122"/>
                  </a:endParaRPr>
                </a:p>
              </p:txBody>
            </p:sp>
            <p:sp>
              <p:nvSpPr>
                <p:cNvPr id="122" name="Freeform 100"/>
                <p:cNvSpPr/>
                <p:nvPr/>
              </p:nvSpPr>
              <p:spPr>
                <a:xfrm>
                  <a:off x="3665" y="1774"/>
                  <a:ext cx="196" cy="237"/>
                </a:xfrm>
                <a:custGeom>
                  <a:avLst/>
                  <a:gdLst/>
                  <a:ahLst/>
                  <a:cxnLst>
                    <a:cxn ang="0">
                      <a:pos x="179" y="11"/>
                    </a:cxn>
                    <a:cxn ang="0">
                      <a:pos x="186" y="54"/>
                    </a:cxn>
                    <a:cxn ang="0">
                      <a:pos x="61" y="220"/>
                    </a:cxn>
                    <a:cxn ang="0">
                      <a:pos x="18" y="227"/>
                    </a:cxn>
                    <a:cxn ang="0">
                      <a:pos x="16" y="225"/>
                    </a:cxn>
                    <a:cxn ang="0">
                      <a:pos x="11" y="182"/>
                    </a:cxn>
                    <a:cxn ang="0">
                      <a:pos x="134" y="16"/>
                    </a:cxn>
                    <a:cxn ang="0">
                      <a:pos x="179" y="9"/>
                    </a:cxn>
                    <a:cxn ang="0">
                      <a:pos x="179" y="11"/>
                    </a:cxn>
                  </a:cxnLst>
                  <a:rect l="0" t="0" r="0" b="0"/>
                  <a:pathLst>
                    <a:path w="83" h="100">
                      <a:moveTo>
                        <a:pt x="76" y="5"/>
                      </a:moveTo>
                      <a:cubicBezTo>
                        <a:pt x="82" y="9"/>
                        <a:pt x="83" y="17"/>
                        <a:pt x="79" y="23"/>
                      </a:cubicBezTo>
                      <a:cubicBezTo>
                        <a:pt x="26" y="93"/>
                        <a:pt x="26" y="93"/>
                        <a:pt x="26" y="93"/>
                      </a:cubicBezTo>
                      <a:cubicBezTo>
                        <a:pt x="22" y="99"/>
                        <a:pt x="14" y="100"/>
                        <a:pt x="8" y="96"/>
                      </a:cubicBezTo>
                      <a:cubicBezTo>
                        <a:pt x="7" y="95"/>
                        <a:pt x="7" y="95"/>
                        <a:pt x="7" y="95"/>
                      </a:cubicBezTo>
                      <a:cubicBezTo>
                        <a:pt x="2" y="91"/>
                        <a:pt x="0" y="83"/>
                        <a:pt x="5" y="77"/>
                      </a:cubicBezTo>
                      <a:cubicBezTo>
                        <a:pt x="57" y="7"/>
                        <a:pt x="57" y="7"/>
                        <a:pt x="57" y="7"/>
                      </a:cubicBezTo>
                      <a:cubicBezTo>
                        <a:pt x="62" y="1"/>
                        <a:pt x="70" y="0"/>
                        <a:pt x="76" y="4"/>
                      </a:cubicBezTo>
                      <a:lnTo>
                        <a:pt x="76" y="5"/>
                      </a:lnTo>
                      <a:close/>
                    </a:path>
                  </a:pathLst>
                </a:custGeom>
                <a:solidFill>
                  <a:srgbClr val="7B675D"/>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23" name="Freeform 101"/>
                <p:cNvSpPr/>
                <p:nvPr/>
              </p:nvSpPr>
              <p:spPr>
                <a:xfrm>
                  <a:off x="3715" y="1812"/>
                  <a:ext cx="1557" cy="1245"/>
                </a:xfrm>
                <a:custGeom>
                  <a:avLst/>
                  <a:gdLst/>
                  <a:ahLst/>
                  <a:cxnLst>
                    <a:cxn ang="0">
                      <a:pos x="492" y="302"/>
                    </a:cxn>
                    <a:cxn ang="0">
                      <a:pos x="466" y="224"/>
                    </a:cxn>
                    <a:cxn ang="0">
                      <a:pos x="397" y="217"/>
                    </a:cxn>
                    <a:cxn ang="0">
                      <a:pos x="373" y="191"/>
                    </a:cxn>
                    <a:cxn ang="0">
                      <a:pos x="255" y="61"/>
                    </a:cxn>
                    <a:cxn ang="0">
                      <a:pos x="123" y="35"/>
                    </a:cxn>
                    <a:cxn ang="0">
                      <a:pos x="75" y="99"/>
                    </a:cxn>
                    <a:cxn ang="0">
                      <a:pos x="26" y="163"/>
                    </a:cxn>
                    <a:cxn ang="0">
                      <a:pos x="87" y="284"/>
                    </a:cxn>
                    <a:cxn ang="0">
                      <a:pos x="246" y="362"/>
                    </a:cxn>
                    <a:cxn ang="0">
                      <a:pos x="279" y="376"/>
                    </a:cxn>
                    <a:cxn ang="0">
                      <a:pos x="305" y="440"/>
                    </a:cxn>
                    <a:cxn ang="0">
                      <a:pos x="385" y="442"/>
                    </a:cxn>
                    <a:cxn ang="0">
                      <a:pos x="894" y="906"/>
                    </a:cxn>
                    <a:cxn ang="0">
                      <a:pos x="1507" y="1176"/>
                    </a:cxn>
                    <a:cxn ang="0">
                      <a:pos x="1076" y="662"/>
                    </a:cxn>
                    <a:cxn ang="0">
                      <a:pos x="492" y="302"/>
                    </a:cxn>
                  </a:cxnLst>
                  <a:rect l="0" t="0" r="0" b="0"/>
                  <a:pathLst>
                    <a:path w="658" h="526">
                      <a:moveTo>
                        <a:pt x="208" y="128"/>
                      </a:moveTo>
                      <a:cubicBezTo>
                        <a:pt x="211" y="116"/>
                        <a:pt x="207" y="103"/>
                        <a:pt x="197" y="95"/>
                      </a:cubicBezTo>
                      <a:cubicBezTo>
                        <a:pt x="189" y="89"/>
                        <a:pt x="178" y="88"/>
                        <a:pt x="168" y="92"/>
                      </a:cubicBezTo>
                      <a:cubicBezTo>
                        <a:pt x="165" y="89"/>
                        <a:pt x="162" y="85"/>
                        <a:pt x="158" y="81"/>
                      </a:cubicBezTo>
                      <a:cubicBezTo>
                        <a:pt x="108" y="26"/>
                        <a:pt x="108" y="26"/>
                        <a:pt x="108" y="26"/>
                      </a:cubicBezTo>
                      <a:cubicBezTo>
                        <a:pt x="88" y="5"/>
                        <a:pt x="63" y="0"/>
                        <a:pt x="52" y="15"/>
                      </a:cubicBezTo>
                      <a:cubicBezTo>
                        <a:pt x="46" y="22"/>
                        <a:pt x="39" y="32"/>
                        <a:pt x="32" y="42"/>
                      </a:cubicBezTo>
                      <a:cubicBezTo>
                        <a:pt x="24" y="52"/>
                        <a:pt x="17" y="62"/>
                        <a:pt x="11" y="69"/>
                      </a:cubicBezTo>
                      <a:cubicBezTo>
                        <a:pt x="0" y="84"/>
                        <a:pt x="12" y="107"/>
                        <a:pt x="37" y="120"/>
                      </a:cubicBezTo>
                      <a:cubicBezTo>
                        <a:pt x="104" y="153"/>
                        <a:pt x="104" y="153"/>
                        <a:pt x="104" y="153"/>
                      </a:cubicBezTo>
                      <a:cubicBezTo>
                        <a:pt x="109" y="155"/>
                        <a:pt x="113" y="157"/>
                        <a:pt x="118" y="159"/>
                      </a:cubicBezTo>
                      <a:cubicBezTo>
                        <a:pt x="117" y="169"/>
                        <a:pt x="120" y="180"/>
                        <a:pt x="129" y="186"/>
                      </a:cubicBezTo>
                      <a:cubicBezTo>
                        <a:pt x="139" y="194"/>
                        <a:pt x="152" y="194"/>
                        <a:pt x="163" y="187"/>
                      </a:cubicBezTo>
                      <a:cubicBezTo>
                        <a:pt x="238" y="268"/>
                        <a:pt x="257" y="292"/>
                        <a:pt x="378" y="383"/>
                      </a:cubicBezTo>
                      <a:cubicBezTo>
                        <a:pt x="558" y="518"/>
                        <a:pt x="616" y="526"/>
                        <a:pt x="637" y="497"/>
                      </a:cubicBezTo>
                      <a:cubicBezTo>
                        <a:pt x="658" y="469"/>
                        <a:pt x="635" y="415"/>
                        <a:pt x="455" y="280"/>
                      </a:cubicBezTo>
                      <a:cubicBezTo>
                        <a:pt x="335" y="190"/>
                        <a:pt x="306" y="178"/>
                        <a:pt x="208" y="128"/>
                      </a:cubicBezTo>
                      <a:close/>
                    </a:path>
                  </a:pathLst>
                </a:custGeom>
                <a:solidFill>
                  <a:srgbClr val="7B675D"/>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24" name="Freeform 102"/>
                <p:cNvSpPr/>
                <p:nvPr/>
              </p:nvSpPr>
              <p:spPr>
                <a:xfrm>
                  <a:off x="3715" y="1912"/>
                  <a:ext cx="1507" cy="1145"/>
                </a:xfrm>
                <a:custGeom>
                  <a:avLst/>
                  <a:gdLst/>
                  <a:ahLst/>
                  <a:cxnLst>
                    <a:cxn ang="0">
                      <a:pos x="26" y="63"/>
                    </a:cxn>
                    <a:cxn ang="0">
                      <a:pos x="87" y="184"/>
                    </a:cxn>
                    <a:cxn ang="0">
                      <a:pos x="246" y="262"/>
                    </a:cxn>
                    <a:cxn ang="0">
                      <a:pos x="279" y="276"/>
                    </a:cxn>
                    <a:cxn ang="0">
                      <a:pos x="305" y="340"/>
                    </a:cxn>
                    <a:cxn ang="0">
                      <a:pos x="385" y="343"/>
                    </a:cxn>
                    <a:cxn ang="0">
                      <a:pos x="894" y="806"/>
                    </a:cxn>
                    <a:cxn ang="0">
                      <a:pos x="1507" y="1076"/>
                    </a:cxn>
                    <a:cxn ang="0">
                      <a:pos x="75" y="0"/>
                    </a:cxn>
                    <a:cxn ang="0">
                      <a:pos x="26" y="63"/>
                    </a:cxn>
                  </a:cxnLst>
                  <a:rect l="0" t="0" r="0" b="0"/>
                  <a:pathLst>
                    <a:path w="637" h="484">
                      <a:moveTo>
                        <a:pt x="11" y="27"/>
                      </a:moveTo>
                      <a:cubicBezTo>
                        <a:pt x="0" y="42"/>
                        <a:pt x="12" y="65"/>
                        <a:pt x="37" y="78"/>
                      </a:cubicBezTo>
                      <a:cubicBezTo>
                        <a:pt x="104" y="111"/>
                        <a:pt x="104" y="111"/>
                        <a:pt x="104" y="111"/>
                      </a:cubicBezTo>
                      <a:cubicBezTo>
                        <a:pt x="109" y="113"/>
                        <a:pt x="113" y="115"/>
                        <a:pt x="118" y="117"/>
                      </a:cubicBezTo>
                      <a:cubicBezTo>
                        <a:pt x="117" y="127"/>
                        <a:pt x="120" y="138"/>
                        <a:pt x="129" y="144"/>
                      </a:cubicBezTo>
                      <a:cubicBezTo>
                        <a:pt x="139" y="152"/>
                        <a:pt x="152" y="152"/>
                        <a:pt x="163" y="145"/>
                      </a:cubicBezTo>
                      <a:cubicBezTo>
                        <a:pt x="238" y="226"/>
                        <a:pt x="257" y="250"/>
                        <a:pt x="378" y="341"/>
                      </a:cubicBezTo>
                      <a:cubicBezTo>
                        <a:pt x="558" y="476"/>
                        <a:pt x="616" y="484"/>
                        <a:pt x="637" y="455"/>
                      </a:cubicBezTo>
                      <a:cubicBezTo>
                        <a:pt x="32" y="0"/>
                        <a:pt x="32" y="0"/>
                        <a:pt x="32" y="0"/>
                      </a:cubicBezTo>
                      <a:cubicBezTo>
                        <a:pt x="24" y="10"/>
                        <a:pt x="17" y="20"/>
                        <a:pt x="11" y="27"/>
                      </a:cubicBezTo>
                      <a:close/>
                    </a:path>
                  </a:pathLst>
                </a:custGeom>
                <a:solidFill>
                  <a:srgbClr val="937C6F"/>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25" name="Freeform 103"/>
                <p:cNvSpPr/>
                <p:nvPr/>
              </p:nvSpPr>
              <p:spPr>
                <a:xfrm>
                  <a:off x="3393" y="1540"/>
                  <a:ext cx="473" cy="502"/>
                </a:xfrm>
                <a:custGeom>
                  <a:avLst/>
                  <a:gdLst/>
                  <a:ahLst/>
                  <a:cxnLst>
                    <a:cxn ang="0">
                      <a:pos x="0" y="339"/>
                    </a:cxn>
                    <a:cxn ang="0">
                      <a:pos x="213" y="497"/>
                    </a:cxn>
                    <a:cxn ang="0">
                      <a:pos x="218" y="502"/>
                    </a:cxn>
                    <a:cxn ang="0">
                      <a:pos x="473" y="166"/>
                    </a:cxn>
                    <a:cxn ang="0">
                      <a:pos x="466" y="161"/>
                    </a:cxn>
                    <a:cxn ang="0">
                      <a:pos x="253" y="0"/>
                    </a:cxn>
                    <a:cxn ang="0">
                      <a:pos x="0" y="339"/>
                    </a:cxn>
                  </a:cxnLst>
                  <a:rect l="0" t="0" r="0" b="0"/>
                  <a:pathLst>
                    <a:path w="473" h="502">
                      <a:moveTo>
                        <a:pt x="0" y="339"/>
                      </a:moveTo>
                      <a:lnTo>
                        <a:pt x="213" y="497"/>
                      </a:lnTo>
                      <a:lnTo>
                        <a:pt x="218" y="502"/>
                      </a:lnTo>
                      <a:lnTo>
                        <a:pt x="473" y="166"/>
                      </a:lnTo>
                      <a:lnTo>
                        <a:pt x="466" y="161"/>
                      </a:lnTo>
                      <a:lnTo>
                        <a:pt x="253" y="0"/>
                      </a:lnTo>
                      <a:lnTo>
                        <a:pt x="0" y="339"/>
                      </a:lnTo>
                      <a:close/>
                    </a:path>
                  </a:pathLst>
                </a:custGeom>
                <a:solidFill>
                  <a:srgbClr val="DCDCC6"/>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26" name="Freeform 104"/>
                <p:cNvSpPr/>
                <p:nvPr/>
              </p:nvSpPr>
              <p:spPr>
                <a:xfrm>
                  <a:off x="3173" y="1374"/>
                  <a:ext cx="473" cy="505"/>
                </a:xfrm>
                <a:custGeom>
                  <a:avLst/>
                  <a:gdLst/>
                  <a:ahLst/>
                  <a:cxnLst>
                    <a:cxn ang="0">
                      <a:pos x="473" y="166"/>
                    </a:cxn>
                    <a:cxn ang="0">
                      <a:pos x="258" y="5"/>
                    </a:cxn>
                    <a:cxn ang="0">
                      <a:pos x="253" y="0"/>
                    </a:cxn>
                    <a:cxn ang="0">
                      <a:pos x="0" y="339"/>
                    </a:cxn>
                    <a:cxn ang="0">
                      <a:pos x="5" y="344"/>
                    </a:cxn>
                    <a:cxn ang="0">
                      <a:pos x="220" y="505"/>
                    </a:cxn>
                    <a:cxn ang="0">
                      <a:pos x="473" y="166"/>
                    </a:cxn>
                  </a:cxnLst>
                  <a:rect l="0" t="0" r="0" b="0"/>
                  <a:pathLst>
                    <a:path w="473" h="505">
                      <a:moveTo>
                        <a:pt x="473" y="166"/>
                      </a:moveTo>
                      <a:lnTo>
                        <a:pt x="258" y="5"/>
                      </a:lnTo>
                      <a:lnTo>
                        <a:pt x="253" y="0"/>
                      </a:lnTo>
                      <a:lnTo>
                        <a:pt x="0" y="339"/>
                      </a:lnTo>
                      <a:lnTo>
                        <a:pt x="5" y="344"/>
                      </a:lnTo>
                      <a:lnTo>
                        <a:pt x="220" y="505"/>
                      </a:lnTo>
                      <a:lnTo>
                        <a:pt x="473" y="166"/>
                      </a:lnTo>
                      <a:close/>
                    </a:path>
                  </a:pathLst>
                </a:custGeom>
                <a:solidFill>
                  <a:srgbClr val="F0F0D8"/>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27" name="Freeform 105"/>
                <p:cNvSpPr/>
                <p:nvPr/>
              </p:nvSpPr>
              <p:spPr>
                <a:xfrm>
                  <a:off x="3409" y="1069"/>
                  <a:ext cx="682" cy="644"/>
                </a:xfrm>
                <a:custGeom>
                  <a:avLst/>
                  <a:gdLst/>
                  <a:ahLst/>
                  <a:cxnLst>
                    <a:cxn ang="0">
                      <a:pos x="229" y="35"/>
                    </a:cxn>
                    <a:cxn ang="0">
                      <a:pos x="229" y="35"/>
                    </a:cxn>
                    <a:cxn ang="0">
                      <a:pos x="170" y="42"/>
                    </a:cxn>
                    <a:cxn ang="0">
                      <a:pos x="111" y="123"/>
                    </a:cxn>
                    <a:cxn ang="0">
                      <a:pos x="120" y="179"/>
                    </a:cxn>
                    <a:cxn ang="0">
                      <a:pos x="127" y="236"/>
                    </a:cxn>
                    <a:cxn ang="0">
                      <a:pos x="71" y="243"/>
                    </a:cxn>
                    <a:cxn ang="0">
                      <a:pos x="71" y="243"/>
                    </a:cxn>
                    <a:cxn ang="0">
                      <a:pos x="14" y="253"/>
                    </a:cxn>
                    <a:cxn ang="0">
                      <a:pos x="21" y="310"/>
                    </a:cxn>
                    <a:cxn ang="0">
                      <a:pos x="449" y="632"/>
                    </a:cxn>
                    <a:cxn ang="0">
                      <a:pos x="506" y="622"/>
                    </a:cxn>
                    <a:cxn ang="0">
                      <a:pos x="499" y="565"/>
                    </a:cxn>
                    <a:cxn ang="0">
                      <a:pos x="499" y="565"/>
                    </a:cxn>
                    <a:cxn ang="0">
                      <a:pos x="492" y="509"/>
                    </a:cxn>
                    <a:cxn ang="0">
                      <a:pos x="549" y="501"/>
                    </a:cxn>
                    <a:cxn ang="0">
                      <a:pos x="549" y="501"/>
                    </a:cxn>
                    <a:cxn ang="0">
                      <a:pos x="606" y="492"/>
                    </a:cxn>
                    <a:cxn ang="0">
                      <a:pos x="665" y="414"/>
                    </a:cxn>
                    <a:cxn ang="0">
                      <a:pos x="655" y="357"/>
                    </a:cxn>
                    <a:cxn ang="0">
                      <a:pos x="655" y="355"/>
                    </a:cxn>
                    <a:cxn ang="0">
                      <a:pos x="492" y="132"/>
                    </a:cxn>
                    <a:cxn ang="0">
                      <a:pos x="492" y="132"/>
                    </a:cxn>
                    <a:cxn ang="0">
                      <a:pos x="229" y="35"/>
                    </a:cxn>
                  </a:cxnLst>
                  <a:rect l="0" t="0" r="0" b="0"/>
                  <a:pathLst>
                    <a:path w="288" h="272">
                      <a:moveTo>
                        <a:pt x="97" y="15"/>
                      </a:moveTo>
                      <a:cubicBezTo>
                        <a:pt x="97" y="15"/>
                        <a:pt x="97" y="15"/>
                        <a:pt x="97" y="15"/>
                      </a:cubicBezTo>
                      <a:cubicBezTo>
                        <a:pt x="89" y="9"/>
                        <a:pt x="78" y="11"/>
                        <a:pt x="72" y="18"/>
                      </a:cubicBezTo>
                      <a:cubicBezTo>
                        <a:pt x="47" y="52"/>
                        <a:pt x="47" y="52"/>
                        <a:pt x="47" y="52"/>
                      </a:cubicBezTo>
                      <a:cubicBezTo>
                        <a:pt x="42" y="59"/>
                        <a:pt x="43" y="70"/>
                        <a:pt x="51" y="76"/>
                      </a:cubicBezTo>
                      <a:cubicBezTo>
                        <a:pt x="59" y="82"/>
                        <a:pt x="60" y="92"/>
                        <a:pt x="54" y="100"/>
                      </a:cubicBezTo>
                      <a:cubicBezTo>
                        <a:pt x="49" y="108"/>
                        <a:pt x="38" y="109"/>
                        <a:pt x="30" y="103"/>
                      </a:cubicBezTo>
                      <a:cubicBezTo>
                        <a:pt x="30" y="103"/>
                        <a:pt x="30" y="103"/>
                        <a:pt x="30" y="103"/>
                      </a:cubicBezTo>
                      <a:cubicBezTo>
                        <a:pt x="23" y="98"/>
                        <a:pt x="12" y="99"/>
                        <a:pt x="6" y="107"/>
                      </a:cubicBezTo>
                      <a:cubicBezTo>
                        <a:pt x="0" y="114"/>
                        <a:pt x="2" y="125"/>
                        <a:pt x="9" y="131"/>
                      </a:cubicBezTo>
                      <a:cubicBezTo>
                        <a:pt x="190" y="267"/>
                        <a:pt x="190" y="267"/>
                        <a:pt x="190" y="267"/>
                      </a:cubicBezTo>
                      <a:cubicBezTo>
                        <a:pt x="198" y="272"/>
                        <a:pt x="209" y="271"/>
                        <a:pt x="214" y="263"/>
                      </a:cubicBezTo>
                      <a:cubicBezTo>
                        <a:pt x="220" y="256"/>
                        <a:pt x="219" y="245"/>
                        <a:pt x="211" y="239"/>
                      </a:cubicBezTo>
                      <a:cubicBezTo>
                        <a:pt x="211" y="239"/>
                        <a:pt x="211" y="239"/>
                        <a:pt x="211" y="239"/>
                      </a:cubicBezTo>
                      <a:cubicBezTo>
                        <a:pt x="203" y="233"/>
                        <a:pt x="202" y="223"/>
                        <a:pt x="208" y="215"/>
                      </a:cubicBezTo>
                      <a:cubicBezTo>
                        <a:pt x="213" y="207"/>
                        <a:pt x="224" y="206"/>
                        <a:pt x="232" y="212"/>
                      </a:cubicBezTo>
                      <a:cubicBezTo>
                        <a:pt x="232" y="212"/>
                        <a:pt x="232" y="212"/>
                        <a:pt x="232" y="212"/>
                      </a:cubicBezTo>
                      <a:cubicBezTo>
                        <a:pt x="239" y="217"/>
                        <a:pt x="250" y="216"/>
                        <a:pt x="256" y="208"/>
                      </a:cubicBezTo>
                      <a:cubicBezTo>
                        <a:pt x="281" y="175"/>
                        <a:pt x="281" y="175"/>
                        <a:pt x="281" y="175"/>
                      </a:cubicBezTo>
                      <a:cubicBezTo>
                        <a:pt x="286" y="167"/>
                        <a:pt x="285" y="157"/>
                        <a:pt x="277" y="151"/>
                      </a:cubicBezTo>
                      <a:cubicBezTo>
                        <a:pt x="277" y="150"/>
                        <a:pt x="277" y="150"/>
                        <a:pt x="277" y="150"/>
                      </a:cubicBezTo>
                      <a:cubicBezTo>
                        <a:pt x="288" y="135"/>
                        <a:pt x="257" y="93"/>
                        <a:pt x="208" y="56"/>
                      </a:cubicBezTo>
                      <a:cubicBezTo>
                        <a:pt x="208" y="56"/>
                        <a:pt x="208" y="56"/>
                        <a:pt x="208" y="56"/>
                      </a:cubicBezTo>
                      <a:cubicBezTo>
                        <a:pt x="158" y="18"/>
                        <a:pt x="108" y="0"/>
                        <a:pt x="97" y="15"/>
                      </a:cubicBezTo>
                      <a:close/>
                    </a:path>
                  </a:pathLst>
                </a:custGeom>
                <a:solidFill>
                  <a:srgbClr val="7B675D"/>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28" name="Freeform 106"/>
                <p:cNvSpPr/>
                <p:nvPr/>
              </p:nvSpPr>
              <p:spPr>
                <a:xfrm>
                  <a:off x="3509" y="1090"/>
                  <a:ext cx="577" cy="493"/>
                </a:xfrm>
                <a:custGeom>
                  <a:avLst/>
                  <a:gdLst/>
                  <a:ahLst/>
                  <a:cxnLst>
                    <a:cxn ang="0">
                      <a:pos x="555" y="336"/>
                    </a:cxn>
                    <a:cxn ang="0">
                      <a:pos x="555" y="334"/>
                    </a:cxn>
                    <a:cxn ang="0">
                      <a:pos x="342" y="175"/>
                    </a:cxn>
                    <a:cxn ang="0">
                      <a:pos x="130" y="14"/>
                    </a:cxn>
                    <a:cxn ang="0">
                      <a:pos x="130" y="14"/>
                    </a:cxn>
                    <a:cxn ang="0">
                      <a:pos x="70" y="21"/>
                    </a:cxn>
                    <a:cxn ang="0">
                      <a:pos x="11" y="101"/>
                    </a:cxn>
                    <a:cxn ang="0">
                      <a:pos x="21" y="158"/>
                    </a:cxn>
                    <a:cxn ang="0">
                      <a:pos x="234" y="319"/>
                    </a:cxn>
                    <a:cxn ang="0">
                      <a:pos x="449" y="481"/>
                    </a:cxn>
                    <a:cxn ang="0">
                      <a:pos x="449" y="481"/>
                    </a:cxn>
                    <a:cxn ang="0">
                      <a:pos x="506" y="471"/>
                    </a:cxn>
                    <a:cxn ang="0">
                      <a:pos x="506" y="471"/>
                    </a:cxn>
                    <a:cxn ang="0">
                      <a:pos x="565" y="393"/>
                    </a:cxn>
                    <a:cxn ang="0">
                      <a:pos x="565" y="393"/>
                    </a:cxn>
                    <a:cxn ang="0">
                      <a:pos x="555" y="336"/>
                    </a:cxn>
                  </a:cxnLst>
                  <a:rect l="0" t="0" r="0" b="0"/>
                  <a:pathLst>
                    <a:path w="244" h="208">
                      <a:moveTo>
                        <a:pt x="235" y="142"/>
                      </a:moveTo>
                      <a:cubicBezTo>
                        <a:pt x="235" y="141"/>
                        <a:pt x="235" y="141"/>
                        <a:pt x="235" y="141"/>
                      </a:cubicBezTo>
                      <a:cubicBezTo>
                        <a:pt x="145" y="74"/>
                        <a:pt x="145" y="74"/>
                        <a:pt x="145" y="74"/>
                      </a:cubicBezTo>
                      <a:cubicBezTo>
                        <a:pt x="55" y="6"/>
                        <a:pt x="55" y="6"/>
                        <a:pt x="55" y="6"/>
                      </a:cubicBezTo>
                      <a:cubicBezTo>
                        <a:pt x="55" y="6"/>
                        <a:pt x="55" y="6"/>
                        <a:pt x="55" y="6"/>
                      </a:cubicBezTo>
                      <a:cubicBezTo>
                        <a:pt x="47" y="0"/>
                        <a:pt x="36" y="2"/>
                        <a:pt x="30" y="9"/>
                      </a:cubicBezTo>
                      <a:cubicBezTo>
                        <a:pt x="5" y="43"/>
                        <a:pt x="5" y="43"/>
                        <a:pt x="5" y="43"/>
                      </a:cubicBezTo>
                      <a:cubicBezTo>
                        <a:pt x="0" y="50"/>
                        <a:pt x="1" y="61"/>
                        <a:pt x="9" y="67"/>
                      </a:cubicBezTo>
                      <a:cubicBezTo>
                        <a:pt x="99" y="135"/>
                        <a:pt x="99" y="135"/>
                        <a:pt x="99" y="135"/>
                      </a:cubicBezTo>
                      <a:cubicBezTo>
                        <a:pt x="190" y="203"/>
                        <a:pt x="190" y="203"/>
                        <a:pt x="190" y="203"/>
                      </a:cubicBezTo>
                      <a:cubicBezTo>
                        <a:pt x="190" y="203"/>
                        <a:pt x="190" y="203"/>
                        <a:pt x="190" y="203"/>
                      </a:cubicBezTo>
                      <a:cubicBezTo>
                        <a:pt x="197" y="208"/>
                        <a:pt x="208" y="207"/>
                        <a:pt x="214" y="199"/>
                      </a:cubicBezTo>
                      <a:cubicBezTo>
                        <a:pt x="214" y="199"/>
                        <a:pt x="214" y="199"/>
                        <a:pt x="214" y="199"/>
                      </a:cubicBezTo>
                      <a:cubicBezTo>
                        <a:pt x="239" y="166"/>
                        <a:pt x="239" y="166"/>
                        <a:pt x="239" y="166"/>
                      </a:cubicBezTo>
                      <a:cubicBezTo>
                        <a:pt x="239" y="166"/>
                        <a:pt x="239" y="166"/>
                        <a:pt x="239" y="166"/>
                      </a:cubicBezTo>
                      <a:cubicBezTo>
                        <a:pt x="244" y="158"/>
                        <a:pt x="243" y="148"/>
                        <a:pt x="235" y="142"/>
                      </a:cubicBezTo>
                      <a:close/>
                    </a:path>
                  </a:pathLst>
                </a:custGeom>
                <a:solidFill>
                  <a:srgbClr val="937C6F"/>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29" name="Freeform 107"/>
                <p:cNvSpPr/>
                <p:nvPr/>
              </p:nvSpPr>
              <p:spPr>
                <a:xfrm>
                  <a:off x="3409" y="1301"/>
                  <a:ext cx="521" cy="412"/>
                </a:xfrm>
                <a:custGeom>
                  <a:avLst/>
                  <a:gdLst/>
                  <a:ahLst/>
                  <a:cxnLst>
                    <a:cxn ang="0">
                      <a:pos x="499" y="333"/>
                    </a:cxn>
                    <a:cxn ang="0">
                      <a:pos x="499" y="333"/>
                    </a:cxn>
                    <a:cxn ang="0">
                      <a:pos x="286" y="172"/>
                    </a:cxn>
                    <a:cxn ang="0">
                      <a:pos x="71" y="11"/>
                    </a:cxn>
                    <a:cxn ang="0">
                      <a:pos x="71" y="11"/>
                    </a:cxn>
                    <a:cxn ang="0">
                      <a:pos x="14" y="21"/>
                    </a:cxn>
                    <a:cxn ang="0">
                      <a:pos x="21" y="78"/>
                    </a:cxn>
                    <a:cxn ang="0">
                      <a:pos x="236" y="239"/>
                    </a:cxn>
                    <a:cxn ang="0">
                      <a:pos x="449" y="400"/>
                    </a:cxn>
                    <a:cxn ang="0">
                      <a:pos x="506" y="390"/>
                    </a:cxn>
                    <a:cxn ang="0">
                      <a:pos x="499" y="333"/>
                    </a:cxn>
                  </a:cxnLst>
                  <a:rect l="0" t="0" r="0" b="0"/>
                  <a:pathLst>
                    <a:path w="220" h="174">
                      <a:moveTo>
                        <a:pt x="211" y="141"/>
                      </a:moveTo>
                      <a:cubicBezTo>
                        <a:pt x="211" y="141"/>
                        <a:pt x="211" y="141"/>
                        <a:pt x="211" y="141"/>
                      </a:cubicBezTo>
                      <a:cubicBezTo>
                        <a:pt x="121" y="73"/>
                        <a:pt x="121" y="73"/>
                        <a:pt x="121" y="73"/>
                      </a:cubicBezTo>
                      <a:cubicBezTo>
                        <a:pt x="30" y="5"/>
                        <a:pt x="30" y="5"/>
                        <a:pt x="30" y="5"/>
                      </a:cubicBezTo>
                      <a:cubicBezTo>
                        <a:pt x="30" y="5"/>
                        <a:pt x="30" y="5"/>
                        <a:pt x="30" y="5"/>
                      </a:cubicBezTo>
                      <a:cubicBezTo>
                        <a:pt x="23" y="0"/>
                        <a:pt x="12" y="1"/>
                        <a:pt x="6" y="9"/>
                      </a:cubicBezTo>
                      <a:cubicBezTo>
                        <a:pt x="0" y="16"/>
                        <a:pt x="2" y="27"/>
                        <a:pt x="9" y="33"/>
                      </a:cubicBezTo>
                      <a:cubicBezTo>
                        <a:pt x="100" y="101"/>
                        <a:pt x="100" y="101"/>
                        <a:pt x="100" y="101"/>
                      </a:cubicBezTo>
                      <a:cubicBezTo>
                        <a:pt x="190" y="169"/>
                        <a:pt x="190" y="169"/>
                        <a:pt x="190" y="169"/>
                      </a:cubicBezTo>
                      <a:cubicBezTo>
                        <a:pt x="198" y="174"/>
                        <a:pt x="209" y="173"/>
                        <a:pt x="214" y="165"/>
                      </a:cubicBezTo>
                      <a:cubicBezTo>
                        <a:pt x="220" y="158"/>
                        <a:pt x="219" y="147"/>
                        <a:pt x="211" y="141"/>
                      </a:cubicBezTo>
                      <a:close/>
                    </a:path>
                  </a:pathLst>
                </a:custGeom>
                <a:solidFill>
                  <a:srgbClr val="937C6F"/>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30" name="Freeform 108"/>
                <p:cNvSpPr>
                  <a:spLocks noEditPoints="1"/>
                </p:cNvSpPr>
                <p:nvPr/>
              </p:nvSpPr>
              <p:spPr>
                <a:xfrm>
                  <a:off x="3480" y="1249"/>
                  <a:ext cx="479" cy="386"/>
                </a:xfrm>
                <a:custGeom>
                  <a:avLst/>
                  <a:gdLst/>
                  <a:ahLst/>
                  <a:cxnLst>
                    <a:cxn ang="0">
                      <a:pos x="479" y="322"/>
                    </a:cxn>
                    <a:cxn ang="0">
                      <a:pos x="263" y="161"/>
                    </a:cxn>
                    <a:cxn ang="0">
                      <a:pos x="49" y="0"/>
                    </a:cxn>
                    <a:cxn ang="0">
                      <a:pos x="56" y="56"/>
                    </a:cxn>
                    <a:cxn ang="0">
                      <a:pos x="0" y="63"/>
                    </a:cxn>
                    <a:cxn ang="0">
                      <a:pos x="215" y="224"/>
                    </a:cxn>
                    <a:cxn ang="0">
                      <a:pos x="429" y="386"/>
                    </a:cxn>
                    <a:cxn ang="0">
                      <a:pos x="422" y="329"/>
                    </a:cxn>
                    <a:cxn ang="0">
                      <a:pos x="479" y="322"/>
                    </a:cxn>
                    <a:cxn ang="0">
                      <a:pos x="372" y="314"/>
                    </a:cxn>
                    <a:cxn ang="0">
                      <a:pos x="372" y="314"/>
                    </a:cxn>
                    <a:cxn ang="0">
                      <a:pos x="372" y="314"/>
                    </a:cxn>
                    <a:cxn ang="0">
                      <a:pos x="372" y="314"/>
                    </a:cxn>
                  </a:cxnLst>
                  <a:rect l="0" t="0" r="0" b="0"/>
                  <a:pathLst>
                    <a:path w="202" h="163">
                      <a:moveTo>
                        <a:pt x="202" y="136"/>
                      </a:moveTo>
                      <a:cubicBezTo>
                        <a:pt x="111" y="68"/>
                        <a:pt x="111" y="68"/>
                        <a:pt x="111" y="68"/>
                      </a:cubicBezTo>
                      <a:cubicBezTo>
                        <a:pt x="21" y="0"/>
                        <a:pt x="21" y="0"/>
                        <a:pt x="21" y="0"/>
                      </a:cubicBezTo>
                      <a:cubicBezTo>
                        <a:pt x="29" y="6"/>
                        <a:pt x="30" y="16"/>
                        <a:pt x="24" y="24"/>
                      </a:cubicBezTo>
                      <a:cubicBezTo>
                        <a:pt x="19" y="32"/>
                        <a:pt x="8" y="33"/>
                        <a:pt x="0" y="27"/>
                      </a:cubicBezTo>
                      <a:cubicBezTo>
                        <a:pt x="91" y="95"/>
                        <a:pt x="91" y="95"/>
                        <a:pt x="91" y="95"/>
                      </a:cubicBezTo>
                      <a:cubicBezTo>
                        <a:pt x="181" y="163"/>
                        <a:pt x="181" y="163"/>
                        <a:pt x="181" y="163"/>
                      </a:cubicBezTo>
                      <a:cubicBezTo>
                        <a:pt x="173" y="157"/>
                        <a:pt x="172" y="147"/>
                        <a:pt x="178" y="139"/>
                      </a:cubicBezTo>
                      <a:cubicBezTo>
                        <a:pt x="183" y="131"/>
                        <a:pt x="194" y="130"/>
                        <a:pt x="202" y="136"/>
                      </a:cubicBezTo>
                      <a:close/>
                      <a:moveTo>
                        <a:pt x="157" y="133"/>
                      </a:moveTo>
                      <a:cubicBezTo>
                        <a:pt x="157" y="133"/>
                        <a:pt x="157" y="133"/>
                        <a:pt x="157" y="133"/>
                      </a:cubicBezTo>
                      <a:cubicBezTo>
                        <a:pt x="157" y="133"/>
                        <a:pt x="157" y="133"/>
                        <a:pt x="157" y="133"/>
                      </a:cubicBezTo>
                      <a:cubicBezTo>
                        <a:pt x="157" y="133"/>
                        <a:pt x="157" y="133"/>
                        <a:pt x="157" y="133"/>
                      </a:cubicBezTo>
                      <a:close/>
                    </a:path>
                  </a:pathLst>
                </a:custGeom>
                <a:solidFill>
                  <a:srgbClr val="7B675D"/>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31" name="Freeform 109"/>
                <p:cNvSpPr/>
                <p:nvPr/>
              </p:nvSpPr>
              <p:spPr>
                <a:xfrm>
                  <a:off x="3639" y="1069"/>
                  <a:ext cx="452" cy="355"/>
                </a:xfrm>
                <a:custGeom>
                  <a:avLst/>
                  <a:gdLst/>
                  <a:ahLst/>
                  <a:cxnLst>
                    <a:cxn ang="0">
                      <a:pos x="262" y="132"/>
                    </a:cxn>
                    <a:cxn ang="0">
                      <a:pos x="262" y="132"/>
                    </a:cxn>
                    <a:cxn ang="0">
                      <a:pos x="0" y="35"/>
                    </a:cxn>
                    <a:cxn ang="0">
                      <a:pos x="212" y="196"/>
                    </a:cxn>
                    <a:cxn ang="0">
                      <a:pos x="425" y="355"/>
                    </a:cxn>
                    <a:cxn ang="0">
                      <a:pos x="262" y="132"/>
                    </a:cxn>
                  </a:cxnLst>
                  <a:rect l="0" t="0" r="0" b="0"/>
                  <a:pathLst>
                    <a:path w="191" h="150">
                      <a:moveTo>
                        <a:pt x="111" y="56"/>
                      </a:moveTo>
                      <a:cubicBezTo>
                        <a:pt x="111" y="56"/>
                        <a:pt x="111" y="56"/>
                        <a:pt x="111" y="56"/>
                      </a:cubicBezTo>
                      <a:cubicBezTo>
                        <a:pt x="61" y="18"/>
                        <a:pt x="11" y="0"/>
                        <a:pt x="0" y="15"/>
                      </a:cubicBezTo>
                      <a:cubicBezTo>
                        <a:pt x="90" y="83"/>
                        <a:pt x="90" y="83"/>
                        <a:pt x="90" y="83"/>
                      </a:cubicBezTo>
                      <a:cubicBezTo>
                        <a:pt x="180" y="150"/>
                        <a:pt x="180" y="150"/>
                        <a:pt x="180" y="150"/>
                      </a:cubicBezTo>
                      <a:cubicBezTo>
                        <a:pt x="191" y="135"/>
                        <a:pt x="160" y="93"/>
                        <a:pt x="111" y="56"/>
                      </a:cubicBezTo>
                      <a:close/>
                    </a:path>
                  </a:pathLst>
                </a:custGeom>
                <a:solidFill>
                  <a:srgbClr val="7B675D"/>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32" name="Freeform 110"/>
                <p:cNvSpPr/>
                <p:nvPr/>
              </p:nvSpPr>
              <p:spPr>
                <a:xfrm>
                  <a:off x="2946" y="1703"/>
                  <a:ext cx="681" cy="644"/>
                </a:xfrm>
                <a:custGeom>
                  <a:avLst/>
                  <a:gdLst/>
                  <a:ahLst/>
                  <a:cxnLst>
                    <a:cxn ang="0">
                      <a:pos x="28" y="288"/>
                    </a:cxn>
                    <a:cxn ang="0">
                      <a:pos x="26" y="288"/>
                    </a:cxn>
                    <a:cxn ang="0">
                      <a:pos x="18" y="229"/>
                    </a:cxn>
                    <a:cxn ang="0">
                      <a:pos x="78" y="151"/>
                    </a:cxn>
                    <a:cxn ang="0">
                      <a:pos x="134" y="144"/>
                    </a:cxn>
                    <a:cxn ang="0">
                      <a:pos x="191" y="134"/>
                    </a:cxn>
                    <a:cxn ang="0">
                      <a:pos x="184" y="78"/>
                    </a:cxn>
                    <a:cxn ang="0">
                      <a:pos x="184" y="78"/>
                    </a:cxn>
                    <a:cxn ang="0">
                      <a:pos x="174" y="21"/>
                    </a:cxn>
                    <a:cxn ang="0">
                      <a:pos x="231" y="14"/>
                    </a:cxn>
                    <a:cxn ang="0">
                      <a:pos x="659" y="333"/>
                    </a:cxn>
                    <a:cxn ang="0">
                      <a:pos x="666" y="393"/>
                    </a:cxn>
                    <a:cxn ang="0">
                      <a:pos x="610" y="400"/>
                    </a:cxn>
                    <a:cxn ang="0">
                      <a:pos x="610" y="400"/>
                    </a:cxn>
                    <a:cxn ang="0">
                      <a:pos x="553" y="407"/>
                    </a:cxn>
                    <a:cxn ang="0">
                      <a:pos x="562" y="466"/>
                    </a:cxn>
                    <a:cxn ang="0">
                      <a:pos x="562" y="466"/>
                    </a:cxn>
                    <a:cxn ang="0">
                      <a:pos x="569" y="523"/>
                    </a:cxn>
                    <a:cxn ang="0">
                      <a:pos x="510" y="601"/>
                    </a:cxn>
                    <a:cxn ang="0">
                      <a:pos x="454" y="608"/>
                    </a:cxn>
                    <a:cxn ang="0">
                      <a:pos x="454" y="608"/>
                    </a:cxn>
                    <a:cxn ang="0">
                      <a:pos x="191" y="513"/>
                    </a:cxn>
                    <a:cxn ang="0">
                      <a:pos x="191" y="513"/>
                    </a:cxn>
                    <a:cxn ang="0">
                      <a:pos x="28" y="288"/>
                    </a:cxn>
                  </a:cxnLst>
                  <a:rect l="0" t="0" r="0" b="0"/>
                  <a:pathLst>
                    <a:path w="288" h="272">
                      <a:moveTo>
                        <a:pt x="12" y="122"/>
                      </a:moveTo>
                      <a:cubicBezTo>
                        <a:pt x="11" y="122"/>
                        <a:pt x="11" y="122"/>
                        <a:pt x="11" y="122"/>
                      </a:cubicBezTo>
                      <a:cubicBezTo>
                        <a:pt x="4" y="116"/>
                        <a:pt x="2" y="105"/>
                        <a:pt x="8" y="97"/>
                      </a:cubicBezTo>
                      <a:cubicBezTo>
                        <a:pt x="33" y="64"/>
                        <a:pt x="33" y="64"/>
                        <a:pt x="33" y="64"/>
                      </a:cubicBezTo>
                      <a:cubicBezTo>
                        <a:pt x="38" y="57"/>
                        <a:pt x="49" y="55"/>
                        <a:pt x="57" y="61"/>
                      </a:cubicBezTo>
                      <a:cubicBezTo>
                        <a:pt x="65" y="66"/>
                        <a:pt x="75" y="65"/>
                        <a:pt x="81" y="57"/>
                      </a:cubicBezTo>
                      <a:cubicBezTo>
                        <a:pt x="87" y="50"/>
                        <a:pt x="85" y="39"/>
                        <a:pt x="78" y="33"/>
                      </a:cubicBezTo>
                      <a:cubicBezTo>
                        <a:pt x="78" y="33"/>
                        <a:pt x="78" y="33"/>
                        <a:pt x="78" y="33"/>
                      </a:cubicBezTo>
                      <a:cubicBezTo>
                        <a:pt x="70" y="27"/>
                        <a:pt x="68" y="17"/>
                        <a:pt x="74" y="9"/>
                      </a:cubicBezTo>
                      <a:cubicBezTo>
                        <a:pt x="80" y="1"/>
                        <a:pt x="91" y="0"/>
                        <a:pt x="98" y="6"/>
                      </a:cubicBezTo>
                      <a:cubicBezTo>
                        <a:pt x="279" y="141"/>
                        <a:pt x="279" y="141"/>
                        <a:pt x="279" y="141"/>
                      </a:cubicBezTo>
                      <a:cubicBezTo>
                        <a:pt x="287" y="147"/>
                        <a:pt x="288" y="158"/>
                        <a:pt x="282" y="166"/>
                      </a:cubicBezTo>
                      <a:cubicBezTo>
                        <a:pt x="277" y="173"/>
                        <a:pt x="266" y="175"/>
                        <a:pt x="258" y="169"/>
                      </a:cubicBezTo>
                      <a:cubicBezTo>
                        <a:pt x="258" y="169"/>
                        <a:pt x="258" y="169"/>
                        <a:pt x="258" y="169"/>
                      </a:cubicBezTo>
                      <a:cubicBezTo>
                        <a:pt x="251" y="163"/>
                        <a:pt x="240" y="165"/>
                        <a:pt x="234" y="172"/>
                      </a:cubicBezTo>
                      <a:cubicBezTo>
                        <a:pt x="229" y="180"/>
                        <a:pt x="230" y="191"/>
                        <a:pt x="238" y="197"/>
                      </a:cubicBezTo>
                      <a:cubicBezTo>
                        <a:pt x="238" y="197"/>
                        <a:pt x="238" y="197"/>
                        <a:pt x="238" y="197"/>
                      </a:cubicBezTo>
                      <a:cubicBezTo>
                        <a:pt x="245" y="202"/>
                        <a:pt x="247" y="213"/>
                        <a:pt x="241" y="221"/>
                      </a:cubicBezTo>
                      <a:cubicBezTo>
                        <a:pt x="216" y="254"/>
                        <a:pt x="216" y="254"/>
                        <a:pt x="216" y="254"/>
                      </a:cubicBezTo>
                      <a:cubicBezTo>
                        <a:pt x="210" y="262"/>
                        <a:pt x="200" y="263"/>
                        <a:pt x="192" y="257"/>
                      </a:cubicBezTo>
                      <a:cubicBezTo>
                        <a:pt x="192" y="257"/>
                        <a:pt x="192" y="257"/>
                        <a:pt x="192" y="257"/>
                      </a:cubicBezTo>
                      <a:cubicBezTo>
                        <a:pt x="180" y="272"/>
                        <a:pt x="131" y="254"/>
                        <a:pt x="81" y="217"/>
                      </a:cubicBezTo>
                      <a:cubicBezTo>
                        <a:pt x="81" y="217"/>
                        <a:pt x="81" y="217"/>
                        <a:pt x="81" y="217"/>
                      </a:cubicBezTo>
                      <a:cubicBezTo>
                        <a:pt x="31" y="180"/>
                        <a:pt x="0" y="137"/>
                        <a:pt x="12" y="122"/>
                      </a:cubicBezTo>
                      <a:close/>
                    </a:path>
                  </a:pathLst>
                </a:custGeom>
                <a:solidFill>
                  <a:srgbClr val="7B675D"/>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33" name="Freeform 111"/>
                <p:cNvSpPr/>
                <p:nvPr/>
              </p:nvSpPr>
              <p:spPr>
                <a:xfrm>
                  <a:off x="2950" y="1834"/>
                  <a:ext cx="580" cy="492"/>
                </a:xfrm>
                <a:custGeom>
                  <a:avLst/>
                  <a:gdLst/>
                  <a:ahLst/>
                  <a:cxnLst>
                    <a:cxn ang="0">
                      <a:pos x="558" y="335"/>
                    </a:cxn>
                    <a:cxn ang="0">
                      <a:pos x="558" y="335"/>
                    </a:cxn>
                    <a:cxn ang="0">
                      <a:pos x="343" y="175"/>
                    </a:cxn>
                    <a:cxn ang="0">
                      <a:pos x="130" y="14"/>
                    </a:cxn>
                    <a:cxn ang="0">
                      <a:pos x="73" y="21"/>
                    </a:cxn>
                    <a:cxn ang="0">
                      <a:pos x="14" y="99"/>
                    </a:cxn>
                    <a:cxn ang="0">
                      <a:pos x="21" y="158"/>
                    </a:cxn>
                    <a:cxn ang="0">
                      <a:pos x="23" y="158"/>
                    </a:cxn>
                    <a:cxn ang="0">
                      <a:pos x="236" y="316"/>
                    </a:cxn>
                    <a:cxn ang="0">
                      <a:pos x="449" y="477"/>
                    </a:cxn>
                    <a:cxn ang="0">
                      <a:pos x="449" y="477"/>
                    </a:cxn>
                    <a:cxn ang="0">
                      <a:pos x="506" y="470"/>
                    </a:cxn>
                    <a:cxn ang="0">
                      <a:pos x="506" y="470"/>
                    </a:cxn>
                    <a:cxn ang="0">
                      <a:pos x="565" y="392"/>
                    </a:cxn>
                    <a:cxn ang="0">
                      <a:pos x="565" y="392"/>
                    </a:cxn>
                    <a:cxn ang="0">
                      <a:pos x="558" y="335"/>
                    </a:cxn>
                  </a:cxnLst>
                  <a:rect l="0" t="0" r="0" b="0"/>
                  <a:pathLst>
                    <a:path w="245" h="208">
                      <a:moveTo>
                        <a:pt x="236" y="142"/>
                      </a:moveTo>
                      <a:cubicBezTo>
                        <a:pt x="236" y="142"/>
                        <a:pt x="236" y="142"/>
                        <a:pt x="236" y="142"/>
                      </a:cubicBezTo>
                      <a:cubicBezTo>
                        <a:pt x="145" y="74"/>
                        <a:pt x="145" y="74"/>
                        <a:pt x="145" y="74"/>
                      </a:cubicBezTo>
                      <a:cubicBezTo>
                        <a:pt x="55" y="6"/>
                        <a:pt x="55" y="6"/>
                        <a:pt x="55" y="6"/>
                      </a:cubicBezTo>
                      <a:cubicBezTo>
                        <a:pt x="47" y="0"/>
                        <a:pt x="36" y="2"/>
                        <a:pt x="31" y="9"/>
                      </a:cubicBezTo>
                      <a:cubicBezTo>
                        <a:pt x="6" y="42"/>
                        <a:pt x="6" y="42"/>
                        <a:pt x="6" y="42"/>
                      </a:cubicBezTo>
                      <a:cubicBezTo>
                        <a:pt x="0" y="50"/>
                        <a:pt x="2" y="61"/>
                        <a:pt x="9" y="67"/>
                      </a:cubicBezTo>
                      <a:cubicBezTo>
                        <a:pt x="10" y="67"/>
                        <a:pt x="10" y="67"/>
                        <a:pt x="10" y="67"/>
                      </a:cubicBezTo>
                      <a:cubicBezTo>
                        <a:pt x="100" y="134"/>
                        <a:pt x="100" y="134"/>
                        <a:pt x="100" y="134"/>
                      </a:cubicBezTo>
                      <a:cubicBezTo>
                        <a:pt x="190" y="202"/>
                        <a:pt x="190" y="202"/>
                        <a:pt x="190" y="202"/>
                      </a:cubicBezTo>
                      <a:cubicBezTo>
                        <a:pt x="190" y="202"/>
                        <a:pt x="190" y="202"/>
                        <a:pt x="190" y="202"/>
                      </a:cubicBezTo>
                      <a:cubicBezTo>
                        <a:pt x="198" y="208"/>
                        <a:pt x="208" y="207"/>
                        <a:pt x="214" y="199"/>
                      </a:cubicBezTo>
                      <a:cubicBezTo>
                        <a:pt x="214" y="199"/>
                        <a:pt x="214" y="199"/>
                        <a:pt x="214" y="199"/>
                      </a:cubicBezTo>
                      <a:cubicBezTo>
                        <a:pt x="239" y="166"/>
                        <a:pt x="239" y="166"/>
                        <a:pt x="239" y="166"/>
                      </a:cubicBezTo>
                      <a:cubicBezTo>
                        <a:pt x="239" y="166"/>
                        <a:pt x="239" y="166"/>
                        <a:pt x="239" y="166"/>
                      </a:cubicBezTo>
                      <a:cubicBezTo>
                        <a:pt x="245" y="158"/>
                        <a:pt x="243" y="147"/>
                        <a:pt x="236" y="142"/>
                      </a:cubicBezTo>
                      <a:close/>
                    </a:path>
                  </a:pathLst>
                </a:custGeom>
                <a:solidFill>
                  <a:srgbClr val="937C6F"/>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34" name="Freeform 112"/>
                <p:cNvSpPr/>
                <p:nvPr/>
              </p:nvSpPr>
              <p:spPr>
                <a:xfrm>
                  <a:off x="3107" y="1703"/>
                  <a:ext cx="520" cy="415"/>
                </a:xfrm>
                <a:custGeom>
                  <a:avLst/>
                  <a:gdLst/>
                  <a:ahLst/>
                  <a:cxnLst>
                    <a:cxn ang="0">
                      <a:pos x="498" y="334"/>
                    </a:cxn>
                    <a:cxn ang="0">
                      <a:pos x="286" y="175"/>
                    </a:cxn>
                    <a:cxn ang="0">
                      <a:pos x="70" y="14"/>
                    </a:cxn>
                    <a:cxn ang="0">
                      <a:pos x="14" y="21"/>
                    </a:cxn>
                    <a:cxn ang="0">
                      <a:pos x="23" y="78"/>
                    </a:cxn>
                    <a:cxn ang="0">
                      <a:pos x="23" y="78"/>
                    </a:cxn>
                    <a:cxn ang="0">
                      <a:pos x="236" y="239"/>
                    </a:cxn>
                    <a:cxn ang="0">
                      <a:pos x="449" y="400"/>
                    </a:cxn>
                    <a:cxn ang="0">
                      <a:pos x="449" y="400"/>
                    </a:cxn>
                    <a:cxn ang="0">
                      <a:pos x="505" y="393"/>
                    </a:cxn>
                    <a:cxn ang="0">
                      <a:pos x="498" y="334"/>
                    </a:cxn>
                  </a:cxnLst>
                  <a:rect l="0" t="0" r="0" b="0"/>
                  <a:pathLst>
                    <a:path w="220" h="175">
                      <a:moveTo>
                        <a:pt x="211" y="141"/>
                      </a:moveTo>
                      <a:cubicBezTo>
                        <a:pt x="121" y="74"/>
                        <a:pt x="121" y="74"/>
                        <a:pt x="121" y="74"/>
                      </a:cubicBezTo>
                      <a:cubicBezTo>
                        <a:pt x="30" y="6"/>
                        <a:pt x="30" y="6"/>
                        <a:pt x="30" y="6"/>
                      </a:cubicBezTo>
                      <a:cubicBezTo>
                        <a:pt x="23" y="0"/>
                        <a:pt x="12" y="1"/>
                        <a:pt x="6" y="9"/>
                      </a:cubicBezTo>
                      <a:cubicBezTo>
                        <a:pt x="0" y="17"/>
                        <a:pt x="2" y="27"/>
                        <a:pt x="10" y="33"/>
                      </a:cubicBezTo>
                      <a:cubicBezTo>
                        <a:pt x="10" y="33"/>
                        <a:pt x="10" y="33"/>
                        <a:pt x="10" y="33"/>
                      </a:cubicBezTo>
                      <a:cubicBezTo>
                        <a:pt x="100" y="101"/>
                        <a:pt x="100" y="101"/>
                        <a:pt x="100" y="101"/>
                      </a:cubicBezTo>
                      <a:cubicBezTo>
                        <a:pt x="190" y="169"/>
                        <a:pt x="190" y="169"/>
                        <a:pt x="190" y="169"/>
                      </a:cubicBezTo>
                      <a:cubicBezTo>
                        <a:pt x="190" y="169"/>
                        <a:pt x="190" y="169"/>
                        <a:pt x="190" y="169"/>
                      </a:cubicBezTo>
                      <a:cubicBezTo>
                        <a:pt x="198" y="175"/>
                        <a:pt x="209" y="173"/>
                        <a:pt x="214" y="166"/>
                      </a:cubicBezTo>
                      <a:cubicBezTo>
                        <a:pt x="220" y="158"/>
                        <a:pt x="219" y="147"/>
                        <a:pt x="211" y="141"/>
                      </a:cubicBezTo>
                      <a:close/>
                    </a:path>
                  </a:pathLst>
                </a:custGeom>
                <a:solidFill>
                  <a:srgbClr val="937C6F"/>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35" name="Freeform 113"/>
                <p:cNvSpPr>
                  <a:spLocks noEditPoints="1"/>
                </p:cNvSpPr>
                <p:nvPr/>
              </p:nvSpPr>
              <p:spPr>
                <a:xfrm>
                  <a:off x="3080" y="1781"/>
                  <a:ext cx="476" cy="389"/>
                </a:xfrm>
                <a:custGeom>
                  <a:avLst/>
                  <a:gdLst/>
                  <a:ahLst/>
                  <a:cxnLst>
                    <a:cxn ang="0">
                      <a:pos x="476" y="322"/>
                    </a:cxn>
                    <a:cxn ang="0">
                      <a:pos x="262" y="161"/>
                    </a:cxn>
                    <a:cxn ang="0">
                      <a:pos x="49" y="0"/>
                    </a:cxn>
                    <a:cxn ang="0">
                      <a:pos x="56" y="56"/>
                    </a:cxn>
                    <a:cxn ang="0">
                      <a:pos x="0" y="66"/>
                    </a:cxn>
                    <a:cxn ang="0">
                      <a:pos x="213" y="227"/>
                    </a:cxn>
                    <a:cxn ang="0">
                      <a:pos x="428" y="389"/>
                    </a:cxn>
                    <a:cxn ang="0">
                      <a:pos x="419" y="329"/>
                    </a:cxn>
                    <a:cxn ang="0">
                      <a:pos x="476" y="322"/>
                    </a:cxn>
                    <a:cxn ang="0">
                      <a:pos x="393" y="287"/>
                    </a:cxn>
                    <a:cxn ang="0">
                      <a:pos x="393" y="287"/>
                    </a:cxn>
                    <a:cxn ang="0">
                      <a:pos x="393" y="287"/>
                    </a:cxn>
                    <a:cxn ang="0">
                      <a:pos x="393" y="287"/>
                    </a:cxn>
                  </a:cxnLst>
                  <a:rect l="0" t="0" r="0" b="0"/>
                  <a:pathLst>
                    <a:path w="201" h="164">
                      <a:moveTo>
                        <a:pt x="201" y="136"/>
                      </a:moveTo>
                      <a:cubicBezTo>
                        <a:pt x="111" y="68"/>
                        <a:pt x="111" y="68"/>
                        <a:pt x="111" y="68"/>
                      </a:cubicBezTo>
                      <a:cubicBezTo>
                        <a:pt x="21" y="0"/>
                        <a:pt x="21" y="0"/>
                        <a:pt x="21" y="0"/>
                      </a:cubicBezTo>
                      <a:cubicBezTo>
                        <a:pt x="28" y="6"/>
                        <a:pt x="30" y="17"/>
                        <a:pt x="24" y="24"/>
                      </a:cubicBezTo>
                      <a:cubicBezTo>
                        <a:pt x="18" y="32"/>
                        <a:pt x="8" y="33"/>
                        <a:pt x="0" y="28"/>
                      </a:cubicBezTo>
                      <a:cubicBezTo>
                        <a:pt x="90" y="96"/>
                        <a:pt x="90" y="96"/>
                        <a:pt x="90" y="96"/>
                      </a:cubicBezTo>
                      <a:cubicBezTo>
                        <a:pt x="181" y="164"/>
                        <a:pt x="181" y="164"/>
                        <a:pt x="181" y="164"/>
                      </a:cubicBezTo>
                      <a:cubicBezTo>
                        <a:pt x="173" y="158"/>
                        <a:pt x="172" y="147"/>
                        <a:pt x="177" y="139"/>
                      </a:cubicBezTo>
                      <a:cubicBezTo>
                        <a:pt x="183" y="132"/>
                        <a:pt x="194" y="130"/>
                        <a:pt x="201" y="136"/>
                      </a:cubicBezTo>
                      <a:close/>
                      <a:moveTo>
                        <a:pt x="166" y="121"/>
                      </a:moveTo>
                      <a:cubicBezTo>
                        <a:pt x="166" y="121"/>
                        <a:pt x="166" y="121"/>
                        <a:pt x="166" y="121"/>
                      </a:cubicBezTo>
                      <a:cubicBezTo>
                        <a:pt x="166" y="121"/>
                        <a:pt x="166" y="121"/>
                        <a:pt x="166" y="121"/>
                      </a:cubicBezTo>
                      <a:cubicBezTo>
                        <a:pt x="166" y="121"/>
                        <a:pt x="166" y="121"/>
                        <a:pt x="166" y="121"/>
                      </a:cubicBezTo>
                      <a:close/>
                    </a:path>
                  </a:pathLst>
                </a:custGeom>
                <a:solidFill>
                  <a:srgbClr val="7B675D"/>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36" name="Freeform 114"/>
                <p:cNvSpPr/>
                <p:nvPr/>
              </p:nvSpPr>
              <p:spPr>
                <a:xfrm>
                  <a:off x="2946" y="1992"/>
                  <a:ext cx="454" cy="355"/>
                </a:xfrm>
                <a:custGeom>
                  <a:avLst/>
                  <a:gdLst/>
                  <a:ahLst/>
                  <a:cxnLst>
                    <a:cxn ang="0">
                      <a:pos x="241" y="158"/>
                    </a:cxn>
                    <a:cxn ang="0">
                      <a:pos x="28" y="0"/>
                    </a:cxn>
                    <a:cxn ang="0">
                      <a:pos x="191" y="224"/>
                    </a:cxn>
                    <a:cxn ang="0">
                      <a:pos x="454" y="319"/>
                    </a:cxn>
                    <a:cxn ang="0">
                      <a:pos x="241" y="158"/>
                    </a:cxn>
                  </a:cxnLst>
                  <a:rect l="0" t="0" r="0" b="0"/>
                  <a:pathLst>
                    <a:path w="192" h="150">
                      <a:moveTo>
                        <a:pt x="102" y="67"/>
                      </a:moveTo>
                      <a:cubicBezTo>
                        <a:pt x="12" y="0"/>
                        <a:pt x="12" y="0"/>
                        <a:pt x="12" y="0"/>
                      </a:cubicBezTo>
                      <a:cubicBezTo>
                        <a:pt x="0" y="15"/>
                        <a:pt x="31" y="58"/>
                        <a:pt x="81" y="95"/>
                      </a:cubicBezTo>
                      <a:cubicBezTo>
                        <a:pt x="131" y="132"/>
                        <a:pt x="180" y="150"/>
                        <a:pt x="192" y="135"/>
                      </a:cubicBezTo>
                      <a:lnTo>
                        <a:pt x="102" y="67"/>
                      </a:lnTo>
                      <a:close/>
                    </a:path>
                  </a:pathLst>
                </a:custGeom>
                <a:solidFill>
                  <a:srgbClr val="7B675D"/>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grpSp>
          <p:cxnSp>
            <p:nvCxnSpPr>
              <p:cNvPr id="57" name="直接连接符 56"/>
              <p:cNvCxnSpPr>
                <a:stCxn id="116" idx="2"/>
              </p:cNvCxnSpPr>
              <p:nvPr/>
            </p:nvCxnSpPr>
            <p:spPr>
              <a:xfrm flipH="1">
                <a:off x="1750517" y="2035175"/>
                <a:ext cx="766763" cy="968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116" idx="2"/>
              </p:cNvCxnSpPr>
              <p:nvPr/>
            </p:nvCxnSpPr>
            <p:spPr>
              <a:xfrm>
                <a:off x="1574305" y="3519488"/>
                <a:ext cx="606425" cy="1522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969592" y="3578225"/>
                <a:ext cx="2206625" cy="1487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777505" y="3243263"/>
                <a:ext cx="3282950" cy="71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p:cNvCxnSpPr>
                <a:endCxn id="101" idx="3"/>
              </p:cNvCxnSpPr>
              <p:nvPr/>
            </p:nvCxnSpPr>
            <p:spPr>
              <a:xfrm flipV="1">
                <a:off x="2096592" y="2632075"/>
                <a:ext cx="2608263" cy="639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2734767" y="4276725"/>
                <a:ext cx="2457450" cy="86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2736355" y="5313363"/>
                <a:ext cx="1316038" cy="53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连接符 63"/>
              <p:cNvCxnSpPr>
                <a:endCxn id="116" idx="4"/>
              </p:cNvCxnSpPr>
              <p:nvPr/>
            </p:nvCxnSpPr>
            <p:spPr>
              <a:xfrm flipV="1">
                <a:off x="2369642" y="2500313"/>
                <a:ext cx="612775" cy="260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117" idx="3"/>
                <a:endCxn id="116" idx="4"/>
              </p:cNvCxnSpPr>
              <p:nvPr/>
            </p:nvCxnSpPr>
            <p:spPr>
              <a:xfrm>
                <a:off x="3458667" y="2035175"/>
                <a:ext cx="1657350" cy="271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112" idx="2"/>
                <a:endCxn id="116" idx="4"/>
              </p:cNvCxnSpPr>
              <p:nvPr/>
            </p:nvCxnSpPr>
            <p:spPr>
              <a:xfrm>
                <a:off x="5100142" y="2470150"/>
                <a:ext cx="344488" cy="1263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4779467" y="4159250"/>
                <a:ext cx="598488" cy="906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116" idx="5"/>
              </p:cNvCxnSpPr>
              <p:nvPr/>
            </p:nvCxnSpPr>
            <p:spPr>
              <a:xfrm>
                <a:off x="3311030" y="2363788"/>
                <a:ext cx="1881188" cy="127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H="1" flipV="1">
                <a:off x="2985592" y="2301875"/>
                <a:ext cx="1492250" cy="2638425"/>
              </a:xfrm>
              <a:prstGeom prst="line">
                <a:avLst/>
              </a:prstGeom>
            </p:spPr>
            <p:style>
              <a:lnRef idx="1">
                <a:schemeClr val="accent1"/>
              </a:lnRef>
              <a:fillRef idx="0">
                <a:schemeClr val="accent1"/>
              </a:fillRef>
              <a:effectRef idx="0">
                <a:schemeClr val="accent1"/>
              </a:effectRef>
              <a:fontRef idx="minor">
                <a:schemeClr val="tx1"/>
              </a:fontRef>
            </p:style>
          </p:cxnSp>
          <p:grpSp>
            <p:nvGrpSpPr>
              <p:cNvPr id="70" name="Group 51"/>
              <p:cNvGrpSpPr>
                <a:grpSpLocks noChangeAspect="1"/>
              </p:cNvGrpSpPr>
              <p:nvPr/>
            </p:nvGrpSpPr>
            <p:grpSpPr>
              <a:xfrm>
                <a:off x="4555630" y="1825625"/>
                <a:ext cx="955675" cy="955675"/>
                <a:chOff x="1994" y="315"/>
                <a:chExt cx="1752" cy="1752"/>
              </a:xfrm>
            </p:grpSpPr>
            <p:sp>
              <p:nvSpPr>
                <p:cNvPr id="101" name="Oval 52"/>
                <p:cNvSpPr/>
                <p:nvPr/>
              </p:nvSpPr>
              <p:spPr>
                <a:xfrm>
                  <a:off x="2017" y="338"/>
                  <a:ext cx="1707" cy="1707"/>
                </a:xfrm>
                <a:prstGeom prst="ellipse">
                  <a:avLst/>
                </a:prstGeom>
                <a:solidFill>
                  <a:srgbClr val="3D7784"/>
                </a:solidFill>
                <a:ln w="9525">
                  <a:noFill/>
                </a:ln>
              </p:spPr>
              <p:txBody>
                <a:bodyPr wrap="square" lIns="91411" tIns="45705" rIns="91411" bIns="45705" anchor="t"/>
                <a:lstStyle/>
                <a:p>
                  <a:endParaRPr lang="zh-CN" altLang="en-US" sz="2000">
                    <a:latin typeface="微软雅黑" panose="020B0503020204020204" pitchFamily="34" charset="-122"/>
                    <a:ea typeface="微软雅黑" panose="020B0503020204020204" pitchFamily="34" charset="-122"/>
                  </a:endParaRPr>
                </a:p>
              </p:txBody>
            </p:sp>
            <p:sp>
              <p:nvSpPr>
                <p:cNvPr id="102" name="Freeform 53"/>
                <p:cNvSpPr>
                  <a:spLocks noEditPoints="1"/>
                </p:cNvSpPr>
                <p:nvPr/>
              </p:nvSpPr>
              <p:spPr>
                <a:xfrm>
                  <a:off x="1994" y="315"/>
                  <a:ext cx="1752" cy="1752"/>
                </a:xfrm>
                <a:custGeom>
                  <a:avLst/>
                  <a:gdLst/>
                  <a:ahLst/>
                  <a:cxnLst>
                    <a:cxn ang="0">
                      <a:pos x="876" y="1752"/>
                    </a:cxn>
                    <a:cxn ang="0">
                      <a:pos x="0" y="876"/>
                    </a:cxn>
                    <a:cxn ang="0">
                      <a:pos x="876" y="0"/>
                    </a:cxn>
                    <a:cxn ang="0">
                      <a:pos x="1752" y="876"/>
                    </a:cxn>
                    <a:cxn ang="0">
                      <a:pos x="876" y="1752"/>
                    </a:cxn>
                    <a:cxn ang="0">
                      <a:pos x="876" y="44"/>
                    </a:cxn>
                    <a:cxn ang="0">
                      <a:pos x="44" y="876"/>
                    </a:cxn>
                    <a:cxn ang="0">
                      <a:pos x="876" y="1707"/>
                    </a:cxn>
                    <a:cxn ang="0">
                      <a:pos x="1707" y="876"/>
                    </a:cxn>
                    <a:cxn ang="0">
                      <a:pos x="876" y="44"/>
                    </a:cxn>
                  </a:cxnLst>
                  <a:rect l="0" t="0" r="0" b="0"/>
                  <a:pathLst>
                    <a:path w="1560" h="1560">
                      <a:moveTo>
                        <a:pt x="780" y="1560"/>
                      </a:moveTo>
                      <a:cubicBezTo>
                        <a:pt x="350" y="1560"/>
                        <a:pt x="0" y="1210"/>
                        <a:pt x="0" y="780"/>
                      </a:cubicBezTo>
                      <a:cubicBezTo>
                        <a:pt x="0" y="350"/>
                        <a:pt x="350" y="0"/>
                        <a:pt x="780" y="0"/>
                      </a:cubicBezTo>
                      <a:cubicBezTo>
                        <a:pt x="1210" y="0"/>
                        <a:pt x="1560" y="350"/>
                        <a:pt x="1560" y="780"/>
                      </a:cubicBezTo>
                      <a:cubicBezTo>
                        <a:pt x="1560" y="1210"/>
                        <a:pt x="1210" y="1560"/>
                        <a:pt x="780" y="1560"/>
                      </a:cubicBezTo>
                      <a:close/>
                      <a:moveTo>
                        <a:pt x="780" y="40"/>
                      </a:moveTo>
                      <a:cubicBezTo>
                        <a:pt x="372" y="40"/>
                        <a:pt x="40" y="372"/>
                        <a:pt x="40" y="780"/>
                      </a:cubicBezTo>
                      <a:cubicBezTo>
                        <a:pt x="40" y="1188"/>
                        <a:pt x="372" y="1520"/>
                        <a:pt x="780" y="1520"/>
                      </a:cubicBezTo>
                      <a:cubicBezTo>
                        <a:pt x="1188" y="1520"/>
                        <a:pt x="1520" y="1188"/>
                        <a:pt x="1520" y="780"/>
                      </a:cubicBezTo>
                      <a:cubicBezTo>
                        <a:pt x="1520" y="372"/>
                        <a:pt x="1188" y="40"/>
                        <a:pt x="780" y="40"/>
                      </a:cubicBezTo>
                      <a:close/>
                    </a:path>
                  </a:pathLst>
                </a:custGeom>
                <a:solidFill>
                  <a:srgbClr val="FFFFFF"/>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03" name="Freeform 54"/>
                <p:cNvSpPr/>
                <p:nvPr/>
              </p:nvSpPr>
              <p:spPr>
                <a:xfrm>
                  <a:off x="2657" y="1498"/>
                  <a:ext cx="440" cy="312"/>
                </a:xfrm>
                <a:custGeom>
                  <a:avLst/>
                  <a:gdLst/>
                  <a:ahLst/>
                  <a:cxnLst>
                    <a:cxn ang="0">
                      <a:pos x="436" y="188"/>
                    </a:cxn>
                    <a:cxn ang="0">
                      <a:pos x="436" y="188"/>
                    </a:cxn>
                    <a:cxn ang="0">
                      <a:pos x="398" y="158"/>
                    </a:cxn>
                    <a:cxn ang="0">
                      <a:pos x="389" y="159"/>
                    </a:cxn>
                    <a:cxn ang="0">
                      <a:pos x="389" y="121"/>
                    </a:cxn>
                    <a:cxn ang="0">
                      <a:pos x="407" y="118"/>
                    </a:cxn>
                    <a:cxn ang="0">
                      <a:pos x="437" y="80"/>
                    </a:cxn>
                    <a:cxn ang="0">
                      <a:pos x="436" y="77"/>
                    </a:cxn>
                    <a:cxn ang="0">
                      <a:pos x="436" y="77"/>
                    </a:cxn>
                    <a:cxn ang="0">
                      <a:pos x="436" y="76"/>
                    </a:cxn>
                    <a:cxn ang="0">
                      <a:pos x="398" y="46"/>
                    </a:cxn>
                    <a:cxn ang="0">
                      <a:pos x="388" y="47"/>
                    </a:cxn>
                    <a:cxn ang="0">
                      <a:pos x="334" y="0"/>
                    </a:cxn>
                    <a:cxn ang="0">
                      <a:pos x="105" y="0"/>
                    </a:cxn>
                    <a:cxn ang="0">
                      <a:pos x="50" y="51"/>
                    </a:cxn>
                    <a:cxn ang="0">
                      <a:pos x="50" y="87"/>
                    </a:cxn>
                    <a:cxn ang="0">
                      <a:pos x="33" y="89"/>
                    </a:cxn>
                    <a:cxn ang="0">
                      <a:pos x="3" y="129"/>
                    </a:cxn>
                    <a:cxn ang="0">
                      <a:pos x="3" y="132"/>
                    </a:cxn>
                    <a:cxn ang="0">
                      <a:pos x="3" y="133"/>
                    </a:cxn>
                    <a:cxn ang="0">
                      <a:pos x="42" y="163"/>
                    </a:cxn>
                    <a:cxn ang="0">
                      <a:pos x="50" y="162"/>
                    </a:cxn>
                    <a:cxn ang="0">
                      <a:pos x="50" y="200"/>
                    </a:cxn>
                    <a:cxn ang="0">
                      <a:pos x="33" y="203"/>
                    </a:cxn>
                    <a:cxn ang="0">
                      <a:pos x="3" y="241"/>
                    </a:cxn>
                    <a:cxn ang="0">
                      <a:pos x="3" y="243"/>
                    </a:cxn>
                    <a:cxn ang="0">
                      <a:pos x="3" y="243"/>
                    </a:cxn>
                    <a:cxn ang="0">
                      <a:pos x="3" y="245"/>
                    </a:cxn>
                    <a:cxn ang="0">
                      <a:pos x="42" y="276"/>
                    </a:cxn>
                    <a:cxn ang="0">
                      <a:pos x="53" y="274"/>
                    </a:cxn>
                    <a:cxn ang="0">
                      <a:pos x="105" y="312"/>
                    </a:cxn>
                    <a:cxn ang="0">
                      <a:pos x="334" y="312"/>
                    </a:cxn>
                    <a:cxn ang="0">
                      <a:pos x="389" y="260"/>
                    </a:cxn>
                    <a:cxn ang="0">
                      <a:pos x="389" y="233"/>
                    </a:cxn>
                    <a:cxn ang="0">
                      <a:pos x="407" y="231"/>
                    </a:cxn>
                    <a:cxn ang="0">
                      <a:pos x="437" y="193"/>
                    </a:cxn>
                    <a:cxn ang="0">
                      <a:pos x="436" y="188"/>
                    </a:cxn>
                  </a:cxnLst>
                  <a:rect l="0" t="0" r="0" b="0"/>
                  <a:pathLst>
                    <a:path w="392" h="278">
                      <a:moveTo>
                        <a:pt x="389" y="168"/>
                      </a:moveTo>
                      <a:cubicBezTo>
                        <a:pt x="389" y="168"/>
                        <a:pt x="389" y="168"/>
                        <a:pt x="389" y="168"/>
                      </a:cubicBezTo>
                      <a:cubicBezTo>
                        <a:pt x="387" y="151"/>
                        <a:pt x="372" y="139"/>
                        <a:pt x="355" y="141"/>
                      </a:cubicBezTo>
                      <a:cubicBezTo>
                        <a:pt x="347" y="142"/>
                        <a:pt x="347" y="142"/>
                        <a:pt x="347" y="142"/>
                      </a:cubicBezTo>
                      <a:cubicBezTo>
                        <a:pt x="347" y="108"/>
                        <a:pt x="347" y="108"/>
                        <a:pt x="347" y="108"/>
                      </a:cubicBezTo>
                      <a:cubicBezTo>
                        <a:pt x="363" y="106"/>
                        <a:pt x="363" y="106"/>
                        <a:pt x="363" y="106"/>
                      </a:cubicBezTo>
                      <a:cubicBezTo>
                        <a:pt x="380" y="104"/>
                        <a:pt x="392" y="89"/>
                        <a:pt x="390" y="72"/>
                      </a:cubicBezTo>
                      <a:cubicBezTo>
                        <a:pt x="389" y="69"/>
                        <a:pt x="389" y="69"/>
                        <a:pt x="389" y="69"/>
                      </a:cubicBezTo>
                      <a:cubicBezTo>
                        <a:pt x="389" y="69"/>
                        <a:pt x="389" y="69"/>
                        <a:pt x="389" y="69"/>
                      </a:cubicBezTo>
                      <a:cubicBezTo>
                        <a:pt x="389" y="68"/>
                        <a:pt x="389" y="68"/>
                        <a:pt x="389" y="68"/>
                      </a:cubicBezTo>
                      <a:cubicBezTo>
                        <a:pt x="387" y="51"/>
                        <a:pt x="372" y="39"/>
                        <a:pt x="355" y="41"/>
                      </a:cubicBezTo>
                      <a:cubicBezTo>
                        <a:pt x="346" y="42"/>
                        <a:pt x="346" y="42"/>
                        <a:pt x="346" y="42"/>
                      </a:cubicBezTo>
                      <a:cubicBezTo>
                        <a:pt x="344" y="18"/>
                        <a:pt x="323" y="0"/>
                        <a:pt x="298" y="0"/>
                      </a:cubicBezTo>
                      <a:cubicBezTo>
                        <a:pt x="94" y="0"/>
                        <a:pt x="94" y="0"/>
                        <a:pt x="94" y="0"/>
                      </a:cubicBezTo>
                      <a:cubicBezTo>
                        <a:pt x="67" y="0"/>
                        <a:pt x="45" y="21"/>
                        <a:pt x="45" y="46"/>
                      </a:cubicBezTo>
                      <a:cubicBezTo>
                        <a:pt x="45" y="78"/>
                        <a:pt x="45" y="78"/>
                        <a:pt x="45" y="78"/>
                      </a:cubicBezTo>
                      <a:cubicBezTo>
                        <a:pt x="30" y="80"/>
                        <a:pt x="30" y="80"/>
                        <a:pt x="30" y="80"/>
                      </a:cubicBezTo>
                      <a:cubicBezTo>
                        <a:pt x="13" y="82"/>
                        <a:pt x="0" y="98"/>
                        <a:pt x="3" y="115"/>
                      </a:cubicBezTo>
                      <a:cubicBezTo>
                        <a:pt x="3" y="118"/>
                        <a:pt x="3" y="118"/>
                        <a:pt x="3" y="118"/>
                      </a:cubicBezTo>
                      <a:cubicBezTo>
                        <a:pt x="3" y="119"/>
                        <a:pt x="3" y="119"/>
                        <a:pt x="3" y="119"/>
                      </a:cubicBezTo>
                      <a:cubicBezTo>
                        <a:pt x="5" y="136"/>
                        <a:pt x="21" y="148"/>
                        <a:pt x="38" y="146"/>
                      </a:cubicBezTo>
                      <a:cubicBezTo>
                        <a:pt x="45" y="145"/>
                        <a:pt x="45" y="145"/>
                        <a:pt x="45" y="145"/>
                      </a:cubicBezTo>
                      <a:cubicBezTo>
                        <a:pt x="45" y="179"/>
                        <a:pt x="45" y="179"/>
                        <a:pt x="45" y="179"/>
                      </a:cubicBezTo>
                      <a:cubicBezTo>
                        <a:pt x="30" y="181"/>
                        <a:pt x="30" y="181"/>
                        <a:pt x="30" y="181"/>
                      </a:cubicBezTo>
                      <a:cubicBezTo>
                        <a:pt x="13" y="183"/>
                        <a:pt x="0" y="198"/>
                        <a:pt x="3" y="215"/>
                      </a:cubicBezTo>
                      <a:cubicBezTo>
                        <a:pt x="3" y="217"/>
                        <a:pt x="3" y="217"/>
                        <a:pt x="3" y="217"/>
                      </a:cubicBezTo>
                      <a:cubicBezTo>
                        <a:pt x="3" y="217"/>
                        <a:pt x="3" y="217"/>
                        <a:pt x="3" y="217"/>
                      </a:cubicBezTo>
                      <a:cubicBezTo>
                        <a:pt x="3" y="219"/>
                        <a:pt x="3" y="219"/>
                        <a:pt x="3" y="219"/>
                      </a:cubicBezTo>
                      <a:cubicBezTo>
                        <a:pt x="5" y="236"/>
                        <a:pt x="21" y="248"/>
                        <a:pt x="38" y="246"/>
                      </a:cubicBezTo>
                      <a:cubicBezTo>
                        <a:pt x="48" y="245"/>
                        <a:pt x="48" y="245"/>
                        <a:pt x="48" y="245"/>
                      </a:cubicBezTo>
                      <a:cubicBezTo>
                        <a:pt x="54" y="264"/>
                        <a:pt x="72" y="278"/>
                        <a:pt x="94" y="278"/>
                      </a:cubicBezTo>
                      <a:cubicBezTo>
                        <a:pt x="298" y="278"/>
                        <a:pt x="298" y="278"/>
                        <a:pt x="298" y="278"/>
                      </a:cubicBezTo>
                      <a:cubicBezTo>
                        <a:pt x="325" y="278"/>
                        <a:pt x="347" y="258"/>
                        <a:pt x="347" y="232"/>
                      </a:cubicBezTo>
                      <a:cubicBezTo>
                        <a:pt x="347" y="208"/>
                        <a:pt x="347" y="208"/>
                        <a:pt x="347" y="208"/>
                      </a:cubicBezTo>
                      <a:cubicBezTo>
                        <a:pt x="363" y="206"/>
                        <a:pt x="363" y="206"/>
                        <a:pt x="363" y="206"/>
                      </a:cubicBezTo>
                      <a:cubicBezTo>
                        <a:pt x="380" y="204"/>
                        <a:pt x="392" y="189"/>
                        <a:pt x="390" y="172"/>
                      </a:cubicBezTo>
                      <a:lnTo>
                        <a:pt x="389" y="168"/>
                      </a:lnTo>
                      <a:close/>
                    </a:path>
                  </a:pathLst>
                </a:custGeom>
                <a:solidFill>
                  <a:srgbClr val="7B675D"/>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04" name="Freeform 55"/>
                <p:cNvSpPr/>
                <p:nvPr/>
              </p:nvSpPr>
              <p:spPr>
                <a:xfrm>
                  <a:off x="2657" y="1654"/>
                  <a:ext cx="437" cy="88"/>
                </a:xfrm>
                <a:custGeom>
                  <a:avLst/>
                  <a:gdLst/>
                  <a:ahLst/>
                  <a:cxnLst>
                    <a:cxn ang="0">
                      <a:pos x="398" y="2"/>
                    </a:cxn>
                    <a:cxn ang="0">
                      <a:pos x="389" y="3"/>
                    </a:cxn>
                    <a:cxn ang="0">
                      <a:pos x="50" y="45"/>
                    </a:cxn>
                    <a:cxn ang="0">
                      <a:pos x="33" y="47"/>
                    </a:cxn>
                    <a:cxn ang="0">
                      <a:pos x="3" y="85"/>
                    </a:cxn>
                    <a:cxn ang="0">
                      <a:pos x="3" y="88"/>
                    </a:cxn>
                    <a:cxn ang="0">
                      <a:pos x="50" y="81"/>
                    </a:cxn>
                    <a:cxn ang="0">
                      <a:pos x="437" y="32"/>
                    </a:cxn>
                    <a:cxn ang="0">
                      <a:pos x="437" y="32"/>
                    </a:cxn>
                    <a:cxn ang="0">
                      <a:pos x="398" y="2"/>
                    </a:cxn>
                  </a:cxnLst>
                  <a:rect l="0" t="0" r="0" b="0"/>
                  <a:pathLst>
                    <a:path w="389" h="78">
                      <a:moveTo>
                        <a:pt x="355" y="2"/>
                      </a:moveTo>
                      <a:cubicBezTo>
                        <a:pt x="347" y="3"/>
                        <a:pt x="347" y="3"/>
                        <a:pt x="347" y="3"/>
                      </a:cubicBezTo>
                      <a:cubicBezTo>
                        <a:pt x="45" y="40"/>
                        <a:pt x="45" y="40"/>
                        <a:pt x="45" y="40"/>
                      </a:cubicBezTo>
                      <a:cubicBezTo>
                        <a:pt x="30" y="42"/>
                        <a:pt x="30" y="42"/>
                        <a:pt x="30" y="42"/>
                      </a:cubicBezTo>
                      <a:cubicBezTo>
                        <a:pt x="13" y="44"/>
                        <a:pt x="0" y="59"/>
                        <a:pt x="3" y="76"/>
                      </a:cubicBezTo>
                      <a:cubicBezTo>
                        <a:pt x="3" y="78"/>
                        <a:pt x="3" y="78"/>
                        <a:pt x="3" y="78"/>
                      </a:cubicBezTo>
                      <a:cubicBezTo>
                        <a:pt x="45" y="72"/>
                        <a:pt x="45" y="72"/>
                        <a:pt x="45" y="72"/>
                      </a:cubicBezTo>
                      <a:cubicBezTo>
                        <a:pt x="389" y="29"/>
                        <a:pt x="389" y="29"/>
                        <a:pt x="389" y="29"/>
                      </a:cubicBezTo>
                      <a:cubicBezTo>
                        <a:pt x="389" y="29"/>
                        <a:pt x="389" y="29"/>
                        <a:pt x="389" y="29"/>
                      </a:cubicBezTo>
                      <a:cubicBezTo>
                        <a:pt x="387" y="12"/>
                        <a:pt x="372" y="0"/>
                        <a:pt x="355" y="2"/>
                      </a:cubicBezTo>
                      <a:close/>
                    </a:path>
                  </a:pathLst>
                </a:custGeom>
                <a:solidFill>
                  <a:srgbClr val="937C6F"/>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05" name="Freeform 56"/>
                <p:cNvSpPr/>
                <p:nvPr/>
              </p:nvSpPr>
              <p:spPr>
                <a:xfrm>
                  <a:off x="2657" y="1542"/>
                  <a:ext cx="437" cy="88"/>
                </a:xfrm>
                <a:custGeom>
                  <a:avLst/>
                  <a:gdLst/>
                  <a:ahLst/>
                  <a:cxnLst>
                    <a:cxn ang="0">
                      <a:pos x="437" y="32"/>
                    </a:cxn>
                    <a:cxn ang="0">
                      <a:pos x="398" y="2"/>
                    </a:cxn>
                    <a:cxn ang="0">
                      <a:pos x="388" y="3"/>
                    </a:cxn>
                    <a:cxn ang="0">
                      <a:pos x="50" y="43"/>
                    </a:cxn>
                    <a:cxn ang="0">
                      <a:pos x="33" y="45"/>
                    </a:cxn>
                    <a:cxn ang="0">
                      <a:pos x="3" y="84"/>
                    </a:cxn>
                    <a:cxn ang="0">
                      <a:pos x="3" y="88"/>
                    </a:cxn>
                    <a:cxn ang="0">
                      <a:pos x="389" y="40"/>
                    </a:cxn>
                    <a:cxn ang="0">
                      <a:pos x="437" y="33"/>
                    </a:cxn>
                    <a:cxn ang="0">
                      <a:pos x="437" y="32"/>
                    </a:cxn>
                  </a:cxnLst>
                  <a:rect l="0" t="0" r="0" b="0"/>
                  <a:pathLst>
                    <a:path w="389" h="79">
                      <a:moveTo>
                        <a:pt x="389" y="29"/>
                      </a:moveTo>
                      <a:cubicBezTo>
                        <a:pt x="387" y="12"/>
                        <a:pt x="372" y="0"/>
                        <a:pt x="355" y="2"/>
                      </a:cubicBezTo>
                      <a:cubicBezTo>
                        <a:pt x="346" y="3"/>
                        <a:pt x="346" y="3"/>
                        <a:pt x="346" y="3"/>
                      </a:cubicBezTo>
                      <a:cubicBezTo>
                        <a:pt x="45" y="39"/>
                        <a:pt x="45" y="39"/>
                        <a:pt x="45" y="39"/>
                      </a:cubicBezTo>
                      <a:cubicBezTo>
                        <a:pt x="30" y="41"/>
                        <a:pt x="30" y="41"/>
                        <a:pt x="30" y="41"/>
                      </a:cubicBezTo>
                      <a:cubicBezTo>
                        <a:pt x="13" y="43"/>
                        <a:pt x="0" y="59"/>
                        <a:pt x="3" y="76"/>
                      </a:cubicBezTo>
                      <a:cubicBezTo>
                        <a:pt x="3" y="79"/>
                        <a:pt x="3" y="79"/>
                        <a:pt x="3" y="79"/>
                      </a:cubicBezTo>
                      <a:cubicBezTo>
                        <a:pt x="347" y="36"/>
                        <a:pt x="347" y="36"/>
                        <a:pt x="347" y="36"/>
                      </a:cubicBezTo>
                      <a:cubicBezTo>
                        <a:pt x="389" y="30"/>
                        <a:pt x="389" y="30"/>
                        <a:pt x="389" y="30"/>
                      </a:cubicBezTo>
                      <a:lnTo>
                        <a:pt x="389" y="29"/>
                      </a:lnTo>
                      <a:close/>
                    </a:path>
                  </a:pathLst>
                </a:custGeom>
                <a:solidFill>
                  <a:srgbClr val="937C6F"/>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06" name="Freeform 57"/>
                <p:cNvSpPr/>
                <p:nvPr/>
              </p:nvSpPr>
              <p:spPr>
                <a:xfrm>
                  <a:off x="2839" y="571"/>
                  <a:ext cx="68" cy="162"/>
                </a:xfrm>
                <a:custGeom>
                  <a:avLst/>
                  <a:gdLst/>
                  <a:ahLst/>
                  <a:cxnLst>
                    <a:cxn ang="0">
                      <a:pos x="68" y="126"/>
                    </a:cxn>
                    <a:cxn ang="0">
                      <a:pos x="34" y="162"/>
                    </a:cxn>
                    <a:cxn ang="0">
                      <a:pos x="0" y="126"/>
                    </a:cxn>
                    <a:cxn ang="0">
                      <a:pos x="0" y="36"/>
                    </a:cxn>
                    <a:cxn ang="0">
                      <a:pos x="34" y="0"/>
                    </a:cxn>
                    <a:cxn ang="0">
                      <a:pos x="68" y="36"/>
                    </a:cxn>
                    <a:cxn ang="0">
                      <a:pos x="68" y="126"/>
                    </a:cxn>
                  </a:cxnLst>
                  <a:rect l="0" t="0" r="0" b="0"/>
                  <a:pathLst>
                    <a:path w="61" h="144">
                      <a:moveTo>
                        <a:pt x="61" y="112"/>
                      </a:moveTo>
                      <a:cubicBezTo>
                        <a:pt x="61" y="129"/>
                        <a:pt x="48" y="144"/>
                        <a:pt x="31" y="144"/>
                      </a:cubicBezTo>
                      <a:cubicBezTo>
                        <a:pt x="14" y="144"/>
                        <a:pt x="0" y="129"/>
                        <a:pt x="0" y="112"/>
                      </a:cubicBezTo>
                      <a:cubicBezTo>
                        <a:pt x="0" y="32"/>
                        <a:pt x="0" y="32"/>
                        <a:pt x="0" y="32"/>
                      </a:cubicBezTo>
                      <a:cubicBezTo>
                        <a:pt x="0" y="15"/>
                        <a:pt x="14" y="0"/>
                        <a:pt x="31" y="0"/>
                      </a:cubicBezTo>
                      <a:cubicBezTo>
                        <a:pt x="48" y="0"/>
                        <a:pt x="61" y="15"/>
                        <a:pt x="61" y="32"/>
                      </a:cubicBezTo>
                      <a:lnTo>
                        <a:pt x="61" y="112"/>
                      </a:lnTo>
                      <a:close/>
                    </a:path>
                  </a:pathLst>
                </a:custGeom>
                <a:solidFill>
                  <a:srgbClr val="F0F0D8"/>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07" name="Freeform 58"/>
                <p:cNvSpPr/>
                <p:nvPr/>
              </p:nvSpPr>
              <p:spPr>
                <a:xfrm>
                  <a:off x="2324" y="1080"/>
                  <a:ext cx="162" cy="69"/>
                </a:xfrm>
                <a:custGeom>
                  <a:avLst/>
                  <a:gdLst/>
                  <a:ahLst/>
                  <a:cxnLst>
                    <a:cxn ang="0">
                      <a:pos x="126" y="0"/>
                    </a:cxn>
                    <a:cxn ang="0">
                      <a:pos x="162" y="35"/>
                    </a:cxn>
                    <a:cxn ang="0">
                      <a:pos x="126" y="69"/>
                    </a:cxn>
                    <a:cxn ang="0">
                      <a:pos x="36" y="69"/>
                    </a:cxn>
                    <a:cxn ang="0">
                      <a:pos x="0" y="35"/>
                    </a:cxn>
                    <a:cxn ang="0">
                      <a:pos x="36" y="0"/>
                    </a:cxn>
                    <a:cxn ang="0">
                      <a:pos x="126" y="0"/>
                    </a:cxn>
                  </a:cxnLst>
                  <a:rect l="0" t="0" r="0" b="0"/>
                  <a:pathLst>
                    <a:path w="144" h="61">
                      <a:moveTo>
                        <a:pt x="112" y="0"/>
                      </a:moveTo>
                      <a:cubicBezTo>
                        <a:pt x="129" y="0"/>
                        <a:pt x="144" y="14"/>
                        <a:pt x="144" y="31"/>
                      </a:cubicBezTo>
                      <a:cubicBezTo>
                        <a:pt x="144" y="47"/>
                        <a:pt x="129" y="61"/>
                        <a:pt x="112" y="61"/>
                      </a:cubicBezTo>
                      <a:cubicBezTo>
                        <a:pt x="32" y="61"/>
                        <a:pt x="32" y="61"/>
                        <a:pt x="32" y="61"/>
                      </a:cubicBezTo>
                      <a:cubicBezTo>
                        <a:pt x="15" y="61"/>
                        <a:pt x="0" y="47"/>
                        <a:pt x="0" y="31"/>
                      </a:cubicBezTo>
                      <a:cubicBezTo>
                        <a:pt x="0" y="14"/>
                        <a:pt x="15" y="0"/>
                        <a:pt x="32" y="0"/>
                      </a:cubicBezTo>
                      <a:lnTo>
                        <a:pt x="112" y="0"/>
                      </a:lnTo>
                      <a:close/>
                    </a:path>
                  </a:pathLst>
                </a:custGeom>
                <a:solidFill>
                  <a:srgbClr val="F0F0D8"/>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08" name="Freeform 59"/>
                <p:cNvSpPr/>
                <p:nvPr/>
              </p:nvSpPr>
              <p:spPr>
                <a:xfrm>
                  <a:off x="2473" y="716"/>
                  <a:ext cx="141" cy="141"/>
                </a:xfrm>
                <a:custGeom>
                  <a:avLst/>
                  <a:gdLst/>
                  <a:ahLst/>
                  <a:cxnLst>
                    <a:cxn ang="0">
                      <a:pos x="126" y="77"/>
                    </a:cxn>
                    <a:cxn ang="0">
                      <a:pos x="127" y="127"/>
                    </a:cxn>
                    <a:cxn ang="0">
                      <a:pos x="78" y="126"/>
                    </a:cxn>
                    <a:cxn ang="0">
                      <a:pos x="14" y="63"/>
                    </a:cxn>
                    <a:cxn ang="0">
                      <a:pos x="13" y="13"/>
                    </a:cxn>
                    <a:cxn ang="0">
                      <a:pos x="62" y="14"/>
                    </a:cxn>
                    <a:cxn ang="0">
                      <a:pos x="126" y="77"/>
                    </a:cxn>
                  </a:cxnLst>
                  <a:rect l="0" t="0" r="0" b="0"/>
                  <a:pathLst>
                    <a:path w="126" h="125">
                      <a:moveTo>
                        <a:pt x="113" y="69"/>
                      </a:moveTo>
                      <a:cubicBezTo>
                        <a:pt x="125" y="81"/>
                        <a:pt x="126" y="101"/>
                        <a:pt x="114" y="113"/>
                      </a:cubicBezTo>
                      <a:cubicBezTo>
                        <a:pt x="102" y="125"/>
                        <a:pt x="82" y="125"/>
                        <a:pt x="70" y="112"/>
                      </a:cubicBezTo>
                      <a:cubicBezTo>
                        <a:pt x="13" y="56"/>
                        <a:pt x="13" y="56"/>
                        <a:pt x="13" y="56"/>
                      </a:cubicBezTo>
                      <a:cubicBezTo>
                        <a:pt x="1" y="43"/>
                        <a:pt x="0" y="24"/>
                        <a:pt x="12" y="12"/>
                      </a:cubicBezTo>
                      <a:cubicBezTo>
                        <a:pt x="24" y="0"/>
                        <a:pt x="44" y="0"/>
                        <a:pt x="56" y="13"/>
                      </a:cubicBezTo>
                      <a:lnTo>
                        <a:pt x="113" y="69"/>
                      </a:lnTo>
                      <a:close/>
                    </a:path>
                  </a:pathLst>
                </a:custGeom>
                <a:solidFill>
                  <a:srgbClr val="F0F0D8"/>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09" name="Freeform 60"/>
                <p:cNvSpPr/>
                <p:nvPr/>
              </p:nvSpPr>
              <p:spPr>
                <a:xfrm>
                  <a:off x="3131" y="721"/>
                  <a:ext cx="140" cy="140"/>
                </a:xfrm>
                <a:custGeom>
                  <a:avLst/>
                  <a:gdLst/>
                  <a:ahLst/>
                  <a:cxnLst>
                    <a:cxn ang="0">
                      <a:pos x="62" y="125"/>
                    </a:cxn>
                    <a:cxn ang="0">
                      <a:pos x="13" y="126"/>
                    </a:cxn>
                    <a:cxn ang="0">
                      <a:pos x="14" y="77"/>
                    </a:cxn>
                    <a:cxn ang="0">
                      <a:pos x="77" y="13"/>
                    </a:cxn>
                    <a:cxn ang="0">
                      <a:pos x="127" y="13"/>
                    </a:cxn>
                    <a:cxn ang="0">
                      <a:pos x="126" y="62"/>
                    </a:cxn>
                    <a:cxn ang="0">
                      <a:pos x="62" y="125"/>
                    </a:cxn>
                  </a:cxnLst>
                  <a:rect l="0" t="0" r="0" b="0"/>
                  <a:pathLst>
                    <a:path w="125" h="125">
                      <a:moveTo>
                        <a:pt x="56" y="112"/>
                      </a:moveTo>
                      <a:cubicBezTo>
                        <a:pt x="44" y="124"/>
                        <a:pt x="24" y="125"/>
                        <a:pt x="12" y="113"/>
                      </a:cubicBezTo>
                      <a:cubicBezTo>
                        <a:pt x="0" y="101"/>
                        <a:pt x="1" y="81"/>
                        <a:pt x="13" y="69"/>
                      </a:cubicBezTo>
                      <a:cubicBezTo>
                        <a:pt x="69" y="12"/>
                        <a:pt x="69" y="12"/>
                        <a:pt x="69" y="12"/>
                      </a:cubicBezTo>
                      <a:cubicBezTo>
                        <a:pt x="82" y="0"/>
                        <a:pt x="102" y="0"/>
                        <a:pt x="114" y="12"/>
                      </a:cubicBezTo>
                      <a:cubicBezTo>
                        <a:pt x="125" y="23"/>
                        <a:pt x="125" y="43"/>
                        <a:pt x="113" y="56"/>
                      </a:cubicBezTo>
                      <a:lnTo>
                        <a:pt x="56" y="112"/>
                      </a:lnTo>
                      <a:close/>
                    </a:path>
                  </a:pathLst>
                </a:custGeom>
                <a:solidFill>
                  <a:srgbClr val="F0F0D8"/>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10" name="Freeform 61"/>
                <p:cNvSpPr/>
                <p:nvPr/>
              </p:nvSpPr>
              <p:spPr>
                <a:xfrm>
                  <a:off x="3255" y="1086"/>
                  <a:ext cx="161" cy="68"/>
                </a:xfrm>
                <a:custGeom>
                  <a:avLst/>
                  <a:gdLst/>
                  <a:ahLst/>
                  <a:cxnLst>
                    <a:cxn ang="0">
                      <a:pos x="34" y="68"/>
                    </a:cxn>
                    <a:cxn ang="0">
                      <a:pos x="0" y="34"/>
                    </a:cxn>
                    <a:cxn ang="0">
                      <a:pos x="34" y="0"/>
                    </a:cxn>
                    <a:cxn ang="0">
                      <a:pos x="124" y="0"/>
                    </a:cxn>
                    <a:cxn ang="0">
                      <a:pos x="161" y="34"/>
                    </a:cxn>
                    <a:cxn ang="0">
                      <a:pos x="124" y="68"/>
                    </a:cxn>
                    <a:cxn ang="0">
                      <a:pos x="34" y="68"/>
                    </a:cxn>
                  </a:cxnLst>
                  <a:rect l="0" t="0" r="0" b="0"/>
                  <a:pathLst>
                    <a:path w="143" h="61">
                      <a:moveTo>
                        <a:pt x="31" y="61"/>
                      </a:moveTo>
                      <a:cubicBezTo>
                        <a:pt x="14" y="61"/>
                        <a:pt x="0" y="48"/>
                        <a:pt x="0" y="31"/>
                      </a:cubicBezTo>
                      <a:cubicBezTo>
                        <a:pt x="0" y="14"/>
                        <a:pt x="14" y="0"/>
                        <a:pt x="31" y="0"/>
                      </a:cubicBezTo>
                      <a:cubicBezTo>
                        <a:pt x="111" y="0"/>
                        <a:pt x="111" y="0"/>
                        <a:pt x="111" y="0"/>
                      </a:cubicBezTo>
                      <a:cubicBezTo>
                        <a:pt x="129" y="0"/>
                        <a:pt x="143" y="14"/>
                        <a:pt x="143" y="31"/>
                      </a:cubicBezTo>
                      <a:cubicBezTo>
                        <a:pt x="143" y="48"/>
                        <a:pt x="129" y="61"/>
                        <a:pt x="111" y="61"/>
                      </a:cubicBezTo>
                      <a:lnTo>
                        <a:pt x="31" y="61"/>
                      </a:lnTo>
                      <a:close/>
                    </a:path>
                  </a:pathLst>
                </a:custGeom>
                <a:solidFill>
                  <a:srgbClr val="F0F0D8"/>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11" name="Freeform 62"/>
                <p:cNvSpPr/>
                <p:nvPr/>
              </p:nvSpPr>
              <p:spPr>
                <a:xfrm>
                  <a:off x="2570" y="782"/>
                  <a:ext cx="613" cy="728"/>
                </a:xfrm>
                <a:custGeom>
                  <a:avLst/>
                  <a:gdLst/>
                  <a:ahLst/>
                  <a:cxnLst>
                    <a:cxn ang="0">
                      <a:pos x="306" y="0"/>
                    </a:cxn>
                    <a:cxn ang="0">
                      <a:pos x="0" y="305"/>
                    </a:cxn>
                    <a:cxn ang="0">
                      <a:pos x="120" y="585"/>
                    </a:cxn>
                    <a:cxn ang="0">
                      <a:pos x="158" y="728"/>
                    </a:cxn>
                    <a:cxn ang="0">
                      <a:pos x="191" y="715"/>
                    </a:cxn>
                    <a:cxn ang="0">
                      <a:pos x="421" y="715"/>
                    </a:cxn>
                    <a:cxn ang="0">
                      <a:pos x="454" y="728"/>
                    </a:cxn>
                    <a:cxn ang="0">
                      <a:pos x="492" y="585"/>
                    </a:cxn>
                    <a:cxn ang="0">
                      <a:pos x="613" y="305"/>
                    </a:cxn>
                    <a:cxn ang="0">
                      <a:pos x="306" y="0"/>
                    </a:cxn>
                  </a:cxnLst>
                  <a:rect l="0" t="0" r="0" b="0"/>
                  <a:pathLst>
                    <a:path w="546" h="648">
                      <a:moveTo>
                        <a:pt x="273" y="0"/>
                      </a:moveTo>
                      <a:cubicBezTo>
                        <a:pt x="122" y="0"/>
                        <a:pt x="0" y="122"/>
                        <a:pt x="0" y="272"/>
                      </a:cubicBezTo>
                      <a:cubicBezTo>
                        <a:pt x="0" y="363"/>
                        <a:pt x="58" y="460"/>
                        <a:pt x="107" y="521"/>
                      </a:cubicBezTo>
                      <a:cubicBezTo>
                        <a:pt x="148" y="574"/>
                        <a:pt x="137" y="617"/>
                        <a:pt x="141" y="648"/>
                      </a:cubicBezTo>
                      <a:cubicBezTo>
                        <a:pt x="150" y="641"/>
                        <a:pt x="160" y="637"/>
                        <a:pt x="171" y="637"/>
                      </a:cubicBezTo>
                      <a:cubicBezTo>
                        <a:pt x="375" y="637"/>
                        <a:pt x="375" y="637"/>
                        <a:pt x="375" y="637"/>
                      </a:cubicBezTo>
                      <a:cubicBezTo>
                        <a:pt x="387" y="637"/>
                        <a:pt x="396" y="641"/>
                        <a:pt x="405" y="648"/>
                      </a:cubicBezTo>
                      <a:cubicBezTo>
                        <a:pt x="409" y="617"/>
                        <a:pt x="398" y="574"/>
                        <a:pt x="439" y="521"/>
                      </a:cubicBezTo>
                      <a:cubicBezTo>
                        <a:pt x="488" y="460"/>
                        <a:pt x="546" y="363"/>
                        <a:pt x="546" y="272"/>
                      </a:cubicBezTo>
                      <a:cubicBezTo>
                        <a:pt x="546" y="122"/>
                        <a:pt x="424" y="0"/>
                        <a:pt x="273" y="0"/>
                      </a:cubicBezTo>
                      <a:close/>
                    </a:path>
                  </a:pathLst>
                </a:custGeom>
                <a:solidFill>
                  <a:srgbClr val="C8C8B4"/>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12" name="Freeform 63"/>
                <p:cNvSpPr/>
                <p:nvPr/>
              </p:nvSpPr>
              <p:spPr>
                <a:xfrm>
                  <a:off x="2589" y="802"/>
                  <a:ext cx="575" cy="698"/>
                </a:xfrm>
                <a:custGeom>
                  <a:avLst/>
                  <a:gdLst/>
                  <a:ahLst/>
                  <a:cxnLst>
                    <a:cxn ang="0">
                      <a:pos x="157" y="698"/>
                    </a:cxn>
                    <a:cxn ang="0">
                      <a:pos x="172" y="695"/>
                    </a:cxn>
                    <a:cxn ang="0">
                      <a:pos x="402" y="695"/>
                    </a:cxn>
                    <a:cxn ang="0">
                      <a:pos x="417" y="698"/>
                    </a:cxn>
                    <a:cxn ang="0">
                      <a:pos x="459" y="554"/>
                    </a:cxn>
                    <a:cxn ang="0">
                      <a:pos x="575" y="286"/>
                    </a:cxn>
                    <a:cxn ang="0">
                      <a:pos x="287" y="0"/>
                    </a:cxn>
                    <a:cxn ang="0">
                      <a:pos x="0" y="286"/>
                    </a:cxn>
                    <a:cxn ang="0">
                      <a:pos x="115" y="554"/>
                    </a:cxn>
                    <a:cxn ang="0">
                      <a:pos x="157" y="698"/>
                    </a:cxn>
                  </a:cxnLst>
                  <a:rect l="0" t="0" r="0" b="0"/>
                  <a:pathLst>
                    <a:path w="512" h="622">
                      <a:moveTo>
                        <a:pt x="140" y="622"/>
                      </a:moveTo>
                      <a:cubicBezTo>
                        <a:pt x="145" y="621"/>
                        <a:pt x="149" y="620"/>
                        <a:pt x="154" y="620"/>
                      </a:cubicBezTo>
                      <a:cubicBezTo>
                        <a:pt x="358" y="620"/>
                        <a:pt x="358" y="620"/>
                        <a:pt x="358" y="620"/>
                      </a:cubicBezTo>
                      <a:cubicBezTo>
                        <a:pt x="363" y="620"/>
                        <a:pt x="368" y="621"/>
                        <a:pt x="372" y="622"/>
                      </a:cubicBezTo>
                      <a:cubicBezTo>
                        <a:pt x="372" y="576"/>
                        <a:pt x="376" y="536"/>
                        <a:pt x="409" y="494"/>
                      </a:cubicBezTo>
                      <a:cubicBezTo>
                        <a:pt x="440" y="455"/>
                        <a:pt x="512" y="354"/>
                        <a:pt x="512" y="255"/>
                      </a:cubicBezTo>
                      <a:cubicBezTo>
                        <a:pt x="512" y="114"/>
                        <a:pt x="397" y="0"/>
                        <a:pt x="256" y="0"/>
                      </a:cubicBezTo>
                      <a:cubicBezTo>
                        <a:pt x="115" y="0"/>
                        <a:pt x="0" y="114"/>
                        <a:pt x="0" y="255"/>
                      </a:cubicBezTo>
                      <a:cubicBezTo>
                        <a:pt x="0" y="354"/>
                        <a:pt x="72" y="455"/>
                        <a:pt x="103" y="494"/>
                      </a:cubicBezTo>
                      <a:cubicBezTo>
                        <a:pt x="136" y="536"/>
                        <a:pt x="142" y="575"/>
                        <a:pt x="140" y="622"/>
                      </a:cubicBezTo>
                      <a:close/>
                    </a:path>
                  </a:pathLst>
                </a:custGeom>
                <a:solidFill>
                  <a:srgbClr val="F0F0D8"/>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13" name="Freeform 64"/>
                <p:cNvSpPr/>
                <p:nvPr/>
              </p:nvSpPr>
              <p:spPr>
                <a:xfrm>
                  <a:off x="2757" y="942"/>
                  <a:ext cx="227" cy="387"/>
                </a:xfrm>
                <a:custGeom>
                  <a:avLst/>
                  <a:gdLst/>
                  <a:ahLst/>
                  <a:cxnLst>
                    <a:cxn ang="0">
                      <a:pos x="113" y="387"/>
                    </a:cxn>
                    <a:cxn ang="0">
                      <a:pos x="0" y="273"/>
                    </a:cxn>
                    <a:cxn ang="0">
                      <a:pos x="66" y="273"/>
                    </a:cxn>
                    <a:cxn ang="0">
                      <a:pos x="113" y="320"/>
                    </a:cxn>
                    <a:cxn ang="0">
                      <a:pos x="160" y="273"/>
                    </a:cxn>
                    <a:cxn ang="0">
                      <a:pos x="109" y="226"/>
                    </a:cxn>
                    <a:cxn ang="0">
                      <a:pos x="0" y="113"/>
                    </a:cxn>
                    <a:cxn ang="0">
                      <a:pos x="113" y="0"/>
                    </a:cxn>
                    <a:cxn ang="0">
                      <a:pos x="227" y="113"/>
                    </a:cxn>
                    <a:cxn ang="0">
                      <a:pos x="160" y="113"/>
                    </a:cxn>
                    <a:cxn ang="0">
                      <a:pos x="113" y="67"/>
                    </a:cxn>
                    <a:cxn ang="0">
                      <a:pos x="66" y="113"/>
                    </a:cxn>
                    <a:cxn ang="0">
                      <a:pos x="117" y="160"/>
                    </a:cxn>
                    <a:cxn ang="0">
                      <a:pos x="227" y="273"/>
                    </a:cxn>
                    <a:cxn ang="0">
                      <a:pos x="113" y="387"/>
                    </a:cxn>
                  </a:cxnLst>
                  <a:rect l="0" t="0" r="0" b="0"/>
                  <a:pathLst>
                    <a:path w="202" h="345">
                      <a:moveTo>
                        <a:pt x="101" y="345"/>
                      </a:moveTo>
                      <a:cubicBezTo>
                        <a:pt x="45" y="345"/>
                        <a:pt x="0" y="300"/>
                        <a:pt x="0" y="244"/>
                      </a:cubicBezTo>
                      <a:cubicBezTo>
                        <a:pt x="59" y="244"/>
                        <a:pt x="59" y="244"/>
                        <a:pt x="59" y="244"/>
                      </a:cubicBezTo>
                      <a:cubicBezTo>
                        <a:pt x="59" y="267"/>
                        <a:pt x="78" y="286"/>
                        <a:pt x="101" y="286"/>
                      </a:cubicBezTo>
                      <a:cubicBezTo>
                        <a:pt x="124" y="286"/>
                        <a:pt x="143" y="267"/>
                        <a:pt x="143" y="244"/>
                      </a:cubicBezTo>
                      <a:cubicBezTo>
                        <a:pt x="143" y="219"/>
                        <a:pt x="119" y="205"/>
                        <a:pt x="97" y="202"/>
                      </a:cubicBezTo>
                      <a:cubicBezTo>
                        <a:pt x="40" y="195"/>
                        <a:pt x="0" y="153"/>
                        <a:pt x="0" y="101"/>
                      </a:cubicBezTo>
                      <a:cubicBezTo>
                        <a:pt x="0" y="45"/>
                        <a:pt x="45" y="0"/>
                        <a:pt x="101" y="0"/>
                      </a:cubicBezTo>
                      <a:cubicBezTo>
                        <a:pt x="157" y="0"/>
                        <a:pt x="202" y="45"/>
                        <a:pt x="202" y="101"/>
                      </a:cubicBezTo>
                      <a:cubicBezTo>
                        <a:pt x="143" y="101"/>
                        <a:pt x="143" y="101"/>
                        <a:pt x="143" y="101"/>
                      </a:cubicBezTo>
                      <a:cubicBezTo>
                        <a:pt x="143" y="78"/>
                        <a:pt x="124" y="60"/>
                        <a:pt x="101" y="60"/>
                      </a:cubicBezTo>
                      <a:cubicBezTo>
                        <a:pt x="78" y="60"/>
                        <a:pt x="59" y="78"/>
                        <a:pt x="59" y="101"/>
                      </a:cubicBezTo>
                      <a:cubicBezTo>
                        <a:pt x="59" y="128"/>
                        <a:pt x="84" y="140"/>
                        <a:pt x="105" y="143"/>
                      </a:cubicBezTo>
                      <a:cubicBezTo>
                        <a:pt x="161" y="150"/>
                        <a:pt x="202" y="193"/>
                        <a:pt x="202" y="244"/>
                      </a:cubicBezTo>
                      <a:cubicBezTo>
                        <a:pt x="202" y="300"/>
                        <a:pt x="157" y="345"/>
                        <a:pt x="101" y="345"/>
                      </a:cubicBezTo>
                      <a:close/>
                    </a:path>
                  </a:pathLst>
                </a:custGeom>
                <a:solidFill>
                  <a:srgbClr val="FFBC47"/>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14" name="Freeform 65"/>
                <p:cNvSpPr/>
                <p:nvPr/>
              </p:nvSpPr>
              <p:spPr>
                <a:xfrm>
                  <a:off x="2831" y="1323"/>
                  <a:ext cx="78" cy="42"/>
                </a:xfrm>
                <a:custGeom>
                  <a:avLst/>
                  <a:gdLst/>
                  <a:ahLst/>
                  <a:cxnLst>
                    <a:cxn ang="0">
                      <a:pos x="39" y="6"/>
                    </a:cxn>
                    <a:cxn ang="0">
                      <a:pos x="0" y="0"/>
                    </a:cxn>
                    <a:cxn ang="0">
                      <a:pos x="0" y="42"/>
                    </a:cxn>
                    <a:cxn ang="0">
                      <a:pos x="78" y="42"/>
                    </a:cxn>
                    <a:cxn ang="0">
                      <a:pos x="78" y="0"/>
                    </a:cxn>
                    <a:cxn ang="0">
                      <a:pos x="39" y="6"/>
                    </a:cxn>
                  </a:cxnLst>
                  <a:rect l="0" t="0" r="0" b="0"/>
                  <a:pathLst>
                    <a:path w="70" h="38">
                      <a:moveTo>
                        <a:pt x="35" y="6"/>
                      </a:moveTo>
                      <a:cubicBezTo>
                        <a:pt x="23" y="6"/>
                        <a:pt x="11" y="4"/>
                        <a:pt x="0" y="0"/>
                      </a:cubicBezTo>
                      <a:cubicBezTo>
                        <a:pt x="0" y="38"/>
                        <a:pt x="0" y="38"/>
                        <a:pt x="0" y="38"/>
                      </a:cubicBezTo>
                      <a:cubicBezTo>
                        <a:pt x="70" y="38"/>
                        <a:pt x="70" y="38"/>
                        <a:pt x="70" y="38"/>
                      </a:cubicBezTo>
                      <a:cubicBezTo>
                        <a:pt x="70" y="0"/>
                        <a:pt x="70" y="0"/>
                        <a:pt x="70" y="0"/>
                      </a:cubicBezTo>
                      <a:cubicBezTo>
                        <a:pt x="59" y="4"/>
                        <a:pt x="48" y="6"/>
                        <a:pt x="35" y="6"/>
                      </a:cubicBezTo>
                      <a:close/>
                    </a:path>
                  </a:pathLst>
                </a:custGeom>
                <a:solidFill>
                  <a:srgbClr val="D59D3B"/>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15" name="Freeform 66"/>
                <p:cNvSpPr/>
                <p:nvPr/>
              </p:nvSpPr>
              <p:spPr>
                <a:xfrm>
                  <a:off x="2831" y="906"/>
                  <a:ext cx="78" cy="43"/>
                </a:xfrm>
                <a:custGeom>
                  <a:avLst/>
                  <a:gdLst/>
                  <a:ahLst/>
                  <a:cxnLst>
                    <a:cxn ang="0">
                      <a:pos x="39" y="36"/>
                    </a:cxn>
                    <a:cxn ang="0">
                      <a:pos x="78" y="43"/>
                    </a:cxn>
                    <a:cxn ang="0">
                      <a:pos x="78" y="0"/>
                    </a:cxn>
                    <a:cxn ang="0">
                      <a:pos x="0" y="0"/>
                    </a:cxn>
                    <a:cxn ang="0">
                      <a:pos x="0" y="43"/>
                    </a:cxn>
                    <a:cxn ang="0">
                      <a:pos x="39" y="36"/>
                    </a:cxn>
                  </a:cxnLst>
                  <a:rect l="0" t="0" r="0" b="0"/>
                  <a:pathLst>
                    <a:path w="70" h="38">
                      <a:moveTo>
                        <a:pt x="35" y="32"/>
                      </a:moveTo>
                      <a:cubicBezTo>
                        <a:pt x="48" y="32"/>
                        <a:pt x="59" y="34"/>
                        <a:pt x="70" y="38"/>
                      </a:cubicBezTo>
                      <a:cubicBezTo>
                        <a:pt x="70" y="0"/>
                        <a:pt x="70" y="0"/>
                        <a:pt x="70" y="0"/>
                      </a:cubicBezTo>
                      <a:cubicBezTo>
                        <a:pt x="0" y="0"/>
                        <a:pt x="0" y="0"/>
                        <a:pt x="0" y="0"/>
                      </a:cubicBezTo>
                      <a:cubicBezTo>
                        <a:pt x="0" y="38"/>
                        <a:pt x="0" y="38"/>
                        <a:pt x="0" y="38"/>
                      </a:cubicBezTo>
                      <a:cubicBezTo>
                        <a:pt x="11" y="34"/>
                        <a:pt x="23" y="32"/>
                        <a:pt x="35" y="32"/>
                      </a:cubicBezTo>
                      <a:close/>
                    </a:path>
                  </a:pathLst>
                </a:custGeom>
                <a:solidFill>
                  <a:srgbClr val="D59D3B"/>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grpSp>
          <p:sp>
            <p:nvSpPr>
              <p:cNvPr id="71" name="Oval 5"/>
              <p:cNvSpPr/>
              <p:nvPr/>
            </p:nvSpPr>
            <p:spPr>
              <a:xfrm>
                <a:off x="1228230" y="2836863"/>
                <a:ext cx="868362" cy="868362"/>
              </a:xfrm>
              <a:prstGeom prst="ellipse">
                <a:avLst/>
              </a:prstGeom>
              <a:solidFill>
                <a:srgbClr val="3D7784"/>
              </a:solidFill>
              <a:ln w="9525">
                <a:noFill/>
              </a:ln>
            </p:spPr>
            <p:txBody>
              <a:bodyPr wrap="square" lIns="91411" tIns="45705" rIns="91411" bIns="45705" anchor="t"/>
              <a:lstStyle/>
              <a:p>
                <a:endParaRPr lang="zh-CN" altLang="en-US" sz="2000">
                  <a:latin typeface="微软雅黑" panose="020B0503020204020204" pitchFamily="34" charset="-122"/>
                  <a:ea typeface="微软雅黑" panose="020B0503020204020204" pitchFamily="34" charset="-122"/>
                </a:endParaRPr>
              </a:p>
            </p:txBody>
          </p:sp>
          <p:grpSp>
            <p:nvGrpSpPr>
              <p:cNvPr id="72" name="Group 119"/>
              <p:cNvGrpSpPr>
                <a:grpSpLocks noChangeAspect="1"/>
              </p:cNvGrpSpPr>
              <p:nvPr/>
            </p:nvGrpSpPr>
            <p:grpSpPr>
              <a:xfrm>
                <a:off x="1306017" y="2990850"/>
                <a:ext cx="711200" cy="533400"/>
                <a:chOff x="3502" y="1893"/>
                <a:chExt cx="647" cy="484"/>
              </a:xfrm>
            </p:grpSpPr>
            <p:sp>
              <p:nvSpPr>
                <p:cNvPr id="97" name="Freeform 122"/>
                <p:cNvSpPr>
                  <a:spLocks noEditPoints="1"/>
                </p:cNvSpPr>
                <p:nvPr/>
              </p:nvSpPr>
              <p:spPr>
                <a:xfrm>
                  <a:off x="3502" y="1893"/>
                  <a:ext cx="647" cy="484"/>
                </a:xfrm>
                <a:custGeom>
                  <a:avLst/>
                  <a:gdLst/>
                  <a:ahLst/>
                  <a:cxnLst>
                    <a:cxn ang="0">
                      <a:pos x="613" y="417"/>
                    </a:cxn>
                    <a:cxn ang="0">
                      <a:pos x="594" y="417"/>
                    </a:cxn>
                    <a:cxn ang="0">
                      <a:pos x="594" y="52"/>
                    </a:cxn>
                    <a:cxn ang="0">
                      <a:pos x="542" y="0"/>
                    </a:cxn>
                    <a:cxn ang="0">
                      <a:pos x="104" y="0"/>
                    </a:cxn>
                    <a:cxn ang="0">
                      <a:pos x="52" y="52"/>
                    </a:cxn>
                    <a:cxn ang="0">
                      <a:pos x="52" y="417"/>
                    </a:cxn>
                    <a:cxn ang="0">
                      <a:pos x="33" y="417"/>
                    </a:cxn>
                    <a:cxn ang="0">
                      <a:pos x="0" y="450"/>
                    </a:cxn>
                    <a:cxn ang="0">
                      <a:pos x="33" y="484"/>
                    </a:cxn>
                    <a:cxn ang="0">
                      <a:pos x="613" y="484"/>
                    </a:cxn>
                    <a:cxn ang="0">
                      <a:pos x="647" y="450"/>
                    </a:cxn>
                    <a:cxn ang="0">
                      <a:pos x="613" y="417"/>
                    </a:cxn>
                    <a:cxn ang="0">
                      <a:pos x="249" y="438"/>
                    </a:cxn>
                    <a:cxn ang="0">
                      <a:pos x="249" y="417"/>
                    </a:cxn>
                    <a:cxn ang="0">
                      <a:pos x="397" y="417"/>
                    </a:cxn>
                    <a:cxn ang="0">
                      <a:pos x="397" y="438"/>
                    </a:cxn>
                    <a:cxn ang="0">
                      <a:pos x="249" y="438"/>
                    </a:cxn>
                    <a:cxn ang="0">
                      <a:pos x="578" y="467"/>
                    </a:cxn>
                    <a:cxn ang="0">
                      <a:pos x="561" y="450"/>
                    </a:cxn>
                    <a:cxn ang="0">
                      <a:pos x="578" y="433"/>
                    </a:cxn>
                    <a:cxn ang="0">
                      <a:pos x="592" y="450"/>
                    </a:cxn>
                    <a:cxn ang="0">
                      <a:pos x="578" y="467"/>
                    </a:cxn>
                  </a:cxnLst>
                  <a:rect l="0" t="0" r="0" b="0"/>
                  <a:pathLst>
                    <a:path w="272" h="203">
                      <a:moveTo>
                        <a:pt x="258" y="175"/>
                      </a:moveTo>
                      <a:cubicBezTo>
                        <a:pt x="250" y="175"/>
                        <a:pt x="250" y="175"/>
                        <a:pt x="250" y="175"/>
                      </a:cubicBezTo>
                      <a:cubicBezTo>
                        <a:pt x="250" y="22"/>
                        <a:pt x="250" y="22"/>
                        <a:pt x="250" y="22"/>
                      </a:cubicBezTo>
                      <a:cubicBezTo>
                        <a:pt x="250" y="10"/>
                        <a:pt x="240" y="0"/>
                        <a:pt x="228" y="0"/>
                      </a:cubicBezTo>
                      <a:cubicBezTo>
                        <a:pt x="44" y="0"/>
                        <a:pt x="44" y="0"/>
                        <a:pt x="44" y="0"/>
                      </a:cubicBezTo>
                      <a:cubicBezTo>
                        <a:pt x="32" y="0"/>
                        <a:pt x="22" y="10"/>
                        <a:pt x="22" y="22"/>
                      </a:cubicBezTo>
                      <a:cubicBezTo>
                        <a:pt x="22" y="175"/>
                        <a:pt x="22" y="175"/>
                        <a:pt x="22" y="175"/>
                      </a:cubicBezTo>
                      <a:cubicBezTo>
                        <a:pt x="14" y="175"/>
                        <a:pt x="14" y="175"/>
                        <a:pt x="14" y="175"/>
                      </a:cubicBezTo>
                      <a:cubicBezTo>
                        <a:pt x="6" y="175"/>
                        <a:pt x="0" y="181"/>
                        <a:pt x="0" y="189"/>
                      </a:cubicBezTo>
                      <a:cubicBezTo>
                        <a:pt x="0" y="197"/>
                        <a:pt x="6" y="203"/>
                        <a:pt x="14" y="203"/>
                      </a:cubicBezTo>
                      <a:cubicBezTo>
                        <a:pt x="258" y="203"/>
                        <a:pt x="258" y="203"/>
                        <a:pt x="258" y="203"/>
                      </a:cubicBezTo>
                      <a:cubicBezTo>
                        <a:pt x="266" y="203"/>
                        <a:pt x="272" y="197"/>
                        <a:pt x="272" y="189"/>
                      </a:cubicBezTo>
                      <a:cubicBezTo>
                        <a:pt x="272" y="181"/>
                        <a:pt x="266" y="175"/>
                        <a:pt x="258" y="175"/>
                      </a:cubicBezTo>
                      <a:close/>
                      <a:moveTo>
                        <a:pt x="105" y="184"/>
                      </a:moveTo>
                      <a:cubicBezTo>
                        <a:pt x="105" y="175"/>
                        <a:pt x="105" y="175"/>
                        <a:pt x="105" y="175"/>
                      </a:cubicBezTo>
                      <a:cubicBezTo>
                        <a:pt x="167" y="175"/>
                        <a:pt x="167" y="175"/>
                        <a:pt x="167" y="175"/>
                      </a:cubicBezTo>
                      <a:cubicBezTo>
                        <a:pt x="167" y="184"/>
                        <a:pt x="167" y="184"/>
                        <a:pt x="167" y="184"/>
                      </a:cubicBezTo>
                      <a:lnTo>
                        <a:pt x="105" y="184"/>
                      </a:lnTo>
                      <a:close/>
                      <a:moveTo>
                        <a:pt x="243" y="196"/>
                      </a:moveTo>
                      <a:cubicBezTo>
                        <a:pt x="239" y="196"/>
                        <a:pt x="236" y="193"/>
                        <a:pt x="236" y="189"/>
                      </a:cubicBezTo>
                      <a:cubicBezTo>
                        <a:pt x="236" y="185"/>
                        <a:pt x="239" y="182"/>
                        <a:pt x="243" y="182"/>
                      </a:cubicBezTo>
                      <a:cubicBezTo>
                        <a:pt x="246" y="182"/>
                        <a:pt x="249" y="185"/>
                        <a:pt x="249" y="189"/>
                      </a:cubicBezTo>
                      <a:cubicBezTo>
                        <a:pt x="249" y="193"/>
                        <a:pt x="246" y="196"/>
                        <a:pt x="243" y="196"/>
                      </a:cubicBezTo>
                      <a:close/>
                    </a:path>
                  </a:pathLst>
                </a:custGeom>
                <a:solidFill>
                  <a:srgbClr val="254061"/>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98" name="Rectangle 123"/>
                <p:cNvSpPr/>
                <p:nvPr/>
              </p:nvSpPr>
              <p:spPr>
                <a:xfrm>
                  <a:off x="3607" y="1943"/>
                  <a:ext cx="438" cy="326"/>
                </a:xfrm>
                <a:prstGeom prst="rect">
                  <a:avLst/>
                </a:prstGeom>
                <a:solidFill>
                  <a:srgbClr val="95B3D7"/>
                </a:solidFill>
                <a:ln w="9525">
                  <a:noFill/>
                </a:ln>
              </p:spPr>
              <p:txBody>
                <a:bodyPr wrap="square" lIns="91428" tIns="45714" rIns="91428" bIns="45714" anchor="t"/>
                <a:lstStyle/>
                <a:p>
                  <a:endParaRPr lang="zh-CN" altLang="en-US" sz="2000">
                    <a:latin typeface="微软雅黑" panose="020B0503020204020204" pitchFamily="34" charset="-122"/>
                    <a:ea typeface="微软雅黑" panose="020B0503020204020204" pitchFamily="34" charset="-122"/>
                  </a:endParaRPr>
                </a:p>
              </p:txBody>
            </p:sp>
            <p:sp>
              <p:nvSpPr>
                <p:cNvPr id="99" name="Freeform 124"/>
                <p:cNvSpPr/>
                <p:nvPr/>
              </p:nvSpPr>
              <p:spPr>
                <a:xfrm>
                  <a:off x="3607" y="1943"/>
                  <a:ext cx="438" cy="326"/>
                </a:xfrm>
                <a:custGeom>
                  <a:avLst/>
                  <a:gdLst/>
                  <a:ahLst/>
                  <a:cxnLst>
                    <a:cxn ang="0">
                      <a:pos x="19" y="20"/>
                    </a:cxn>
                    <a:cxn ang="0">
                      <a:pos x="438" y="20"/>
                    </a:cxn>
                    <a:cxn ang="0">
                      <a:pos x="438" y="0"/>
                    </a:cxn>
                    <a:cxn ang="0">
                      <a:pos x="0" y="0"/>
                    </a:cxn>
                    <a:cxn ang="0">
                      <a:pos x="0" y="326"/>
                    </a:cxn>
                    <a:cxn ang="0">
                      <a:pos x="19" y="326"/>
                    </a:cxn>
                    <a:cxn ang="0">
                      <a:pos x="19" y="20"/>
                    </a:cxn>
                  </a:cxnLst>
                  <a:rect l="0" t="0" r="0" b="0"/>
                  <a:pathLst>
                    <a:path w="438" h="326">
                      <a:moveTo>
                        <a:pt x="19" y="20"/>
                      </a:moveTo>
                      <a:lnTo>
                        <a:pt x="438" y="20"/>
                      </a:lnTo>
                      <a:lnTo>
                        <a:pt x="438" y="0"/>
                      </a:lnTo>
                      <a:lnTo>
                        <a:pt x="0" y="0"/>
                      </a:lnTo>
                      <a:lnTo>
                        <a:pt x="0" y="326"/>
                      </a:lnTo>
                      <a:lnTo>
                        <a:pt x="19" y="326"/>
                      </a:lnTo>
                      <a:lnTo>
                        <a:pt x="19" y="20"/>
                      </a:lnTo>
                      <a:close/>
                    </a:path>
                  </a:pathLst>
                </a:custGeom>
                <a:solidFill>
                  <a:srgbClr val="128A8B"/>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100" name="Oval 125"/>
                <p:cNvSpPr/>
                <p:nvPr/>
              </p:nvSpPr>
              <p:spPr>
                <a:xfrm>
                  <a:off x="3814" y="1905"/>
                  <a:ext cx="24" cy="24"/>
                </a:xfrm>
                <a:prstGeom prst="ellipse">
                  <a:avLst/>
                </a:prstGeom>
                <a:solidFill>
                  <a:srgbClr val="554F68"/>
                </a:solidFill>
                <a:ln w="9525">
                  <a:noFill/>
                </a:ln>
              </p:spPr>
              <p:txBody>
                <a:bodyPr wrap="square" lIns="91428" tIns="45714" rIns="91428" bIns="45714" anchor="t"/>
                <a:lstStyle/>
                <a:p>
                  <a:endParaRPr lang="zh-CN" altLang="en-US" sz="2000">
                    <a:latin typeface="微软雅黑" panose="020B0503020204020204" pitchFamily="34" charset="-122"/>
                    <a:ea typeface="微软雅黑" panose="020B0503020204020204" pitchFamily="34" charset="-122"/>
                  </a:endParaRPr>
                </a:p>
              </p:txBody>
            </p:sp>
          </p:grpSp>
          <p:sp>
            <p:nvSpPr>
              <p:cNvPr id="73" name="Oval 118"/>
              <p:cNvSpPr/>
              <p:nvPr/>
            </p:nvSpPr>
            <p:spPr>
              <a:xfrm>
                <a:off x="5060455" y="3500438"/>
                <a:ext cx="908050" cy="909637"/>
              </a:xfrm>
              <a:prstGeom prst="ellipse">
                <a:avLst/>
              </a:prstGeom>
              <a:solidFill>
                <a:srgbClr val="3D7784"/>
              </a:solidFill>
              <a:ln w="9525">
                <a:noFill/>
              </a:ln>
            </p:spPr>
            <p:txBody>
              <a:bodyPr wrap="square" lIns="91411" tIns="45705" rIns="91411" bIns="45705" anchor="t"/>
              <a:lstStyle/>
              <a:p>
                <a:endParaRPr lang="zh-CN" altLang="en-US" sz="2000">
                  <a:latin typeface="微软雅黑" panose="020B0503020204020204" pitchFamily="34" charset="-122"/>
                  <a:ea typeface="微软雅黑" panose="020B0503020204020204" pitchFamily="34" charset="-122"/>
                </a:endParaRPr>
              </a:p>
            </p:txBody>
          </p:sp>
          <p:grpSp>
            <p:nvGrpSpPr>
              <p:cNvPr id="74" name="Group 62"/>
              <p:cNvGrpSpPr>
                <a:grpSpLocks noChangeAspect="1"/>
              </p:cNvGrpSpPr>
              <p:nvPr/>
            </p:nvGrpSpPr>
            <p:grpSpPr bwMode="auto">
              <a:xfrm>
                <a:off x="5252765" y="3681598"/>
                <a:ext cx="588609" cy="566943"/>
                <a:chOff x="3564" y="1848"/>
                <a:chExt cx="652" cy="628"/>
              </a:xfrm>
              <a:solidFill>
                <a:schemeClr val="bg1"/>
              </a:solidFill>
            </p:grpSpPr>
            <p:sp>
              <p:nvSpPr>
                <p:cNvPr id="88" name="Freeform 80"/>
                <p:cNvSpPr>
                  <a:spLocks noEditPoints="1"/>
                </p:cNvSpPr>
                <p:nvPr/>
              </p:nvSpPr>
              <p:spPr bwMode="auto">
                <a:xfrm>
                  <a:off x="3564" y="1917"/>
                  <a:ext cx="550" cy="493"/>
                </a:xfrm>
                <a:custGeom>
                  <a:avLst/>
                  <a:gdLst>
                    <a:gd name="T0" fmla="*/ 225 w 231"/>
                    <a:gd name="T1" fmla="*/ 0 h 207"/>
                    <a:gd name="T2" fmla="*/ 218 w 231"/>
                    <a:gd name="T3" fmla="*/ 5 h 207"/>
                    <a:gd name="T4" fmla="*/ 214 w 231"/>
                    <a:gd name="T5" fmla="*/ 16 h 207"/>
                    <a:gd name="T6" fmla="*/ 207 w 231"/>
                    <a:gd name="T7" fmla="*/ 13 h 207"/>
                    <a:gd name="T8" fmla="*/ 46 w 231"/>
                    <a:gd name="T9" fmla="*/ 29 h 207"/>
                    <a:gd name="T10" fmla="*/ 2 w 231"/>
                    <a:gd name="T11" fmla="*/ 36 h 207"/>
                    <a:gd name="T12" fmla="*/ 16 w 231"/>
                    <a:gd name="T13" fmla="*/ 132 h 207"/>
                    <a:gd name="T14" fmla="*/ 185 w 231"/>
                    <a:gd name="T15" fmla="*/ 141 h 207"/>
                    <a:gd name="T16" fmla="*/ 191 w 231"/>
                    <a:gd name="T17" fmla="*/ 140 h 207"/>
                    <a:gd name="T18" fmla="*/ 32 w 231"/>
                    <a:gd name="T19" fmla="*/ 190 h 207"/>
                    <a:gd name="T20" fmla="*/ 22 w 231"/>
                    <a:gd name="T21" fmla="*/ 190 h 207"/>
                    <a:gd name="T22" fmla="*/ 8 w 231"/>
                    <a:gd name="T23" fmla="*/ 195 h 207"/>
                    <a:gd name="T24" fmla="*/ 11 w 231"/>
                    <a:gd name="T25" fmla="*/ 207 h 207"/>
                    <a:gd name="T26" fmla="*/ 15 w 231"/>
                    <a:gd name="T27" fmla="*/ 206 h 207"/>
                    <a:gd name="T28" fmla="*/ 23 w 231"/>
                    <a:gd name="T29" fmla="*/ 203 h 207"/>
                    <a:gd name="T30" fmla="*/ 28 w 231"/>
                    <a:gd name="T31" fmla="*/ 203 h 207"/>
                    <a:gd name="T32" fmla="*/ 212 w 231"/>
                    <a:gd name="T33" fmla="*/ 203 h 207"/>
                    <a:gd name="T34" fmla="*/ 222 w 231"/>
                    <a:gd name="T35" fmla="*/ 193 h 207"/>
                    <a:gd name="T36" fmla="*/ 205 w 231"/>
                    <a:gd name="T37" fmla="*/ 140 h 207"/>
                    <a:gd name="T38" fmla="*/ 230 w 231"/>
                    <a:gd name="T39" fmla="*/ 2 h 207"/>
                    <a:gd name="T40" fmla="*/ 17 w 231"/>
                    <a:gd name="T41" fmla="*/ 48 h 207"/>
                    <a:gd name="T42" fmla="*/ 45 w 231"/>
                    <a:gd name="T43" fmla="*/ 63 h 207"/>
                    <a:gd name="T44" fmla="*/ 20 w 231"/>
                    <a:gd name="T45" fmla="*/ 64 h 207"/>
                    <a:gd name="T46" fmla="*/ 22 w 231"/>
                    <a:gd name="T47" fmla="*/ 76 h 207"/>
                    <a:gd name="T48" fmla="*/ 47 w 231"/>
                    <a:gd name="T49" fmla="*/ 99 h 207"/>
                    <a:gd name="T50" fmla="*/ 30 w 231"/>
                    <a:gd name="T51" fmla="*/ 125 h 207"/>
                    <a:gd name="T52" fmla="*/ 48 w 231"/>
                    <a:gd name="T53" fmla="*/ 111 h 207"/>
                    <a:gd name="T54" fmla="*/ 30 w 231"/>
                    <a:gd name="T55" fmla="*/ 125 h 207"/>
                    <a:gd name="T56" fmla="*/ 198 w 231"/>
                    <a:gd name="T57" fmla="*/ 30 h 207"/>
                    <a:gd name="T58" fmla="*/ 162 w 231"/>
                    <a:gd name="T59" fmla="*/ 59 h 207"/>
                    <a:gd name="T60" fmla="*/ 53 w 231"/>
                    <a:gd name="T61" fmla="*/ 44 h 207"/>
                    <a:gd name="T62" fmla="*/ 80 w 231"/>
                    <a:gd name="T63" fmla="*/ 62 h 207"/>
                    <a:gd name="T64" fmla="*/ 53 w 231"/>
                    <a:gd name="T65" fmla="*/ 44 h 207"/>
                    <a:gd name="T66" fmla="*/ 80 w 231"/>
                    <a:gd name="T67" fmla="*/ 74 h 207"/>
                    <a:gd name="T68" fmla="*/ 56 w 231"/>
                    <a:gd name="T69" fmla="*/ 98 h 207"/>
                    <a:gd name="T70" fmla="*/ 57 w 231"/>
                    <a:gd name="T71" fmla="*/ 125 h 207"/>
                    <a:gd name="T72" fmla="*/ 81 w 231"/>
                    <a:gd name="T73" fmla="*/ 110 h 207"/>
                    <a:gd name="T74" fmla="*/ 57 w 231"/>
                    <a:gd name="T75" fmla="*/ 125 h 207"/>
                    <a:gd name="T76" fmla="*/ 90 w 231"/>
                    <a:gd name="T77" fmla="*/ 125 h 207"/>
                    <a:gd name="T78" fmla="*/ 114 w 231"/>
                    <a:gd name="T79" fmla="*/ 109 h 207"/>
                    <a:gd name="T80" fmla="*/ 115 w 231"/>
                    <a:gd name="T81" fmla="*/ 97 h 207"/>
                    <a:gd name="T82" fmla="*/ 89 w 231"/>
                    <a:gd name="T83" fmla="*/ 74 h 207"/>
                    <a:gd name="T84" fmla="*/ 115 w 231"/>
                    <a:gd name="T85" fmla="*/ 97 h 207"/>
                    <a:gd name="T86" fmla="*/ 89 w 231"/>
                    <a:gd name="T87" fmla="*/ 61 h 207"/>
                    <a:gd name="T88" fmla="*/ 116 w 231"/>
                    <a:gd name="T89" fmla="*/ 38 h 207"/>
                    <a:gd name="T90" fmla="*/ 147 w 231"/>
                    <a:gd name="T91" fmla="*/ 125 h 207"/>
                    <a:gd name="T92" fmla="*/ 123 w 231"/>
                    <a:gd name="T93" fmla="*/ 109 h 207"/>
                    <a:gd name="T94" fmla="*/ 147 w 231"/>
                    <a:gd name="T95" fmla="*/ 125 h 207"/>
                    <a:gd name="T96" fmla="*/ 123 w 231"/>
                    <a:gd name="T97" fmla="*/ 97 h 207"/>
                    <a:gd name="T98" fmla="*/ 152 w 231"/>
                    <a:gd name="T99" fmla="*/ 71 h 207"/>
                    <a:gd name="T100" fmla="*/ 124 w 231"/>
                    <a:gd name="T101" fmla="*/ 60 h 207"/>
                    <a:gd name="T102" fmla="*/ 156 w 231"/>
                    <a:gd name="T103" fmla="*/ 34 h 207"/>
                    <a:gd name="T104" fmla="*/ 124 w 231"/>
                    <a:gd name="T105" fmla="*/ 60 h 207"/>
                    <a:gd name="T106" fmla="*/ 155 w 231"/>
                    <a:gd name="T107" fmla="*/ 125 h 207"/>
                    <a:gd name="T108" fmla="*/ 184 w 231"/>
                    <a:gd name="T109" fmla="*/ 107 h 207"/>
                    <a:gd name="T110" fmla="*/ 186 w 231"/>
                    <a:gd name="T111" fmla="*/ 95 h 207"/>
                    <a:gd name="T112" fmla="*/ 161 w 231"/>
                    <a:gd name="T113" fmla="*/ 71 h 207"/>
                    <a:gd name="T114" fmla="*/ 186 w 231"/>
                    <a:gd name="T115" fmla="*/ 9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1" h="207">
                      <a:moveTo>
                        <a:pt x="230" y="2"/>
                      </a:moveTo>
                      <a:cubicBezTo>
                        <a:pt x="229" y="1"/>
                        <a:pt x="227" y="0"/>
                        <a:pt x="225" y="0"/>
                      </a:cubicBezTo>
                      <a:cubicBezTo>
                        <a:pt x="225" y="0"/>
                        <a:pt x="225" y="0"/>
                        <a:pt x="224" y="0"/>
                      </a:cubicBezTo>
                      <a:cubicBezTo>
                        <a:pt x="221" y="0"/>
                        <a:pt x="218" y="2"/>
                        <a:pt x="218" y="5"/>
                      </a:cubicBezTo>
                      <a:cubicBezTo>
                        <a:pt x="215" y="17"/>
                        <a:pt x="215" y="17"/>
                        <a:pt x="215" y="17"/>
                      </a:cubicBezTo>
                      <a:cubicBezTo>
                        <a:pt x="215" y="17"/>
                        <a:pt x="215" y="16"/>
                        <a:pt x="214" y="16"/>
                      </a:cubicBezTo>
                      <a:cubicBezTo>
                        <a:pt x="213" y="14"/>
                        <a:pt x="211" y="13"/>
                        <a:pt x="208" y="13"/>
                      </a:cubicBezTo>
                      <a:cubicBezTo>
                        <a:pt x="208" y="13"/>
                        <a:pt x="208" y="13"/>
                        <a:pt x="207" y="13"/>
                      </a:cubicBezTo>
                      <a:cubicBezTo>
                        <a:pt x="49" y="28"/>
                        <a:pt x="49" y="28"/>
                        <a:pt x="49" y="28"/>
                      </a:cubicBezTo>
                      <a:cubicBezTo>
                        <a:pt x="48" y="28"/>
                        <a:pt x="47" y="28"/>
                        <a:pt x="46" y="29"/>
                      </a:cubicBezTo>
                      <a:cubicBezTo>
                        <a:pt x="8" y="32"/>
                        <a:pt x="8" y="32"/>
                        <a:pt x="8" y="32"/>
                      </a:cubicBezTo>
                      <a:cubicBezTo>
                        <a:pt x="5" y="32"/>
                        <a:pt x="3" y="34"/>
                        <a:pt x="2" y="36"/>
                      </a:cubicBezTo>
                      <a:cubicBezTo>
                        <a:pt x="0" y="38"/>
                        <a:pt x="0" y="40"/>
                        <a:pt x="0" y="42"/>
                      </a:cubicBezTo>
                      <a:cubicBezTo>
                        <a:pt x="16" y="132"/>
                        <a:pt x="16" y="132"/>
                        <a:pt x="16" y="132"/>
                      </a:cubicBezTo>
                      <a:cubicBezTo>
                        <a:pt x="17" y="137"/>
                        <a:pt x="21" y="141"/>
                        <a:pt x="26" y="141"/>
                      </a:cubicBezTo>
                      <a:cubicBezTo>
                        <a:pt x="185" y="141"/>
                        <a:pt x="185" y="141"/>
                        <a:pt x="185" y="141"/>
                      </a:cubicBezTo>
                      <a:cubicBezTo>
                        <a:pt x="187" y="141"/>
                        <a:pt x="190" y="140"/>
                        <a:pt x="191" y="138"/>
                      </a:cubicBezTo>
                      <a:cubicBezTo>
                        <a:pt x="191" y="140"/>
                        <a:pt x="191" y="140"/>
                        <a:pt x="191" y="140"/>
                      </a:cubicBezTo>
                      <a:cubicBezTo>
                        <a:pt x="208" y="190"/>
                        <a:pt x="208" y="190"/>
                        <a:pt x="208" y="190"/>
                      </a:cubicBezTo>
                      <a:cubicBezTo>
                        <a:pt x="32" y="190"/>
                        <a:pt x="32" y="190"/>
                        <a:pt x="32" y="190"/>
                      </a:cubicBezTo>
                      <a:cubicBezTo>
                        <a:pt x="32" y="190"/>
                        <a:pt x="30" y="190"/>
                        <a:pt x="28" y="190"/>
                      </a:cubicBezTo>
                      <a:cubicBezTo>
                        <a:pt x="26" y="190"/>
                        <a:pt x="23" y="190"/>
                        <a:pt x="22" y="190"/>
                      </a:cubicBezTo>
                      <a:cubicBezTo>
                        <a:pt x="19" y="190"/>
                        <a:pt x="14" y="191"/>
                        <a:pt x="8" y="194"/>
                      </a:cubicBezTo>
                      <a:cubicBezTo>
                        <a:pt x="8" y="195"/>
                        <a:pt x="8" y="195"/>
                        <a:pt x="8" y="195"/>
                      </a:cubicBezTo>
                      <a:cubicBezTo>
                        <a:pt x="5" y="196"/>
                        <a:pt x="4" y="200"/>
                        <a:pt x="6" y="204"/>
                      </a:cubicBezTo>
                      <a:cubicBezTo>
                        <a:pt x="7" y="206"/>
                        <a:pt x="9" y="207"/>
                        <a:pt x="11" y="207"/>
                      </a:cubicBezTo>
                      <a:cubicBezTo>
                        <a:pt x="11" y="207"/>
                        <a:pt x="11" y="207"/>
                        <a:pt x="11" y="207"/>
                      </a:cubicBezTo>
                      <a:cubicBezTo>
                        <a:pt x="12" y="207"/>
                        <a:pt x="14" y="207"/>
                        <a:pt x="15" y="206"/>
                      </a:cubicBezTo>
                      <a:cubicBezTo>
                        <a:pt x="15" y="206"/>
                        <a:pt x="15" y="206"/>
                        <a:pt x="15" y="206"/>
                      </a:cubicBezTo>
                      <a:cubicBezTo>
                        <a:pt x="16" y="206"/>
                        <a:pt x="20" y="203"/>
                        <a:pt x="23" y="203"/>
                      </a:cubicBezTo>
                      <a:cubicBezTo>
                        <a:pt x="23" y="203"/>
                        <a:pt x="23" y="203"/>
                        <a:pt x="23" y="203"/>
                      </a:cubicBezTo>
                      <a:cubicBezTo>
                        <a:pt x="24" y="203"/>
                        <a:pt x="26" y="203"/>
                        <a:pt x="28" y="203"/>
                      </a:cubicBezTo>
                      <a:cubicBezTo>
                        <a:pt x="30" y="203"/>
                        <a:pt x="31" y="203"/>
                        <a:pt x="32" y="203"/>
                      </a:cubicBezTo>
                      <a:cubicBezTo>
                        <a:pt x="212" y="203"/>
                        <a:pt x="212" y="203"/>
                        <a:pt x="212" y="203"/>
                      </a:cubicBezTo>
                      <a:cubicBezTo>
                        <a:pt x="215" y="203"/>
                        <a:pt x="218" y="202"/>
                        <a:pt x="219" y="199"/>
                      </a:cubicBezTo>
                      <a:cubicBezTo>
                        <a:pt x="221" y="198"/>
                        <a:pt x="222" y="195"/>
                        <a:pt x="222" y="193"/>
                      </a:cubicBezTo>
                      <a:cubicBezTo>
                        <a:pt x="222" y="190"/>
                        <a:pt x="221" y="189"/>
                        <a:pt x="221" y="188"/>
                      </a:cubicBezTo>
                      <a:cubicBezTo>
                        <a:pt x="205" y="140"/>
                        <a:pt x="205" y="140"/>
                        <a:pt x="205" y="140"/>
                      </a:cubicBezTo>
                      <a:cubicBezTo>
                        <a:pt x="231" y="7"/>
                        <a:pt x="231" y="7"/>
                        <a:pt x="231" y="7"/>
                      </a:cubicBezTo>
                      <a:cubicBezTo>
                        <a:pt x="231" y="6"/>
                        <a:pt x="231" y="4"/>
                        <a:pt x="230" y="2"/>
                      </a:cubicBezTo>
                      <a:close/>
                      <a:moveTo>
                        <a:pt x="20" y="64"/>
                      </a:moveTo>
                      <a:cubicBezTo>
                        <a:pt x="17" y="48"/>
                        <a:pt x="17" y="48"/>
                        <a:pt x="17" y="48"/>
                      </a:cubicBezTo>
                      <a:cubicBezTo>
                        <a:pt x="44" y="45"/>
                        <a:pt x="44" y="45"/>
                        <a:pt x="44" y="45"/>
                      </a:cubicBezTo>
                      <a:cubicBezTo>
                        <a:pt x="45" y="63"/>
                        <a:pt x="45" y="63"/>
                        <a:pt x="45" y="63"/>
                      </a:cubicBezTo>
                      <a:cubicBezTo>
                        <a:pt x="21" y="64"/>
                        <a:pt x="21" y="64"/>
                        <a:pt x="21" y="64"/>
                      </a:cubicBezTo>
                      <a:cubicBezTo>
                        <a:pt x="21" y="64"/>
                        <a:pt x="20" y="64"/>
                        <a:pt x="20" y="64"/>
                      </a:cubicBezTo>
                      <a:close/>
                      <a:moveTo>
                        <a:pt x="26" y="99"/>
                      </a:moveTo>
                      <a:cubicBezTo>
                        <a:pt x="22" y="76"/>
                        <a:pt x="22" y="76"/>
                        <a:pt x="22" y="76"/>
                      </a:cubicBezTo>
                      <a:cubicBezTo>
                        <a:pt x="23" y="76"/>
                        <a:pt x="28" y="76"/>
                        <a:pt x="46" y="75"/>
                      </a:cubicBezTo>
                      <a:cubicBezTo>
                        <a:pt x="47" y="99"/>
                        <a:pt x="47" y="99"/>
                        <a:pt x="47" y="99"/>
                      </a:cubicBezTo>
                      <a:lnTo>
                        <a:pt x="26" y="99"/>
                      </a:lnTo>
                      <a:close/>
                      <a:moveTo>
                        <a:pt x="30" y="125"/>
                      </a:moveTo>
                      <a:cubicBezTo>
                        <a:pt x="28" y="111"/>
                        <a:pt x="28" y="111"/>
                        <a:pt x="28" y="111"/>
                      </a:cubicBezTo>
                      <a:cubicBezTo>
                        <a:pt x="48" y="111"/>
                        <a:pt x="48" y="111"/>
                        <a:pt x="48" y="111"/>
                      </a:cubicBezTo>
                      <a:cubicBezTo>
                        <a:pt x="49" y="125"/>
                        <a:pt x="49" y="125"/>
                        <a:pt x="49" y="125"/>
                      </a:cubicBezTo>
                      <a:lnTo>
                        <a:pt x="30" y="125"/>
                      </a:lnTo>
                      <a:close/>
                      <a:moveTo>
                        <a:pt x="165" y="34"/>
                      </a:moveTo>
                      <a:cubicBezTo>
                        <a:pt x="198" y="30"/>
                        <a:pt x="198" y="30"/>
                        <a:pt x="198" y="30"/>
                      </a:cubicBezTo>
                      <a:cubicBezTo>
                        <a:pt x="193" y="58"/>
                        <a:pt x="193" y="58"/>
                        <a:pt x="193" y="58"/>
                      </a:cubicBezTo>
                      <a:cubicBezTo>
                        <a:pt x="190" y="58"/>
                        <a:pt x="182" y="58"/>
                        <a:pt x="162" y="59"/>
                      </a:cubicBezTo>
                      <a:lnTo>
                        <a:pt x="165" y="34"/>
                      </a:lnTo>
                      <a:close/>
                      <a:moveTo>
                        <a:pt x="53" y="44"/>
                      </a:moveTo>
                      <a:cubicBezTo>
                        <a:pt x="80" y="42"/>
                        <a:pt x="80" y="42"/>
                        <a:pt x="80" y="42"/>
                      </a:cubicBezTo>
                      <a:cubicBezTo>
                        <a:pt x="80" y="62"/>
                        <a:pt x="80" y="62"/>
                        <a:pt x="80" y="62"/>
                      </a:cubicBezTo>
                      <a:cubicBezTo>
                        <a:pt x="54" y="63"/>
                        <a:pt x="54" y="63"/>
                        <a:pt x="54" y="63"/>
                      </a:cubicBezTo>
                      <a:lnTo>
                        <a:pt x="53" y="44"/>
                      </a:lnTo>
                      <a:close/>
                      <a:moveTo>
                        <a:pt x="55" y="75"/>
                      </a:moveTo>
                      <a:cubicBezTo>
                        <a:pt x="80" y="74"/>
                        <a:pt x="80" y="74"/>
                        <a:pt x="80" y="74"/>
                      </a:cubicBezTo>
                      <a:cubicBezTo>
                        <a:pt x="81" y="98"/>
                        <a:pt x="81" y="98"/>
                        <a:pt x="81" y="98"/>
                      </a:cubicBezTo>
                      <a:cubicBezTo>
                        <a:pt x="56" y="98"/>
                        <a:pt x="56" y="98"/>
                        <a:pt x="56" y="98"/>
                      </a:cubicBezTo>
                      <a:lnTo>
                        <a:pt x="55" y="75"/>
                      </a:lnTo>
                      <a:close/>
                      <a:moveTo>
                        <a:pt x="57" y="125"/>
                      </a:moveTo>
                      <a:cubicBezTo>
                        <a:pt x="57" y="111"/>
                        <a:pt x="57" y="111"/>
                        <a:pt x="57" y="111"/>
                      </a:cubicBezTo>
                      <a:cubicBezTo>
                        <a:pt x="81" y="110"/>
                        <a:pt x="81" y="110"/>
                        <a:pt x="81" y="110"/>
                      </a:cubicBezTo>
                      <a:cubicBezTo>
                        <a:pt x="81" y="125"/>
                        <a:pt x="81" y="125"/>
                        <a:pt x="81" y="125"/>
                      </a:cubicBezTo>
                      <a:lnTo>
                        <a:pt x="57" y="125"/>
                      </a:lnTo>
                      <a:close/>
                      <a:moveTo>
                        <a:pt x="114" y="125"/>
                      </a:moveTo>
                      <a:cubicBezTo>
                        <a:pt x="90" y="125"/>
                        <a:pt x="90" y="125"/>
                        <a:pt x="90" y="125"/>
                      </a:cubicBezTo>
                      <a:cubicBezTo>
                        <a:pt x="90" y="110"/>
                        <a:pt x="90" y="110"/>
                        <a:pt x="90" y="110"/>
                      </a:cubicBezTo>
                      <a:cubicBezTo>
                        <a:pt x="114" y="109"/>
                        <a:pt x="114" y="109"/>
                        <a:pt x="114" y="109"/>
                      </a:cubicBezTo>
                      <a:lnTo>
                        <a:pt x="114" y="125"/>
                      </a:lnTo>
                      <a:close/>
                      <a:moveTo>
                        <a:pt x="115" y="97"/>
                      </a:moveTo>
                      <a:cubicBezTo>
                        <a:pt x="89" y="98"/>
                        <a:pt x="89" y="98"/>
                        <a:pt x="89" y="98"/>
                      </a:cubicBezTo>
                      <a:cubicBezTo>
                        <a:pt x="89" y="74"/>
                        <a:pt x="89" y="74"/>
                        <a:pt x="89" y="74"/>
                      </a:cubicBezTo>
                      <a:cubicBezTo>
                        <a:pt x="115" y="73"/>
                        <a:pt x="115" y="73"/>
                        <a:pt x="115" y="73"/>
                      </a:cubicBezTo>
                      <a:lnTo>
                        <a:pt x="115" y="97"/>
                      </a:lnTo>
                      <a:close/>
                      <a:moveTo>
                        <a:pt x="116" y="60"/>
                      </a:moveTo>
                      <a:cubicBezTo>
                        <a:pt x="89" y="61"/>
                        <a:pt x="89" y="61"/>
                        <a:pt x="89" y="61"/>
                      </a:cubicBezTo>
                      <a:cubicBezTo>
                        <a:pt x="88" y="41"/>
                        <a:pt x="88" y="41"/>
                        <a:pt x="88" y="41"/>
                      </a:cubicBezTo>
                      <a:cubicBezTo>
                        <a:pt x="116" y="38"/>
                        <a:pt x="116" y="38"/>
                        <a:pt x="116" y="38"/>
                      </a:cubicBezTo>
                      <a:lnTo>
                        <a:pt x="116" y="60"/>
                      </a:lnTo>
                      <a:close/>
                      <a:moveTo>
                        <a:pt x="147" y="125"/>
                      </a:moveTo>
                      <a:cubicBezTo>
                        <a:pt x="122" y="125"/>
                        <a:pt x="122" y="125"/>
                        <a:pt x="122" y="125"/>
                      </a:cubicBezTo>
                      <a:cubicBezTo>
                        <a:pt x="123" y="109"/>
                        <a:pt x="123" y="109"/>
                        <a:pt x="123" y="109"/>
                      </a:cubicBezTo>
                      <a:cubicBezTo>
                        <a:pt x="148" y="108"/>
                        <a:pt x="148" y="108"/>
                        <a:pt x="148" y="108"/>
                      </a:cubicBezTo>
                      <a:lnTo>
                        <a:pt x="147" y="125"/>
                      </a:lnTo>
                      <a:close/>
                      <a:moveTo>
                        <a:pt x="150" y="96"/>
                      </a:moveTo>
                      <a:cubicBezTo>
                        <a:pt x="123" y="97"/>
                        <a:pt x="123" y="97"/>
                        <a:pt x="123" y="97"/>
                      </a:cubicBezTo>
                      <a:cubicBezTo>
                        <a:pt x="124" y="72"/>
                        <a:pt x="124" y="72"/>
                        <a:pt x="124" y="72"/>
                      </a:cubicBezTo>
                      <a:cubicBezTo>
                        <a:pt x="152" y="71"/>
                        <a:pt x="152" y="71"/>
                        <a:pt x="152" y="71"/>
                      </a:cubicBezTo>
                      <a:lnTo>
                        <a:pt x="150" y="96"/>
                      </a:lnTo>
                      <a:close/>
                      <a:moveTo>
                        <a:pt x="124" y="60"/>
                      </a:moveTo>
                      <a:cubicBezTo>
                        <a:pt x="125" y="37"/>
                        <a:pt x="125" y="37"/>
                        <a:pt x="125" y="37"/>
                      </a:cubicBezTo>
                      <a:cubicBezTo>
                        <a:pt x="156" y="34"/>
                        <a:pt x="156" y="34"/>
                        <a:pt x="156" y="34"/>
                      </a:cubicBezTo>
                      <a:cubicBezTo>
                        <a:pt x="154" y="59"/>
                        <a:pt x="154" y="59"/>
                        <a:pt x="154" y="59"/>
                      </a:cubicBezTo>
                      <a:lnTo>
                        <a:pt x="124" y="60"/>
                      </a:lnTo>
                      <a:close/>
                      <a:moveTo>
                        <a:pt x="181" y="125"/>
                      </a:moveTo>
                      <a:cubicBezTo>
                        <a:pt x="155" y="125"/>
                        <a:pt x="155" y="125"/>
                        <a:pt x="155" y="125"/>
                      </a:cubicBezTo>
                      <a:cubicBezTo>
                        <a:pt x="157" y="108"/>
                        <a:pt x="157" y="108"/>
                        <a:pt x="157" y="108"/>
                      </a:cubicBezTo>
                      <a:cubicBezTo>
                        <a:pt x="184" y="107"/>
                        <a:pt x="184" y="107"/>
                        <a:pt x="184" y="107"/>
                      </a:cubicBezTo>
                      <a:lnTo>
                        <a:pt x="181" y="125"/>
                      </a:lnTo>
                      <a:close/>
                      <a:moveTo>
                        <a:pt x="186" y="95"/>
                      </a:moveTo>
                      <a:cubicBezTo>
                        <a:pt x="158" y="96"/>
                        <a:pt x="158" y="96"/>
                        <a:pt x="158" y="96"/>
                      </a:cubicBezTo>
                      <a:cubicBezTo>
                        <a:pt x="161" y="71"/>
                        <a:pt x="161" y="71"/>
                        <a:pt x="161" y="71"/>
                      </a:cubicBezTo>
                      <a:cubicBezTo>
                        <a:pt x="191" y="70"/>
                        <a:pt x="191" y="70"/>
                        <a:pt x="191" y="70"/>
                      </a:cubicBezTo>
                      <a:lnTo>
                        <a:pt x="186"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pPr fontAlgn="base"/>
                  <a:endParaRPr lang="zh-CN" altLang="en-US" sz="2000" noProof="1">
                    <a:latin typeface="微软雅黑" panose="020B0503020204020204" pitchFamily="34" charset="-122"/>
                    <a:ea typeface="微软雅黑" panose="020B0503020204020204" pitchFamily="34" charset="-122"/>
                  </a:endParaRPr>
                </a:p>
              </p:txBody>
            </p:sp>
            <p:sp>
              <p:nvSpPr>
                <p:cNvPr id="89" name="Freeform 81"/>
                <p:cNvSpPr/>
                <p:nvPr/>
              </p:nvSpPr>
              <p:spPr bwMode="auto">
                <a:xfrm>
                  <a:off x="4078" y="1848"/>
                  <a:ext cx="138" cy="100"/>
                </a:xfrm>
                <a:custGeom>
                  <a:avLst/>
                  <a:gdLst>
                    <a:gd name="T0" fmla="*/ 8 w 58"/>
                    <a:gd name="T1" fmla="*/ 42 h 42"/>
                    <a:gd name="T2" fmla="*/ 8 w 58"/>
                    <a:gd name="T3" fmla="*/ 42 h 42"/>
                    <a:gd name="T4" fmla="*/ 6 w 58"/>
                    <a:gd name="T5" fmla="*/ 42 h 42"/>
                    <a:gd name="T6" fmla="*/ 1 w 58"/>
                    <a:gd name="T7" fmla="*/ 38 h 42"/>
                    <a:gd name="T8" fmla="*/ 1 w 58"/>
                    <a:gd name="T9" fmla="*/ 32 h 42"/>
                    <a:gd name="T10" fmla="*/ 2 w 58"/>
                    <a:gd name="T11" fmla="*/ 25 h 42"/>
                    <a:gd name="T12" fmla="*/ 3 w 58"/>
                    <a:gd name="T13" fmla="*/ 25 h 42"/>
                    <a:gd name="T14" fmla="*/ 4 w 58"/>
                    <a:gd name="T15" fmla="*/ 19 h 42"/>
                    <a:gd name="T16" fmla="*/ 8 w 58"/>
                    <a:gd name="T17" fmla="*/ 10 h 42"/>
                    <a:gd name="T18" fmla="*/ 13 w 58"/>
                    <a:gd name="T19" fmla="*/ 5 h 42"/>
                    <a:gd name="T20" fmla="*/ 21 w 58"/>
                    <a:gd name="T21" fmla="*/ 2 h 42"/>
                    <a:gd name="T22" fmla="*/ 21 w 58"/>
                    <a:gd name="T23" fmla="*/ 2 h 42"/>
                    <a:gd name="T24" fmla="*/ 49 w 58"/>
                    <a:gd name="T25" fmla="*/ 0 h 42"/>
                    <a:gd name="T26" fmla="*/ 50 w 58"/>
                    <a:gd name="T27" fmla="*/ 0 h 42"/>
                    <a:gd name="T28" fmla="*/ 57 w 58"/>
                    <a:gd name="T29" fmla="*/ 7 h 42"/>
                    <a:gd name="T30" fmla="*/ 56 w 58"/>
                    <a:gd name="T31" fmla="*/ 13 h 42"/>
                    <a:gd name="T32" fmla="*/ 50 w 58"/>
                    <a:gd name="T33" fmla="*/ 16 h 42"/>
                    <a:gd name="T34" fmla="*/ 23 w 58"/>
                    <a:gd name="T35" fmla="*/ 18 h 42"/>
                    <a:gd name="T36" fmla="*/ 21 w 58"/>
                    <a:gd name="T37" fmla="*/ 19 h 42"/>
                    <a:gd name="T38" fmla="*/ 21 w 58"/>
                    <a:gd name="T39" fmla="*/ 19 h 42"/>
                    <a:gd name="T40" fmla="*/ 18 w 58"/>
                    <a:gd name="T41" fmla="*/ 30 h 42"/>
                    <a:gd name="T42" fmla="*/ 16 w 58"/>
                    <a:gd name="T43" fmla="*/ 36 h 42"/>
                    <a:gd name="T44" fmla="*/ 8 w 58"/>
                    <a:gd name="T4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42">
                      <a:moveTo>
                        <a:pt x="8" y="42"/>
                      </a:moveTo>
                      <a:cubicBezTo>
                        <a:pt x="8" y="42"/>
                        <a:pt x="8" y="42"/>
                        <a:pt x="8" y="42"/>
                      </a:cubicBezTo>
                      <a:cubicBezTo>
                        <a:pt x="7" y="42"/>
                        <a:pt x="7" y="42"/>
                        <a:pt x="6" y="42"/>
                      </a:cubicBezTo>
                      <a:cubicBezTo>
                        <a:pt x="4" y="41"/>
                        <a:pt x="3" y="40"/>
                        <a:pt x="1" y="38"/>
                      </a:cubicBezTo>
                      <a:cubicBezTo>
                        <a:pt x="0" y="36"/>
                        <a:pt x="0" y="34"/>
                        <a:pt x="1" y="32"/>
                      </a:cubicBezTo>
                      <a:cubicBezTo>
                        <a:pt x="1" y="29"/>
                        <a:pt x="2" y="27"/>
                        <a:pt x="2" y="25"/>
                      </a:cubicBezTo>
                      <a:cubicBezTo>
                        <a:pt x="3" y="25"/>
                        <a:pt x="3" y="25"/>
                        <a:pt x="3" y="25"/>
                      </a:cubicBezTo>
                      <a:cubicBezTo>
                        <a:pt x="3" y="23"/>
                        <a:pt x="4" y="21"/>
                        <a:pt x="4" y="19"/>
                      </a:cubicBezTo>
                      <a:cubicBezTo>
                        <a:pt x="5" y="16"/>
                        <a:pt x="6" y="13"/>
                        <a:pt x="8" y="10"/>
                      </a:cubicBezTo>
                      <a:cubicBezTo>
                        <a:pt x="9" y="8"/>
                        <a:pt x="11" y="6"/>
                        <a:pt x="13" y="5"/>
                      </a:cubicBezTo>
                      <a:cubicBezTo>
                        <a:pt x="15" y="4"/>
                        <a:pt x="18" y="3"/>
                        <a:pt x="21" y="2"/>
                      </a:cubicBezTo>
                      <a:cubicBezTo>
                        <a:pt x="21" y="2"/>
                        <a:pt x="21" y="2"/>
                        <a:pt x="21" y="2"/>
                      </a:cubicBezTo>
                      <a:cubicBezTo>
                        <a:pt x="49" y="0"/>
                        <a:pt x="49" y="0"/>
                        <a:pt x="49" y="0"/>
                      </a:cubicBezTo>
                      <a:cubicBezTo>
                        <a:pt x="49" y="0"/>
                        <a:pt x="49" y="0"/>
                        <a:pt x="50" y="0"/>
                      </a:cubicBezTo>
                      <a:cubicBezTo>
                        <a:pt x="54" y="0"/>
                        <a:pt x="57" y="3"/>
                        <a:pt x="57" y="7"/>
                      </a:cubicBezTo>
                      <a:cubicBezTo>
                        <a:pt x="58" y="9"/>
                        <a:pt x="57" y="11"/>
                        <a:pt x="56" y="13"/>
                      </a:cubicBezTo>
                      <a:cubicBezTo>
                        <a:pt x="54" y="14"/>
                        <a:pt x="52" y="15"/>
                        <a:pt x="50" y="16"/>
                      </a:cubicBezTo>
                      <a:cubicBezTo>
                        <a:pt x="23" y="18"/>
                        <a:pt x="23" y="18"/>
                        <a:pt x="23" y="18"/>
                      </a:cubicBezTo>
                      <a:cubicBezTo>
                        <a:pt x="22" y="18"/>
                        <a:pt x="21" y="19"/>
                        <a:pt x="21" y="19"/>
                      </a:cubicBezTo>
                      <a:cubicBezTo>
                        <a:pt x="21" y="19"/>
                        <a:pt x="21" y="19"/>
                        <a:pt x="21" y="19"/>
                      </a:cubicBezTo>
                      <a:cubicBezTo>
                        <a:pt x="20" y="21"/>
                        <a:pt x="19" y="25"/>
                        <a:pt x="18" y="30"/>
                      </a:cubicBezTo>
                      <a:cubicBezTo>
                        <a:pt x="17" y="32"/>
                        <a:pt x="17" y="34"/>
                        <a:pt x="16" y="36"/>
                      </a:cubicBezTo>
                      <a:cubicBezTo>
                        <a:pt x="15" y="39"/>
                        <a:pt x="12" y="42"/>
                        <a:pt x="8"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pPr fontAlgn="base"/>
                  <a:endParaRPr lang="zh-CN" altLang="en-US" sz="2000" noProof="1">
                    <a:latin typeface="微软雅黑" panose="020B0503020204020204" pitchFamily="34" charset="-122"/>
                    <a:ea typeface="微软雅黑" panose="020B0503020204020204" pitchFamily="34" charset="-122"/>
                  </a:endParaRPr>
                </a:p>
              </p:txBody>
            </p:sp>
            <p:sp>
              <p:nvSpPr>
                <p:cNvPr id="90" name="Oval 82"/>
                <p:cNvSpPr>
                  <a:spLocks noChangeArrowheads="1"/>
                </p:cNvSpPr>
                <p:nvPr/>
              </p:nvSpPr>
              <p:spPr bwMode="auto">
                <a:xfrm>
                  <a:off x="4085" y="1913"/>
                  <a:ext cx="29" cy="2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pPr fontAlgn="base"/>
                  <a:endParaRPr lang="zh-CN" altLang="en-US" sz="2000" noProof="1">
                    <a:latin typeface="微软雅黑" panose="020B0503020204020204" pitchFamily="34" charset="-122"/>
                    <a:ea typeface="微软雅黑" panose="020B0503020204020204" pitchFamily="34" charset="-122"/>
                  </a:endParaRPr>
                </a:p>
              </p:txBody>
            </p:sp>
            <p:sp>
              <p:nvSpPr>
                <p:cNvPr id="91" name="Oval 83"/>
                <p:cNvSpPr>
                  <a:spLocks noChangeArrowheads="1"/>
                </p:cNvSpPr>
                <p:nvPr/>
              </p:nvSpPr>
              <p:spPr bwMode="auto">
                <a:xfrm>
                  <a:off x="3921" y="2353"/>
                  <a:ext cx="124" cy="12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pPr fontAlgn="base"/>
                  <a:endParaRPr lang="zh-CN" altLang="en-US" sz="2000" noProof="1">
                    <a:latin typeface="微软雅黑" panose="020B0503020204020204" pitchFamily="34" charset="-122"/>
                    <a:ea typeface="微软雅黑" panose="020B0503020204020204" pitchFamily="34" charset="-122"/>
                  </a:endParaRPr>
                </a:p>
              </p:txBody>
            </p:sp>
            <p:sp>
              <p:nvSpPr>
                <p:cNvPr id="92" name="Oval 84"/>
                <p:cNvSpPr>
                  <a:spLocks noChangeArrowheads="1"/>
                </p:cNvSpPr>
                <p:nvPr/>
              </p:nvSpPr>
              <p:spPr bwMode="auto">
                <a:xfrm>
                  <a:off x="3949" y="2381"/>
                  <a:ext cx="67" cy="6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pPr fontAlgn="base"/>
                  <a:endParaRPr lang="zh-CN" altLang="en-US" sz="2000" noProof="1">
                    <a:latin typeface="微软雅黑" panose="020B0503020204020204" pitchFamily="34" charset="-122"/>
                    <a:ea typeface="微软雅黑" panose="020B0503020204020204" pitchFamily="34" charset="-122"/>
                  </a:endParaRPr>
                </a:p>
              </p:txBody>
            </p:sp>
            <p:sp>
              <p:nvSpPr>
                <p:cNvPr id="93" name="Oval 85"/>
                <p:cNvSpPr>
                  <a:spLocks noChangeArrowheads="1"/>
                </p:cNvSpPr>
                <p:nvPr/>
              </p:nvSpPr>
              <p:spPr bwMode="auto">
                <a:xfrm>
                  <a:off x="3964" y="2393"/>
                  <a:ext cx="40" cy="4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pPr fontAlgn="base"/>
                  <a:endParaRPr lang="zh-CN" altLang="en-US" sz="2000" noProof="1">
                    <a:latin typeface="微软雅黑" panose="020B0503020204020204" pitchFamily="34" charset="-122"/>
                    <a:ea typeface="微软雅黑" panose="020B0503020204020204" pitchFamily="34" charset="-122"/>
                  </a:endParaRPr>
                </a:p>
              </p:txBody>
            </p:sp>
            <p:sp>
              <p:nvSpPr>
                <p:cNvPr id="94" name="Oval 86"/>
                <p:cNvSpPr>
                  <a:spLocks noChangeArrowheads="1"/>
                </p:cNvSpPr>
                <p:nvPr/>
              </p:nvSpPr>
              <p:spPr bwMode="auto">
                <a:xfrm>
                  <a:off x="3626" y="2353"/>
                  <a:ext cx="124" cy="12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pPr fontAlgn="base"/>
                  <a:endParaRPr lang="zh-CN" altLang="en-US" sz="2000" noProof="1">
                    <a:latin typeface="微软雅黑" panose="020B0503020204020204" pitchFamily="34" charset="-122"/>
                    <a:ea typeface="微软雅黑" panose="020B0503020204020204" pitchFamily="34" charset="-122"/>
                  </a:endParaRPr>
                </a:p>
              </p:txBody>
            </p:sp>
            <p:sp>
              <p:nvSpPr>
                <p:cNvPr id="95" name="Oval 87"/>
                <p:cNvSpPr>
                  <a:spLocks noChangeArrowheads="1"/>
                </p:cNvSpPr>
                <p:nvPr/>
              </p:nvSpPr>
              <p:spPr bwMode="auto">
                <a:xfrm>
                  <a:off x="3654" y="2381"/>
                  <a:ext cx="67" cy="6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pPr fontAlgn="base"/>
                  <a:endParaRPr lang="zh-CN" altLang="en-US" sz="2000" noProof="1">
                    <a:latin typeface="微软雅黑" panose="020B0503020204020204" pitchFamily="34" charset="-122"/>
                    <a:ea typeface="微软雅黑" panose="020B0503020204020204" pitchFamily="34" charset="-122"/>
                  </a:endParaRPr>
                </a:p>
              </p:txBody>
            </p:sp>
            <p:sp>
              <p:nvSpPr>
                <p:cNvPr id="96" name="Oval 88"/>
                <p:cNvSpPr>
                  <a:spLocks noChangeArrowheads="1"/>
                </p:cNvSpPr>
                <p:nvPr/>
              </p:nvSpPr>
              <p:spPr bwMode="auto">
                <a:xfrm>
                  <a:off x="3666" y="2393"/>
                  <a:ext cx="41" cy="4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28" tIns="45714" rIns="91428" bIns="45714" numCol="1" anchor="t" anchorCtr="0" compatLnSpc="1"/>
                <a:lstStyle/>
                <a:p>
                  <a:pPr fontAlgn="base"/>
                  <a:endParaRPr lang="zh-CN" altLang="en-US" sz="2000" noProof="1">
                    <a:latin typeface="微软雅黑" panose="020B0503020204020204" pitchFamily="34" charset="-122"/>
                    <a:ea typeface="微软雅黑" panose="020B0503020204020204" pitchFamily="34" charset="-122"/>
                  </a:endParaRPr>
                </a:p>
              </p:txBody>
            </p:sp>
          </p:grpSp>
          <p:sp>
            <p:nvSpPr>
              <p:cNvPr id="75" name="Oval 70"/>
              <p:cNvSpPr/>
              <p:nvPr/>
            </p:nvSpPr>
            <p:spPr>
              <a:xfrm>
                <a:off x="4052392" y="4940300"/>
                <a:ext cx="850900" cy="852488"/>
              </a:xfrm>
              <a:prstGeom prst="ellipse">
                <a:avLst/>
              </a:prstGeom>
              <a:solidFill>
                <a:srgbClr val="3D7784"/>
              </a:solidFill>
              <a:ln w="9525">
                <a:noFill/>
              </a:ln>
            </p:spPr>
            <p:txBody>
              <a:bodyPr wrap="square" lIns="91411" tIns="45705" rIns="91411" bIns="45705" anchor="t"/>
              <a:lstStyle/>
              <a:p>
                <a:endParaRPr lang="zh-CN" altLang="en-US" sz="2000" dirty="0">
                  <a:latin typeface="微软雅黑" panose="020B0503020204020204" pitchFamily="34" charset="-122"/>
                  <a:ea typeface="微软雅黑" panose="020B0503020204020204" pitchFamily="34" charset="-122"/>
                </a:endParaRPr>
              </a:p>
            </p:txBody>
          </p:sp>
          <p:sp>
            <p:nvSpPr>
              <p:cNvPr id="76" name="Rectangle 111"/>
              <p:cNvSpPr/>
              <p:nvPr/>
            </p:nvSpPr>
            <p:spPr>
              <a:xfrm>
                <a:off x="4333380" y="5297488"/>
                <a:ext cx="101600" cy="136525"/>
              </a:xfrm>
              <a:prstGeom prst="rect">
                <a:avLst/>
              </a:prstGeom>
              <a:solidFill>
                <a:schemeClr val="bg1"/>
              </a:solidFill>
              <a:ln w="9525">
                <a:noFill/>
              </a:ln>
            </p:spPr>
            <p:txBody>
              <a:bodyPr lIns="121816" tIns="60908" rIns="121816" bIns="60908" anchor="t"/>
              <a:lstStyle/>
              <a:p>
                <a:endParaRPr lang="zh-CN" altLang="en-US" sz="2000">
                  <a:latin typeface="微软雅黑" panose="020B0503020204020204" pitchFamily="34" charset="-122"/>
                  <a:ea typeface="微软雅黑" panose="020B0503020204020204" pitchFamily="34" charset="-122"/>
                  <a:sym typeface="Calibri" panose="020F0502020204030204" charset="0"/>
                </a:endParaRPr>
              </a:p>
            </p:txBody>
          </p:sp>
          <p:sp>
            <p:nvSpPr>
              <p:cNvPr id="77" name="Freeform 112"/>
              <p:cNvSpPr>
                <a:spLocks noEditPoints="1"/>
              </p:cNvSpPr>
              <p:nvPr/>
            </p:nvSpPr>
            <p:spPr>
              <a:xfrm>
                <a:off x="4255592" y="5191125"/>
                <a:ext cx="468313" cy="288925"/>
              </a:xfrm>
              <a:custGeom>
                <a:avLst/>
                <a:gdLst/>
                <a:ahLst/>
                <a:cxnLst>
                  <a:cxn ang="0">
                    <a:pos x="341996" y="104832"/>
                  </a:cxn>
                  <a:cxn ang="0">
                    <a:pos x="341996" y="100464"/>
                  </a:cxn>
                  <a:cxn ang="0">
                    <a:pos x="341996" y="78624"/>
                  </a:cxn>
                  <a:cxn ang="0">
                    <a:pos x="287996" y="0"/>
                  </a:cxn>
                  <a:cxn ang="0">
                    <a:pos x="179998" y="0"/>
                  </a:cxn>
                  <a:cxn ang="0">
                    <a:pos x="125998" y="78624"/>
                  </a:cxn>
                  <a:cxn ang="0">
                    <a:pos x="125998" y="104832"/>
                  </a:cxn>
                  <a:cxn ang="0">
                    <a:pos x="0" y="104832"/>
                  </a:cxn>
                  <a:cxn ang="0">
                    <a:pos x="0" y="288290"/>
                  </a:cxn>
                  <a:cxn ang="0">
                    <a:pos x="71999" y="288290"/>
                  </a:cxn>
                  <a:cxn ang="0">
                    <a:pos x="71999" y="235873"/>
                  </a:cxn>
                  <a:cxn ang="0">
                    <a:pos x="143998" y="235873"/>
                  </a:cxn>
                  <a:cxn ang="0">
                    <a:pos x="143998" y="288290"/>
                  </a:cxn>
                  <a:cxn ang="0">
                    <a:pos x="323996" y="288290"/>
                  </a:cxn>
                  <a:cxn ang="0">
                    <a:pos x="323996" y="235873"/>
                  </a:cxn>
                  <a:cxn ang="0">
                    <a:pos x="395995" y="235873"/>
                  </a:cxn>
                  <a:cxn ang="0">
                    <a:pos x="395995" y="288290"/>
                  </a:cxn>
                  <a:cxn ang="0">
                    <a:pos x="467995" y="288290"/>
                  </a:cxn>
                  <a:cxn ang="0">
                    <a:pos x="467995" y="104832"/>
                  </a:cxn>
                  <a:cxn ang="0">
                    <a:pos x="341996" y="104832"/>
                  </a:cxn>
                  <a:cxn ang="0">
                    <a:pos x="161998" y="78624"/>
                  </a:cxn>
                  <a:cxn ang="0">
                    <a:pos x="179998" y="52416"/>
                  </a:cxn>
                  <a:cxn ang="0">
                    <a:pos x="287996" y="52416"/>
                  </a:cxn>
                  <a:cxn ang="0">
                    <a:pos x="305996" y="78624"/>
                  </a:cxn>
                  <a:cxn ang="0">
                    <a:pos x="305996" y="104832"/>
                  </a:cxn>
                  <a:cxn ang="0">
                    <a:pos x="161998" y="104832"/>
                  </a:cxn>
                  <a:cxn ang="0">
                    <a:pos x="161998" y="78624"/>
                  </a:cxn>
                </a:cxnLst>
                <a:rect l="0" t="0" r="0" b="0"/>
                <a:pathLst>
                  <a:path w="156" h="66">
                    <a:moveTo>
                      <a:pt x="114" y="24"/>
                    </a:moveTo>
                    <a:cubicBezTo>
                      <a:pt x="114" y="23"/>
                      <a:pt x="114" y="23"/>
                      <a:pt x="114" y="23"/>
                    </a:cubicBezTo>
                    <a:cubicBezTo>
                      <a:pt x="114" y="18"/>
                      <a:pt x="114" y="18"/>
                      <a:pt x="114" y="18"/>
                    </a:cubicBezTo>
                    <a:cubicBezTo>
                      <a:pt x="114" y="6"/>
                      <a:pt x="105" y="0"/>
                      <a:pt x="96" y="0"/>
                    </a:cubicBezTo>
                    <a:cubicBezTo>
                      <a:pt x="60" y="0"/>
                      <a:pt x="60" y="0"/>
                      <a:pt x="60" y="0"/>
                    </a:cubicBezTo>
                    <a:cubicBezTo>
                      <a:pt x="48" y="0"/>
                      <a:pt x="42" y="9"/>
                      <a:pt x="42" y="18"/>
                    </a:cubicBezTo>
                    <a:cubicBezTo>
                      <a:pt x="42" y="24"/>
                      <a:pt x="42" y="24"/>
                      <a:pt x="42" y="24"/>
                    </a:cubicBezTo>
                    <a:cubicBezTo>
                      <a:pt x="0" y="24"/>
                      <a:pt x="0" y="24"/>
                      <a:pt x="0" y="24"/>
                    </a:cubicBezTo>
                    <a:cubicBezTo>
                      <a:pt x="0" y="66"/>
                      <a:pt x="0" y="66"/>
                      <a:pt x="0" y="66"/>
                    </a:cubicBezTo>
                    <a:cubicBezTo>
                      <a:pt x="24" y="66"/>
                      <a:pt x="24" y="66"/>
                      <a:pt x="24" y="66"/>
                    </a:cubicBezTo>
                    <a:cubicBezTo>
                      <a:pt x="24" y="54"/>
                      <a:pt x="24" y="54"/>
                      <a:pt x="24" y="54"/>
                    </a:cubicBezTo>
                    <a:cubicBezTo>
                      <a:pt x="48" y="54"/>
                      <a:pt x="48" y="54"/>
                      <a:pt x="48" y="54"/>
                    </a:cubicBezTo>
                    <a:cubicBezTo>
                      <a:pt x="48" y="66"/>
                      <a:pt x="48" y="66"/>
                      <a:pt x="48" y="66"/>
                    </a:cubicBezTo>
                    <a:cubicBezTo>
                      <a:pt x="108" y="66"/>
                      <a:pt x="108" y="66"/>
                      <a:pt x="108" y="66"/>
                    </a:cubicBezTo>
                    <a:cubicBezTo>
                      <a:pt x="108" y="54"/>
                      <a:pt x="108" y="54"/>
                      <a:pt x="108" y="54"/>
                    </a:cubicBezTo>
                    <a:cubicBezTo>
                      <a:pt x="132" y="54"/>
                      <a:pt x="132" y="54"/>
                      <a:pt x="132" y="54"/>
                    </a:cubicBezTo>
                    <a:cubicBezTo>
                      <a:pt x="132" y="66"/>
                      <a:pt x="132" y="66"/>
                      <a:pt x="132" y="66"/>
                    </a:cubicBezTo>
                    <a:cubicBezTo>
                      <a:pt x="156" y="66"/>
                      <a:pt x="156" y="66"/>
                      <a:pt x="156" y="66"/>
                    </a:cubicBezTo>
                    <a:cubicBezTo>
                      <a:pt x="156" y="24"/>
                      <a:pt x="156" y="24"/>
                      <a:pt x="156" y="24"/>
                    </a:cubicBezTo>
                    <a:lnTo>
                      <a:pt x="114" y="24"/>
                    </a:lnTo>
                    <a:close/>
                    <a:moveTo>
                      <a:pt x="54" y="18"/>
                    </a:moveTo>
                    <a:cubicBezTo>
                      <a:pt x="54" y="18"/>
                      <a:pt x="54" y="12"/>
                      <a:pt x="60" y="12"/>
                    </a:cubicBezTo>
                    <a:cubicBezTo>
                      <a:pt x="96" y="12"/>
                      <a:pt x="96" y="12"/>
                      <a:pt x="96" y="12"/>
                    </a:cubicBezTo>
                    <a:cubicBezTo>
                      <a:pt x="96" y="12"/>
                      <a:pt x="102" y="12"/>
                      <a:pt x="102" y="18"/>
                    </a:cubicBezTo>
                    <a:cubicBezTo>
                      <a:pt x="102" y="24"/>
                      <a:pt x="102" y="24"/>
                      <a:pt x="102" y="24"/>
                    </a:cubicBezTo>
                    <a:cubicBezTo>
                      <a:pt x="54" y="24"/>
                      <a:pt x="54" y="24"/>
                      <a:pt x="54" y="24"/>
                    </a:cubicBezTo>
                    <a:lnTo>
                      <a:pt x="54" y="18"/>
                    </a:lnTo>
                    <a:close/>
                  </a:path>
                </a:pathLst>
              </a:custGeom>
              <a:solidFill>
                <a:schemeClr val="bg1"/>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78" name="Freeform 113"/>
              <p:cNvSpPr/>
              <p:nvPr/>
            </p:nvSpPr>
            <p:spPr>
              <a:xfrm>
                <a:off x="4273055" y="5316538"/>
                <a:ext cx="431800" cy="258762"/>
              </a:xfrm>
              <a:custGeom>
                <a:avLst/>
                <a:gdLst/>
                <a:ahLst/>
                <a:cxnLst>
                  <a:cxn ang="0">
                    <a:pos x="378380" y="77829"/>
                  </a:cxn>
                  <a:cxn ang="0">
                    <a:pos x="307434" y="77829"/>
                  </a:cxn>
                  <a:cxn ang="0">
                    <a:pos x="307434" y="0"/>
                  </a:cxn>
                  <a:cxn ang="0">
                    <a:pos x="128379" y="0"/>
                  </a:cxn>
                  <a:cxn ang="0">
                    <a:pos x="128379" y="77829"/>
                  </a:cxn>
                  <a:cxn ang="0">
                    <a:pos x="54054" y="77829"/>
                  </a:cxn>
                  <a:cxn ang="0">
                    <a:pos x="54054" y="0"/>
                  </a:cxn>
                  <a:cxn ang="0">
                    <a:pos x="0" y="0"/>
                  </a:cxn>
                  <a:cxn ang="0">
                    <a:pos x="0" y="257810"/>
                  </a:cxn>
                  <a:cxn ang="0">
                    <a:pos x="432435" y="257810"/>
                  </a:cxn>
                  <a:cxn ang="0">
                    <a:pos x="432435" y="0"/>
                  </a:cxn>
                  <a:cxn ang="0">
                    <a:pos x="378380" y="0"/>
                  </a:cxn>
                  <a:cxn ang="0">
                    <a:pos x="378380" y="77829"/>
                  </a:cxn>
                </a:cxnLst>
                <a:rect l="0" t="0" r="0" b="0"/>
                <a:pathLst>
                  <a:path w="128" h="53">
                    <a:moveTo>
                      <a:pt x="112" y="16"/>
                    </a:moveTo>
                    <a:lnTo>
                      <a:pt x="91" y="16"/>
                    </a:lnTo>
                    <a:lnTo>
                      <a:pt x="91" y="0"/>
                    </a:lnTo>
                    <a:lnTo>
                      <a:pt x="38" y="0"/>
                    </a:lnTo>
                    <a:lnTo>
                      <a:pt x="38" y="16"/>
                    </a:lnTo>
                    <a:lnTo>
                      <a:pt x="16" y="16"/>
                    </a:lnTo>
                    <a:lnTo>
                      <a:pt x="16" y="0"/>
                    </a:lnTo>
                    <a:lnTo>
                      <a:pt x="0" y="0"/>
                    </a:lnTo>
                    <a:lnTo>
                      <a:pt x="0" y="53"/>
                    </a:lnTo>
                    <a:lnTo>
                      <a:pt x="128" y="53"/>
                    </a:lnTo>
                    <a:lnTo>
                      <a:pt x="128" y="0"/>
                    </a:lnTo>
                    <a:lnTo>
                      <a:pt x="112" y="0"/>
                    </a:lnTo>
                    <a:lnTo>
                      <a:pt x="112" y="16"/>
                    </a:lnTo>
                    <a:close/>
                  </a:path>
                </a:pathLst>
              </a:custGeom>
              <a:solidFill>
                <a:schemeClr val="bg1"/>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79" name="Rectangle 114"/>
              <p:cNvSpPr/>
              <p:nvPr/>
            </p:nvSpPr>
            <p:spPr>
              <a:xfrm>
                <a:off x="4481017" y="5297488"/>
                <a:ext cx="101600" cy="136525"/>
              </a:xfrm>
              <a:prstGeom prst="rect">
                <a:avLst/>
              </a:prstGeom>
              <a:solidFill>
                <a:schemeClr val="bg1"/>
              </a:solidFill>
              <a:ln w="9525">
                <a:noFill/>
              </a:ln>
            </p:spPr>
            <p:txBody>
              <a:bodyPr lIns="121816" tIns="60908" rIns="121816" bIns="60908" anchor="t"/>
              <a:lstStyle/>
              <a:p>
                <a:endParaRPr lang="zh-CN" altLang="en-US" sz="2000">
                  <a:latin typeface="微软雅黑" panose="020B0503020204020204" pitchFamily="34" charset="-122"/>
                  <a:ea typeface="微软雅黑" panose="020B0503020204020204" pitchFamily="34" charset="-122"/>
                  <a:sym typeface="Calibri" panose="020F0502020204030204" charset="0"/>
                </a:endParaRPr>
              </a:p>
            </p:txBody>
          </p:sp>
          <p:sp>
            <p:nvSpPr>
              <p:cNvPr id="80" name="Oval 80"/>
              <p:cNvSpPr/>
              <p:nvPr/>
            </p:nvSpPr>
            <p:spPr>
              <a:xfrm>
                <a:off x="1939430" y="4724400"/>
                <a:ext cx="889000" cy="889000"/>
              </a:xfrm>
              <a:prstGeom prst="ellipse">
                <a:avLst/>
              </a:prstGeom>
              <a:solidFill>
                <a:srgbClr val="3D7784"/>
              </a:solidFill>
              <a:ln w="9525">
                <a:noFill/>
              </a:ln>
            </p:spPr>
            <p:txBody>
              <a:bodyPr wrap="square" lIns="91411" tIns="45705" rIns="91411" bIns="45705" anchor="t"/>
              <a:lstStyle/>
              <a:p>
                <a:endParaRPr lang="zh-CN" altLang="en-US" sz="2000">
                  <a:latin typeface="微软雅黑" panose="020B0503020204020204" pitchFamily="34" charset="-122"/>
                  <a:ea typeface="微软雅黑" panose="020B0503020204020204" pitchFamily="34" charset="-122"/>
                </a:endParaRPr>
              </a:p>
            </p:txBody>
          </p:sp>
          <p:sp>
            <p:nvSpPr>
              <p:cNvPr id="81" name="Freeform 3916"/>
              <p:cNvSpPr>
                <a:spLocks noEditPoints="1"/>
              </p:cNvSpPr>
              <p:nvPr/>
            </p:nvSpPr>
            <p:spPr>
              <a:xfrm>
                <a:off x="2215655" y="4962525"/>
                <a:ext cx="336550" cy="404813"/>
              </a:xfrm>
              <a:custGeom>
                <a:avLst/>
                <a:gdLst/>
                <a:ahLst/>
                <a:cxnLst>
                  <a:cxn ang="0">
                    <a:pos x="210244" y="0"/>
                  </a:cxn>
                  <a:cxn ang="0">
                    <a:pos x="218178" y="0"/>
                  </a:cxn>
                  <a:cxn ang="0">
                    <a:pos x="245946" y="14110"/>
                  </a:cxn>
                  <a:cxn ang="0">
                    <a:pos x="230079" y="32924"/>
                  </a:cxn>
                  <a:cxn ang="0">
                    <a:pos x="329251" y="362164"/>
                  </a:cxn>
                  <a:cxn ang="0">
                    <a:pos x="309416" y="404495"/>
                  </a:cxn>
                  <a:cxn ang="0">
                    <a:pos x="27768" y="404495"/>
                  </a:cxn>
                  <a:cxn ang="0">
                    <a:pos x="7933" y="362164"/>
                  </a:cxn>
                  <a:cxn ang="0">
                    <a:pos x="107105" y="155213"/>
                  </a:cxn>
                  <a:cxn ang="0">
                    <a:pos x="107105" y="32924"/>
                  </a:cxn>
                  <a:cxn ang="0">
                    <a:pos x="107105" y="0"/>
                  </a:cxn>
                  <a:cxn ang="0">
                    <a:pos x="122973" y="0"/>
                  </a:cxn>
                  <a:cxn ang="0">
                    <a:pos x="126940" y="0"/>
                  </a:cxn>
                  <a:cxn ang="0">
                    <a:pos x="95205" y="338646"/>
                  </a:cxn>
                  <a:cxn ang="0">
                    <a:pos x="79337" y="338646"/>
                  </a:cxn>
                  <a:cxn ang="0">
                    <a:pos x="126940" y="301019"/>
                  </a:cxn>
                  <a:cxn ang="0">
                    <a:pos x="126940" y="319833"/>
                  </a:cxn>
                  <a:cxn ang="0">
                    <a:pos x="126940" y="301019"/>
                  </a:cxn>
                  <a:cxn ang="0">
                    <a:pos x="122973" y="249281"/>
                  </a:cxn>
                  <a:cxn ang="0">
                    <a:pos x="107105" y="249281"/>
                  </a:cxn>
                  <a:cxn ang="0">
                    <a:pos x="119006" y="333943"/>
                  </a:cxn>
                  <a:cxn ang="0">
                    <a:pos x="119006" y="362164"/>
                  </a:cxn>
                  <a:cxn ang="0">
                    <a:pos x="119006" y="333943"/>
                  </a:cxn>
                  <a:cxn ang="0">
                    <a:pos x="115039" y="291612"/>
                  </a:cxn>
                  <a:cxn ang="0">
                    <a:pos x="87271" y="291612"/>
                  </a:cxn>
                  <a:cxn ang="0">
                    <a:pos x="119006" y="202247"/>
                  </a:cxn>
                  <a:cxn ang="0">
                    <a:pos x="206277" y="169323"/>
                  </a:cxn>
                  <a:cxn ang="0">
                    <a:pos x="202311" y="32924"/>
                  </a:cxn>
                  <a:cxn ang="0">
                    <a:pos x="134874" y="159916"/>
                  </a:cxn>
                  <a:cxn ang="0">
                    <a:pos x="134874" y="169323"/>
                  </a:cxn>
                  <a:cxn ang="0">
                    <a:pos x="230079" y="221061"/>
                  </a:cxn>
                  <a:cxn ang="0">
                    <a:pos x="31735" y="376274"/>
                  </a:cxn>
                  <a:cxn ang="0">
                    <a:pos x="230079" y="221061"/>
                  </a:cxn>
                  <a:cxn ang="0">
                    <a:pos x="146774" y="333943"/>
                  </a:cxn>
                  <a:cxn ang="0">
                    <a:pos x="182476" y="324536"/>
                  </a:cxn>
                  <a:cxn ang="0">
                    <a:pos x="182476" y="343350"/>
                  </a:cxn>
                  <a:cxn ang="0">
                    <a:pos x="162642" y="296316"/>
                  </a:cxn>
                  <a:cxn ang="0">
                    <a:pos x="162642" y="277502"/>
                  </a:cxn>
                  <a:cxn ang="0">
                    <a:pos x="182476" y="286909"/>
                  </a:cxn>
                  <a:cxn ang="0">
                    <a:pos x="162642" y="296316"/>
                  </a:cxn>
                  <a:cxn ang="0">
                    <a:pos x="154708" y="183433"/>
                  </a:cxn>
                  <a:cxn ang="0">
                    <a:pos x="174542" y="174026"/>
                  </a:cxn>
                  <a:cxn ang="0">
                    <a:pos x="174542" y="192840"/>
                  </a:cxn>
                  <a:cxn ang="0">
                    <a:pos x="154708" y="244578"/>
                  </a:cxn>
                  <a:cxn ang="0">
                    <a:pos x="154708" y="225764"/>
                  </a:cxn>
                  <a:cxn ang="0">
                    <a:pos x="190410" y="235171"/>
                  </a:cxn>
                  <a:cxn ang="0">
                    <a:pos x="154708" y="244578"/>
                  </a:cxn>
                  <a:cxn ang="0">
                    <a:pos x="146774" y="136399"/>
                  </a:cxn>
                  <a:cxn ang="0">
                    <a:pos x="182476" y="126992"/>
                  </a:cxn>
                  <a:cxn ang="0">
                    <a:pos x="182476" y="145806"/>
                  </a:cxn>
                </a:cxnLst>
                <a:rect l="0" t="0" r="0" b="0"/>
                <a:pathLst>
                  <a:path w="85" h="86">
                    <a:moveTo>
                      <a:pt x="32" y="0"/>
                    </a:moveTo>
                    <a:cubicBezTo>
                      <a:pt x="53" y="0"/>
                      <a:pt x="53" y="0"/>
                      <a:pt x="53" y="0"/>
                    </a:cubicBezTo>
                    <a:cubicBezTo>
                      <a:pt x="55" y="0"/>
                      <a:pt x="55" y="0"/>
                      <a:pt x="55" y="0"/>
                    </a:cubicBezTo>
                    <a:cubicBezTo>
                      <a:pt x="55" y="0"/>
                      <a:pt x="55" y="0"/>
                      <a:pt x="55" y="0"/>
                    </a:cubicBezTo>
                    <a:cubicBezTo>
                      <a:pt x="59" y="0"/>
                      <a:pt x="59" y="0"/>
                      <a:pt x="59" y="0"/>
                    </a:cubicBezTo>
                    <a:cubicBezTo>
                      <a:pt x="61" y="0"/>
                      <a:pt x="62" y="1"/>
                      <a:pt x="62" y="3"/>
                    </a:cubicBezTo>
                    <a:cubicBezTo>
                      <a:pt x="62" y="5"/>
                      <a:pt x="61" y="7"/>
                      <a:pt x="59" y="7"/>
                    </a:cubicBezTo>
                    <a:cubicBezTo>
                      <a:pt x="58" y="7"/>
                      <a:pt x="58" y="7"/>
                      <a:pt x="58" y="7"/>
                    </a:cubicBezTo>
                    <a:cubicBezTo>
                      <a:pt x="58" y="33"/>
                      <a:pt x="58" y="33"/>
                      <a:pt x="58" y="33"/>
                    </a:cubicBezTo>
                    <a:cubicBezTo>
                      <a:pt x="83" y="77"/>
                      <a:pt x="83" y="77"/>
                      <a:pt x="83" y="77"/>
                    </a:cubicBezTo>
                    <a:cubicBezTo>
                      <a:pt x="83" y="77"/>
                      <a:pt x="83" y="77"/>
                      <a:pt x="83" y="77"/>
                    </a:cubicBezTo>
                    <a:cubicBezTo>
                      <a:pt x="85" y="81"/>
                      <a:pt x="83" y="86"/>
                      <a:pt x="78" y="86"/>
                    </a:cubicBezTo>
                    <a:cubicBezTo>
                      <a:pt x="78" y="86"/>
                      <a:pt x="78" y="86"/>
                      <a:pt x="78" y="86"/>
                    </a:cubicBezTo>
                    <a:cubicBezTo>
                      <a:pt x="7" y="86"/>
                      <a:pt x="7" y="86"/>
                      <a:pt x="7" y="86"/>
                    </a:cubicBezTo>
                    <a:cubicBezTo>
                      <a:pt x="7" y="86"/>
                      <a:pt x="7" y="86"/>
                      <a:pt x="7" y="86"/>
                    </a:cubicBezTo>
                    <a:cubicBezTo>
                      <a:pt x="3" y="86"/>
                      <a:pt x="0" y="81"/>
                      <a:pt x="2" y="77"/>
                    </a:cubicBezTo>
                    <a:cubicBezTo>
                      <a:pt x="2" y="77"/>
                      <a:pt x="2" y="77"/>
                      <a:pt x="2" y="77"/>
                    </a:cubicBezTo>
                    <a:cubicBezTo>
                      <a:pt x="27" y="33"/>
                      <a:pt x="27" y="33"/>
                      <a:pt x="27" y="33"/>
                    </a:cubicBezTo>
                    <a:cubicBezTo>
                      <a:pt x="27" y="7"/>
                      <a:pt x="27" y="7"/>
                      <a:pt x="27" y="7"/>
                    </a:cubicBezTo>
                    <a:cubicBezTo>
                      <a:pt x="27" y="7"/>
                      <a:pt x="27" y="7"/>
                      <a:pt x="27" y="7"/>
                    </a:cubicBezTo>
                    <a:cubicBezTo>
                      <a:pt x="25" y="7"/>
                      <a:pt x="23" y="5"/>
                      <a:pt x="23" y="3"/>
                    </a:cubicBezTo>
                    <a:cubicBezTo>
                      <a:pt x="23" y="1"/>
                      <a:pt x="25" y="0"/>
                      <a:pt x="27" y="0"/>
                    </a:cubicBezTo>
                    <a:cubicBezTo>
                      <a:pt x="31" y="0"/>
                      <a:pt x="31" y="0"/>
                      <a:pt x="31" y="0"/>
                    </a:cubicBezTo>
                    <a:cubicBezTo>
                      <a:pt x="31" y="0"/>
                      <a:pt x="31" y="0"/>
                      <a:pt x="31" y="0"/>
                    </a:cubicBezTo>
                    <a:cubicBezTo>
                      <a:pt x="31" y="0"/>
                      <a:pt x="31" y="0"/>
                      <a:pt x="31" y="0"/>
                    </a:cubicBezTo>
                    <a:cubicBezTo>
                      <a:pt x="32" y="0"/>
                      <a:pt x="32" y="0"/>
                      <a:pt x="32" y="0"/>
                    </a:cubicBezTo>
                    <a:close/>
                    <a:moveTo>
                      <a:pt x="22" y="70"/>
                    </a:moveTo>
                    <a:cubicBezTo>
                      <a:pt x="23" y="70"/>
                      <a:pt x="24" y="71"/>
                      <a:pt x="24" y="72"/>
                    </a:cubicBezTo>
                    <a:cubicBezTo>
                      <a:pt x="24" y="73"/>
                      <a:pt x="23" y="74"/>
                      <a:pt x="22" y="74"/>
                    </a:cubicBezTo>
                    <a:cubicBezTo>
                      <a:pt x="21" y="74"/>
                      <a:pt x="20" y="73"/>
                      <a:pt x="20" y="72"/>
                    </a:cubicBezTo>
                    <a:cubicBezTo>
                      <a:pt x="20" y="71"/>
                      <a:pt x="21" y="70"/>
                      <a:pt x="22" y="70"/>
                    </a:cubicBezTo>
                    <a:close/>
                    <a:moveTo>
                      <a:pt x="32" y="64"/>
                    </a:moveTo>
                    <a:cubicBezTo>
                      <a:pt x="33" y="64"/>
                      <a:pt x="34" y="65"/>
                      <a:pt x="34" y="66"/>
                    </a:cubicBezTo>
                    <a:cubicBezTo>
                      <a:pt x="34" y="67"/>
                      <a:pt x="33" y="68"/>
                      <a:pt x="32" y="68"/>
                    </a:cubicBezTo>
                    <a:cubicBezTo>
                      <a:pt x="31" y="68"/>
                      <a:pt x="30" y="67"/>
                      <a:pt x="30" y="66"/>
                    </a:cubicBezTo>
                    <a:cubicBezTo>
                      <a:pt x="30" y="65"/>
                      <a:pt x="31" y="64"/>
                      <a:pt x="32" y="64"/>
                    </a:cubicBezTo>
                    <a:close/>
                    <a:moveTo>
                      <a:pt x="29" y="51"/>
                    </a:moveTo>
                    <a:cubicBezTo>
                      <a:pt x="30" y="51"/>
                      <a:pt x="31" y="52"/>
                      <a:pt x="31" y="53"/>
                    </a:cubicBezTo>
                    <a:cubicBezTo>
                      <a:pt x="31" y="54"/>
                      <a:pt x="30" y="55"/>
                      <a:pt x="29" y="55"/>
                    </a:cubicBezTo>
                    <a:cubicBezTo>
                      <a:pt x="28" y="55"/>
                      <a:pt x="27" y="54"/>
                      <a:pt x="27" y="53"/>
                    </a:cubicBezTo>
                    <a:cubicBezTo>
                      <a:pt x="27" y="52"/>
                      <a:pt x="28" y="51"/>
                      <a:pt x="29" y="51"/>
                    </a:cubicBezTo>
                    <a:close/>
                    <a:moveTo>
                      <a:pt x="30" y="71"/>
                    </a:moveTo>
                    <a:cubicBezTo>
                      <a:pt x="32" y="71"/>
                      <a:pt x="33" y="72"/>
                      <a:pt x="33" y="74"/>
                    </a:cubicBezTo>
                    <a:cubicBezTo>
                      <a:pt x="33" y="76"/>
                      <a:pt x="32" y="77"/>
                      <a:pt x="30" y="77"/>
                    </a:cubicBezTo>
                    <a:cubicBezTo>
                      <a:pt x="28" y="77"/>
                      <a:pt x="26" y="76"/>
                      <a:pt x="26" y="74"/>
                    </a:cubicBezTo>
                    <a:cubicBezTo>
                      <a:pt x="26" y="72"/>
                      <a:pt x="28" y="71"/>
                      <a:pt x="30" y="71"/>
                    </a:cubicBezTo>
                    <a:close/>
                    <a:moveTo>
                      <a:pt x="25" y="58"/>
                    </a:moveTo>
                    <a:cubicBezTo>
                      <a:pt x="27" y="58"/>
                      <a:pt x="29" y="60"/>
                      <a:pt x="29" y="62"/>
                    </a:cubicBezTo>
                    <a:cubicBezTo>
                      <a:pt x="29" y="63"/>
                      <a:pt x="27" y="65"/>
                      <a:pt x="25" y="65"/>
                    </a:cubicBezTo>
                    <a:cubicBezTo>
                      <a:pt x="24" y="65"/>
                      <a:pt x="22" y="63"/>
                      <a:pt x="22" y="62"/>
                    </a:cubicBezTo>
                    <a:cubicBezTo>
                      <a:pt x="22" y="60"/>
                      <a:pt x="24" y="58"/>
                      <a:pt x="25" y="58"/>
                    </a:cubicBezTo>
                    <a:close/>
                    <a:moveTo>
                      <a:pt x="30" y="43"/>
                    </a:moveTo>
                    <a:cubicBezTo>
                      <a:pt x="56" y="43"/>
                      <a:pt x="56" y="43"/>
                      <a:pt x="56" y="43"/>
                    </a:cubicBezTo>
                    <a:cubicBezTo>
                      <a:pt x="52" y="36"/>
                      <a:pt x="52" y="36"/>
                      <a:pt x="52" y="36"/>
                    </a:cubicBezTo>
                    <a:cubicBezTo>
                      <a:pt x="52" y="35"/>
                      <a:pt x="51" y="35"/>
                      <a:pt x="51" y="34"/>
                    </a:cubicBezTo>
                    <a:cubicBezTo>
                      <a:pt x="51" y="7"/>
                      <a:pt x="51" y="7"/>
                      <a:pt x="51" y="7"/>
                    </a:cubicBezTo>
                    <a:cubicBezTo>
                      <a:pt x="34" y="7"/>
                      <a:pt x="34" y="7"/>
                      <a:pt x="34" y="7"/>
                    </a:cubicBezTo>
                    <a:cubicBezTo>
                      <a:pt x="34" y="34"/>
                      <a:pt x="34" y="34"/>
                      <a:pt x="34" y="34"/>
                    </a:cubicBezTo>
                    <a:cubicBezTo>
                      <a:pt x="34" y="34"/>
                      <a:pt x="34" y="34"/>
                      <a:pt x="34" y="34"/>
                    </a:cubicBezTo>
                    <a:cubicBezTo>
                      <a:pt x="34" y="35"/>
                      <a:pt x="34" y="35"/>
                      <a:pt x="34" y="36"/>
                    </a:cubicBezTo>
                    <a:cubicBezTo>
                      <a:pt x="30" y="43"/>
                      <a:pt x="30" y="43"/>
                      <a:pt x="30" y="43"/>
                    </a:cubicBezTo>
                    <a:close/>
                    <a:moveTo>
                      <a:pt x="58" y="47"/>
                    </a:moveTo>
                    <a:cubicBezTo>
                      <a:pt x="27" y="47"/>
                      <a:pt x="27" y="47"/>
                      <a:pt x="27" y="47"/>
                    </a:cubicBezTo>
                    <a:cubicBezTo>
                      <a:pt x="8" y="80"/>
                      <a:pt x="8" y="80"/>
                      <a:pt x="8" y="80"/>
                    </a:cubicBezTo>
                    <a:cubicBezTo>
                      <a:pt x="77" y="80"/>
                      <a:pt x="77" y="80"/>
                      <a:pt x="77" y="80"/>
                    </a:cubicBezTo>
                    <a:cubicBezTo>
                      <a:pt x="58" y="47"/>
                      <a:pt x="58" y="47"/>
                      <a:pt x="58" y="47"/>
                    </a:cubicBezTo>
                    <a:close/>
                    <a:moveTo>
                      <a:pt x="39" y="73"/>
                    </a:moveTo>
                    <a:cubicBezTo>
                      <a:pt x="38" y="73"/>
                      <a:pt x="37" y="73"/>
                      <a:pt x="37" y="71"/>
                    </a:cubicBezTo>
                    <a:cubicBezTo>
                      <a:pt x="37" y="70"/>
                      <a:pt x="38" y="69"/>
                      <a:pt x="39" y="69"/>
                    </a:cubicBezTo>
                    <a:cubicBezTo>
                      <a:pt x="46" y="69"/>
                      <a:pt x="46" y="69"/>
                      <a:pt x="46" y="69"/>
                    </a:cubicBezTo>
                    <a:cubicBezTo>
                      <a:pt x="47" y="69"/>
                      <a:pt x="48" y="70"/>
                      <a:pt x="48" y="71"/>
                    </a:cubicBezTo>
                    <a:cubicBezTo>
                      <a:pt x="48" y="73"/>
                      <a:pt x="47" y="73"/>
                      <a:pt x="46" y="73"/>
                    </a:cubicBezTo>
                    <a:cubicBezTo>
                      <a:pt x="39" y="73"/>
                      <a:pt x="39" y="73"/>
                      <a:pt x="39" y="73"/>
                    </a:cubicBezTo>
                    <a:close/>
                    <a:moveTo>
                      <a:pt x="41" y="63"/>
                    </a:moveTo>
                    <a:cubicBezTo>
                      <a:pt x="40" y="63"/>
                      <a:pt x="39" y="62"/>
                      <a:pt x="39" y="61"/>
                    </a:cubicBezTo>
                    <a:cubicBezTo>
                      <a:pt x="39" y="60"/>
                      <a:pt x="40" y="59"/>
                      <a:pt x="41" y="59"/>
                    </a:cubicBezTo>
                    <a:cubicBezTo>
                      <a:pt x="44" y="59"/>
                      <a:pt x="44" y="59"/>
                      <a:pt x="44" y="59"/>
                    </a:cubicBezTo>
                    <a:cubicBezTo>
                      <a:pt x="45" y="59"/>
                      <a:pt x="46" y="60"/>
                      <a:pt x="46" y="61"/>
                    </a:cubicBezTo>
                    <a:cubicBezTo>
                      <a:pt x="46" y="62"/>
                      <a:pt x="45" y="63"/>
                      <a:pt x="44" y="63"/>
                    </a:cubicBezTo>
                    <a:cubicBezTo>
                      <a:pt x="41" y="63"/>
                      <a:pt x="41" y="63"/>
                      <a:pt x="41" y="63"/>
                    </a:cubicBezTo>
                    <a:close/>
                    <a:moveTo>
                      <a:pt x="41" y="41"/>
                    </a:moveTo>
                    <a:cubicBezTo>
                      <a:pt x="40" y="41"/>
                      <a:pt x="39" y="41"/>
                      <a:pt x="39" y="39"/>
                    </a:cubicBezTo>
                    <a:cubicBezTo>
                      <a:pt x="39" y="38"/>
                      <a:pt x="40" y="37"/>
                      <a:pt x="41" y="37"/>
                    </a:cubicBezTo>
                    <a:cubicBezTo>
                      <a:pt x="44" y="37"/>
                      <a:pt x="44" y="37"/>
                      <a:pt x="44" y="37"/>
                    </a:cubicBezTo>
                    <a:cubicBezTo>
                      <a:pt x="45" y="37"/>
                      <a:pt x="46" y="38"/>
                      <a:pt x="46" y="39"/>
                    </a:cubicBezTo>
                    <a:cubicBezTo>
                      <a:pt x="46" y="41"/>
                      <a:pt x="45" y="41"/>
                      <a:pt x="44" y="41"/>
                    </a:cubicBezTo>
                    <a:cubicBezTo>
                      <a:pt x="41" y="41"/>
                      <a:pt x="41" y="41"/>
                      <a:pt x="41" y="41"/>
                    </a:cubicBezTo>
                    <a:close/>
                    <a:moveTo>
                      <a:pt x="39" y="52"/>
                    </a:moveTo>
                    <a:cubicBezTo>
                      <a:pt x="38" y="52"/>
                      <a:pt x="37" y="51"/>
                      <a:pt x="37" y="50"/>
                    </a:cubicBezTo>
                    <a:cubicBezTo>
                      <a:pt x="37" y="49"/>
                      <a:pt x="38" y="48"/>
                      <a:pt x="39" y="48"/>
                    </a:cubicBezTo>
                    <a:cubicBezTo>
                      <a:pt x="46" y="48"/>
                      <a:pt x="46" y="48"/>
                      <a:pt x="46" y="48"/>
                    </a:cubicBezTo>
                    <a:cubicBezTo>
                      <a:pt x="47" y="48"/>
                      <a:pt x="48" y="49"/>
                      <a:pt x="48" y="50"/>
                    </a:cubicBezTo>
                    <a:cubicBezTo>
                      <a:pt x="48" y="51"/>
                      <a:pt x="47" y="52"/>
                      <a:pt x="46" y="52"/>
                    </a:cubicBezTo>
                    <a:cubicBezTo>
                      <a:pt x="39" y="52"/>
                      <a:pt x="39" y="52"/>
                      <a:pt x="39" y="52"/>
                    </a:cubicBezTo>
                    <a:close/>
                    <a:moveTo>
                      <a:pt x="39" y="31"/>
                    </a:moveTo>
                    <a:cubicBezTo>
                      <a:pt x="38" y="31"/>
                      <a:pt x="37" y="30"/>
                      <a:pt x="37" y="29"/>
                    </a:cubicBezTo>
                    <a:cubicBezTo>
                      <a:pt x="37" y="28"/>
                      <a:pt x="38" y="27"/>
                      <a:pt x="39" y="27"/>
                    </a:cubicBezTo>
                    <a:cubicBezTo>
                      <a:pt x="46" y="27"/>
                      <a:pt x="46" y="27"/>
                      <a:pt x="46" y="27"/>
                    </a:cubicBezTo>
                    <a:cubicBezTo>
                      <a:pt x="47" y="27"/>
                      <a:pt x="48" y="28"/>
                      <a:pt x="48" y="29"/>
                    </a:cubicBezTo>
                    <a:cubicBezTo>
                      <a:pt x="48" y="30"/>
                      <a:pt x="47" y="31"/>
                      <a:pt x="46" y="31"/>
                    </a:cubicBezTo>
                    <a:cubicBezTo>
                      <a:pt x="39" y="31"/>
                      <a:pt x="39" y="31"/>
                      <a:pt x="39" y="31"/>
                    </a:cubicBezTo>
                    <a:close/>
                  </a:path>
                </a:pathLst>
              </a:custGeom>
              <a:solidFill>
                <a:schemeClr val="bg1"/>
              </a:solidFill>
              <a:ln w="9525">
                <a:noFill/>
              </a:ln>
            </p:spPr>
            <p:txBody>
              <a:bodyPr/>
              <a:lstStyle/>
              <a:p>
                <a:endParaRPr lang="zh-CN" altLang="en-US" sz="2000">
                  <a:latin typeface="微软雅黑" panose="020B0503020204020204" pitchFamily="34" charset="-122"/>
                  <a:ea typeface="微软雅黑" panose="020B0503020204020204" pitchFamily="34" charset="-122"/>
                </a:endParaRPr>
              </a:p>
            </p:txBody>
          </p:sp>
          <p:sp>
            <p:nvSpPr>
              <p:cNvPr id="82" name="文本框 196"/>
              <p:cNvSpPr txBox="1"/>
              <p:nvPr/>
            </p:nvSpPr>
            <p:spPr>
              <a:xfrm>
                <a:off x="674" y="3002719"/>
                <a:ext cx="1156651" cy="805014"/>
              </a:xfrm>
              <a:prstGeom prst="rect">
                <a:avLst/>
              </a:prstGeom>
              <a:noFill/>
              <a:ln w="9525">
                <a:noFill/>
              </a:ln>
            </p:spPr>
            <p:txBody>
              <a:bodyPr wrap="square" anchor="t">
                <a:spAutoFit/>
              </a:bodyPr>
              <a:lstStyle/>
              <a:p>
                <a:r>
                  <a:rPr lang="zh-CN" altLang="en-US" sz="1400" dirty="0">
                    <a:latin typeface="微软雅黑" panose="020B0503020204020204" pitchFamily="34" charset="-122"/>
                    <a:ea typeface="微软雅黑" panose="020B0503020204020204" pitchFamily="34" charset="-122"/>
                  </a:rPr>
                  <a:t>个人终端用户</a:t>
                </a:r>
                <a:endParaRPr lang="zh-CN" altLang="en-US" sz="1400" dirty="0">
                  <a:latin typeface="微软雅黑" panose="020B0503020204020204" pitchFamily="34" charset="-122"/>
                  <a:ea typeface="微软雅黑" panose="020B0503020204020204" pitchFamily="34" charset="-122"/>
                </a:endParaRPr>
              </a:p>
            </p:txBody>
          </p:sp>
          <p:sp>
            <p:nvSpPr>
              <p:cNvPr id="83" name="文本框 197"/>
              <p:cNvSpPr txBox="1"/>
              <p:nvPr/>
            </p:nvSpPr>
            <p:spPr>
              <a:xfrm>
                <a:off x="1832429" y="1128024"/>
                <a:ext cx="2419195" cy="473538"/>
              </a:xfrm>
              <a:prstGeom prst="rect">
                <a:avLst/>
              </a:prstGeom>
              <a:noFill/>
              <a:ln w="9525">
                <a:noFill/>
              </a:ln>
            </p:spPr>
            <p:txBody>
              <a:bodyPr wrap="square" anchor="t">
                <a:spAutoFit/>
              </a:bodyPr>
              <a:lstStyle/>
              <a:p>
                <a:r>
                  <a:rPr lang="zh-CN" altLang="en-US" sz="1400" dirty="0">
                    <a:latin typeface="微软雅黑" panose="020B0503020204020204" pitchFamily="34" charset="-122"/>
                    <a:ea typeface="微软雅黑" panose="020B0503020204020204" pitchFamily="34" charset="-122"/>
                  </a:rPr>
                  <a:t>法律及会计机构</a:t>
                </a:r>
                <a:endParaRPr lang="zh-CN" altLang="en-US" sz="2000" dirty="0">
                  <a:latin typeface="微软雅黑" panose="020B0503020204020204" pitchFamily="34" charset="-122"/>
                  <a:ea typeface="微软雅黑" panose="020B0503020204020204" pitchFamily="34" charset="-122"/>
                </a:endParaRPr>
              </a:p>
            </p:txBody>
          </p:sp>
          <p:sp>
            <p:nvSpPr>
              <p:cNvPr id="84" name="文本框 198"/>
              <p:cNvSpPr txBox="1"/>
              <p:nvPr/>
            </p:nvSpPr>
            <p:spPr>
              <a:xfrm>
                <a:off x="4445250" y="1390019"/>
                <a:ext cx="1726971" cy="473538"/>
              </a:xfrm>
              <a:prstGeom prst="rect">
                <a:avLst/>
              </a:prstGeom>
              <a:noFill/>
              <a:ln w="9525">
                <a:noFill/>
              </a:ln>
            </p:spPr>
            <p:txBody>
              <a:bodyPr wrap="square" anchor="t">
                <a:spAutoFit/>
              </a:bodyPr>
              <a:lstStyle/>
              <a:p>
                <a:r>
                  <a:rPr lang="zh-CN" altLang="en-US" sz="1400" dirty="0">
                    <a:latin typeface="微软雅黑" panose="020B0503020204020204" pitchFamily="34" charset="-122"/>
                    <a:ea typeface="微软雅黑" panose="020B0503020204020204" pitchFamily="34" charset="-122"/>
                  </a:rPr>
                  <a:t>金融机构</a:t>
                </a:r>
                <a:endParaRPr lang="zh-CN" altLang="en-US" sz="2000" dirty="0">
                  <a:latin typeface="微软雅黑" panose="020B0503020204020204" pitchFamily="34" charset="-122"/>
                  <a:ea typeface="微软雅黑" panose="020B0503020204020204" pitchFamily="34" charset="-122"/>
                </a:endParaRPr>
              </a:p>
            </p:txBody>
          </p:sp>
          <p:sp>
            <p:nvSpPr>
              <p:cNvPr id="85" name="文本框 199"/>
              <p:cNvSpPr txBox="1"/>
              <p:nvPr/>
            </p:nvSpPr>
            <p:spPr>
              <a:xfrm>
                <a:off x="5144592" y="4486274"/>
                <a:ext cx="1712765" cy="473538"/>
              </a:xfrm>
              <a:prstGeom prst="rect">
                <a:avLst/>
              </a:prstGeom>
              <a:noFill/>
              <a:ln w="9525">
                <a:noFill/>
              </a:ln>
            </p:spPr>
            <p:txBody>
              <a:bodyPr wrap="square" anchor="t">
                <a:spAutoFit/>
              </a:bodyPr>
              <a:lstStyle/>
              <a:p>
                <a:r>
                  <a:rPr lang="zh-CN" altLang="en-US" sz="1400" dirty="0">
                    <a:latin typeface="微软雅黑" panose="020B0503020204020204" pitchFamily="34" charset="-122"/>
                    <a:ea typeface="微软雅黑" panose="020B0503020204020204" pitchFamily="34" charset="-122"/>
                  </a:rPr>
                  <a:t>电商运营</a:t>
                </a:r>
                <a:endParaRPr lang="zh-CN" altLang="en-US" sz="2000" dirty="0">
                  <a:latin typeface="微软雅黑" panose="020B0503020204020204" pitchFamily="34" charset="-122"/>
                  <a:ea typeface="微软雅黑" panose="020B0503020204020204" pitchFamily="34" charset="-122"/>
                </a:endParaRPr>
              </a:p>
            </p:txBody>
          </p:sp>
          <p:sp>
            <p:nvSpPr>
              <p:cNvPr id="86" name="文本框 200"/>
              <p:cNvSpPr txBox="1"/>
              <p:nvPr/>
            </p:nvSpPr>
            <p:spPr>
              <a:xfrm>
                <a:off x="3731717" y="5830613"/>
                <a:ext cx="2244406" cy="473538"/>
              </a:xfrm>
              <a:prstGeom prst="rect">
                <a:avLst/>
              </a:prstGeom>
              <a:noFill/>
              <a:ln w="9525">
                <a:noFill/>
              </a:ln>
            </p:spPr>
            <p:txBody>
              <a:bodyPr wrap="square" anchor="t">
                <a:spAutoFit/>
              </a:bodyPr>
              <a:lstStyle/>
              <a:p>
                <a:r>
                  <a:rPr lang="zh-CN" altLang="en-US" sz="1400" dirty="0">
                    <a:latin typeface="微软雅黑" panose="020B0503020204020204" pitchFamily="34" charset="-122"/>
                    <a:ea typeface="微软雅黑" panose="020B0503020204020204" pitchFamily="34" charset="-122"/>
                  </a:rPr>
                  <a:t>政府监管机构</a:t>
                </a:r>
                <a:endParaRPr lang="zh-CN" altLang="en-US" sz="2000" dirty="0">
                  <a:latin typeface="微软雅黑" panose="020B0503020204020204" pitchFamily="34" charset="-122"/>
                  <a:ea typeface="微软雅黑" panose="020B0503020204020204" pitchFamily="34" charset="-122"/>
                </a:endParaRPr>
              </a:p>
            </p:txBody>
          </p:sp>
          <p:sp>
            <p:nvSpPr>
              <p:cNvPr id="87" name="文本框 201"/>
              <p:cNvSpPr txBox="1"/>
              <p:nvPr/>
            </p:nvSpPr>
            <p:spPr>
              <a:xfrm>
                <a:off x="1114724" y="5651824"/>
                <a:ext cx="1867692" cy="473538"/>
              </a:xfrm>
              <a:prstGeom prst="rect">
                <a:avLst/>
              </a:prstGeom>
              <a:noFill/>
              <a:ln w="9525">
                <a:noFill/>
              </a:ln>
            </p:spPr>
            <p:txBody>
              <a:bodyPr wrap="square" anchor="t">
                <a:spAutoFit/>
              </a:bodyPr>
              <a:lstStyle/>
              <a:p>
                <a:pPr>
                  <a:buSzTx/>
                </a:pPr>
                <a:r>
                  <a:rPr lang="zh-CN" altLang="en-US" sz="1400" dirty="0">
                    <a:latin typeface="微软雅黑" panose="020B0503020204020204" pitchFamily="34" charset="-122"/>
                    <a:ea typeface="微软雅黑" panose="020B0503020204020204" pitchFamily="34" charset="-122"/>
                  </a:rPr>
                  <a:t>技术提供商</a:t>
                </a:r>
                <a:endParaRPr lang="zh-CN" altLang="en-US" sz="1400" dirty="0">
                  <a:latin typeface="微软雅黑" panose="020B0503020204020204" pitchFamily="34" charset="-122"/>
                  <a:ea typeface="微软雅黑" panose="020B0503020204020204" pitchFamily="34" charset="-122"/>
                </a:endParaRPr>
              </a:p>
            </p:txBody>
          </p:sp>
        </p:grpSp>
      </p:gr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5519448"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rPr>
              <a:t>区块链正在被探索更多的场景</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19" name="组合 18"/>
          <p:cNvGrpSpPr/>
          <p:nvPr/>
        </p:nvGrpSpPr>
        <p:grpSpPr>
          <a:xfrm>
            <a:off x="4202533" y="1452980"/>
            <a:ext cx="6847443" cy="4077816"/>
            <a:chOff x="1799604" y="950614"/>
            <a:chExt cx="9315731" cy="5343147"/>
          </a:xfrm>
          <a:solidFill>
            <a:srgbClr val="3D7784"/>
          </a:solidFill>
        </p:grpSpPr>
        <p:cxnSp>
          <p:nvCxnSpPr>
            <p:cNvPr id="36" name="直接连接符 35"/>
            <p:cNvCxnSpPr/>
            <p:nvPr/>
          </p:nvCxnSpPr>
          <p:spPr>
            <a:xfrm flipV="1">
              <a:off x="6847707" y="2322214"/>
              <a:ext cx="288925" cy="57150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95" idx="6"/>
              <a:endCxn id="105" idx="2"/>
            </p:cNvCxnSpPr>
            <p:nvPr/>
          </p:nvCxnSpPr>
          <p:spPr>
            <a:xfrm flipV="1">
              <a:off x="7515949" y="3581566"/>
              <a:ext cx="896753" cy="77348"/>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endCxn id="123" idx="0"/>
            </p:cNvCxnSpPr>
            <p:nvPr/>
          </p:nvCxnSpPr>
          <p:spPr>
            <a:xfrm flipH="1">
              <a:off x="6190892" y="4330402"/>
              <a:ext cx="67856" cy="546223"/>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endCxn id="111" idx="1"/>
            </p:cNvCxnSpPr>
            <p:nvPr/>
          </p:nvCxnSpPr>
          <p:spPr>
            <a:xfrm>
              <a:off x="6849295" y="4252615"/>
              <a:ext cx="578762" cy="1010241"/>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endCxn id="120" idx="1"/>
            </p:cNvCxnSpPr>
            <p:nvPr/>
          </p:nvCxnSpPr>
          <p:spPr>
            <a:xfrm>
              <a:off x="7122344" y="3981152"/>
              <a:ext cx="1465263" cy="67945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endCxn id="108" idx="2"/>
            </p:cNvCxnSpPr>
            <p:nvPr/>
          </p:nvCxnSpPr>
          <p:spPr>
            <a:xfrm flipH="1" flipV="1">
              <a:off x="5909494" y="2249189"/>
              <a:ext cx="322263" cy="644525"/>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109" idx="6"/>
            </p:cNvCxnSpPr>
            <p:nvPr/>
          </p:nvCxnSpPr>
          <p:spPr>
            <a:xfrm>
              <a:off x="3721919" y="2898477"/>
              <a:ext cx="2017713" cy="504825"/>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57" idx="6"/>
            </p:cNvCxnSpPr>
            <p:nvPr/>
          </p:nvCxnSpPr>
          <p:spPr>
            <a:xfrm flipV="1">
              <a:off x="4857031" y="3908129"/>
              <a:ext cx="920701" cy="325653"/>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117" idx="7"/>
              <a:endCxn id="95" idx="3"/>
            </p:cNvCxnSpPr>
            <p:nvPr/>
          </p:nvCxnSpPr>
          <p:spPr>
            <a:xfrm flipV="1">
              <a:off x="4880068" y="4342686"/>
              <a:ext cx="921902" cy="1096738"/>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endCxn id="99" idx="2"/>
            </p:cNvCxnSpPr>
            <p:nvPr/>
          </p:nvCxnSpPr>
          <p:spPr>
            <a:xfrm flipV="1">
              <a:off x="7274744" y="2692102"/>
              <a:ext cx="1812925" cy="71120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95" idx="7"/>
              <a:endCxn id="103" idx="3"/>
            </p:cNvCxnSpPr>
            <p:nvPr/>
          </p:nvCxnSpPr>
          <p:spPr>
            <a:xfrm flipV="1">
              <a:off x="7221877" y="1880175"/>
              <a:ext cx="1260010" cy="1094968"/>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7136632" y="1717377"/>
              <a:ext cx="2940050" cy="1533525"/>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7136632" y="3806527"/>
              <a:ext cx="3157538" cy="62865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95" idx="5"/>
            </p:cNvCxnSpPr>
            <p:nvPr/>
          </p:nvCxnSpPr>
          <p:spPr>
            <a:xfrm>
              <a:off x="7221877" y="4342686"/>
              <a:ext cx="2019063" cy="1259891"/>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125" idx="5"/>
            </p:cNvCxnSpPr>
            <p:nvPr/>
          </p:nvCxnSpPr>
          <p:spPr>
            <a:xfrm>
              <a:off x="5099303" y="1964135"/>
              <a:ext cx="968942" cy="1083568"/>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3085332" y="1804689"/>
              <a:ext cx="2811463" cy="1420813"/>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a:stCxn id="64" idx="6"/>
              <a:endCxn id="93" idx="1"/>
            </p:cNvCxnSpPr>
            <p:nvPr/>
          </p:nvCxnSpPr>
          <p:spPr>
            <a:xfrm flipV="1">
              <a:off x="2998019" y="3651314"/>
              <a:ext cx="2642622" cy="66313"/>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64" idx="6"/>
              <a:endCxn id="93" idx="1"/>
            </p:cNvCxnSpPr>
            <p:nvPr/>
          </p:nvCxnSpPr>
          <p:spPr>
            <a:xfrm flipV="1">
              <a:off x="2998019" y="3651314"/>
              <a:ext cx="2642622" cy="66313"/>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98" idx="2"/>
              <a:endCxn id="95" idx="0"/>
            </p:cNvCxnSpPr>
            <p:nvPr/>
          </p:nvCxnSpPr>
          <p:spPr>
            <a:xfrm>
              <a:off x="6443914" y="1383960"/>
              <a:ext cx="68010" cy="1307955"/>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55" name="组合 54"/>
            <p:cNvGrpSpPr/>
            <p:nvPr/>
          </p:nvGrpSpPr>
          <p:grpSpPr>
            <a:xfrm>
              <a:off x="4430433" y="1319931"/>
              <a:ext cx="783630" cy="754731"/>
              <a:chOff x="3812270" y="1322614"/>
              <a:chExt cx="587876" cy="566196"/>
            </a:xfrm>
            <a:grpFill/>
            <a:effectLst>
              <a:outerShdw blurRad="190500" dist="63500" dir="2700000" algn="tl" rotWithShape="0">
                <a:prstClr val="black">
                  <a:alpha val="40000"/>
                </a:prstClr>
              </a:outerShdw>
            </a:effectLst>
          </p:grpSpPr>
          <p:sp>
            <p:nvSpPr>
              <p:cNvPr id="125" name="椭圆 124"/>
              <p:cNvSpPr/>
              <p:nvPr/>
            </p:nvSpPr>
            <p:spPr>
              <a:xfrm>
                <a:off x="3812270" y="1322614"/>
                <a:ext cx="587876" cy="56619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26" name="Picture 35"/>
              <p:cNvPicPr>
                <a:picLocks noChangeAspect="1" noChangeArrowheads="1"/>
              </p:cNvPicPr>
              <p:nvPr/>
            </p:nvPicPr>
            <p:blipFill>
              <a:blip r:embed="rId1" cstate="print">
                <a:biLevel thresh="50000"/>
              </a:blip>
              <a:srcRect/>
              <a:stretch>
                <a:fillRect/>
              </a:stretch>
            </p:blipFill>
            <p:spPr bwMode="auto">
              <a:xfrm>
                <a:off x="3918482" y="1448321"/>
                <a:ext cx="345996" cy="344650"/>
              </a:xfrm>
              <a:prstGeom prst="rect">
                <a:avLst/>
              </a:prstGeom>
              <a:grpFill/>
            </p:spPr>
          </p:pic>
        </p:grpSp>
        <p:grpSp>
          <p:nvGrpSpPr>
            <p:cNvPr id="56" name="组合 55"/>
            <p:cNvGrpSpPr/>
            <p:nvPr/>
          </p:nvGrpSpPr>
          <p:grpSpPr>
            <a:xfrm>
              <a:off x="5505215" y="4876625"/>
              <a:ext cx="1371353" cy="1320778"/>
              <a:chOff x="4460342" y="2258719"/>
              <a:chExt cx="1028783" cy="990842"/>
            </a:xfrm>
            <a:grpFill/>
            <a:effectLst>
              <a:outerShdw blurRad="190500" dist="63500" dir="2700000" algn="tl" rotWithShape="0">
                <a:prstClr val="black">
                  <a:alpha val="40000"/>
                </a:prstClr>
              </a:outerShdw>
            </a:effectLst>
          </p:grpSpPr>
          <p:sp>
            <p:nvSpPr>
              <p:cNvPr id="123" name="椭圆 122"/>
              <p:cNvSpPr/>
              <p:nvPr/>
            </p:nvSpPr>
            <p:spPr>
              <a:xfrm>
                <a:off x="4460342" y="2258719"/>
                <a:ext cx="1028783" cy="99084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24" name="Picture 23"/>
              <p:cNvPicPr>
                <a:picLocks noChangeAspect="1" noChangeArrowheads="1"/>
              </p:cNvPicPr>
              <p:nvPr/>
            </p:nvPicPr>
            <p:blipFill>
              <a:blip r:embed="rId2" cstate="print">
                <a:biLevel thresh="50000"/>
              </a:blip>
              <a:srcRect/>
              <a:stretch>
                <a:fillRect/>
              </a:stretch>
            </p:blipFill>
            <p:spPr bwMode="auto">
              <a:xfrm>
                <a:off x="4660942" y="2406602"/>
                <a:ext cx="592223" cy="715137"/>
              </a:xfrm>
              <a:prstGeom prst="rect">
                <a:avLst/>
              </a:prstGeom>
              <a:grpFill/>
            </p:spPr>
          </p:pic>
        </p:grpSp>
        <p:sp>
          <p:nvSpPr>
            <p:cNvPr id="57" name="椭圆 56"/>
            <p:cNvSpPr/>
            <p:nvPr/>
          </p:nvSpPr>
          <p:spPr>
            <a:xfrm>
              <a:off x="3877494" y="3762075"/>
              <a:ext cx="979537" cy="94341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grpSp>
          <p:nvGrpSpPr>
            <p:cNvPr id="58" name="组合 57"/>
            <p:cNvGrpSpPr/>
            <p:nvPr/>
          </p:nvGrpSpPr>
          <p:grpSpPr>
            <a:xfrm>
              <a:off x="6849013" y="1448370"/>
              <a:ext cx="979537" cy="943413"/>
              <a:chOff x="5684479" y="1881033"/>
              <a:chExt cx="734844" cy="707744"/>
            </a:xfrm>
            <a:grpFill/>
            <a:effectLst>
              <a:outerShdw blurRad="190500" dist="63500" dir="2700000" algn="tl" rotWithShape="0">
                <a:prstClr val="black">
                  <a:alpha val="40000"/>
                </a:prstClr>
              </a:outerShdw>
            </a:effectLst>
          </p:grpSpPr>
          <p:sp>
            <p:nvSpPr>
              <p:cNvPr id="121" name="椭圆 120"/>
              <p:cNvSpPr/>
              <p:nvPr/>
            </p:nvSpPr>
            <p:spPr>
              <a:xfrm>
                <a:off x="5684479" y="1881033"/>
                <a:ext cx="734844" cy="7077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22" name="Picture 25"/>
              <p:cNvPicPr>
                <a:picLocks noChangeAspect="1" noChangeArrowheads="1"/>
              </p:cNvPicPr>
              <p:nvPr/>
            </p:nvPicPr>
            <p:blipFill>
              <a:blip r:embed="rId3" cstate="print">
                <a:biLevel thresh="50000"/>
              </a:blip>
              <a:srcRect/>
              <a:stretch>
                <a:fillRect/>
              </a:stretch>
            </p:blipFill>
            <p:spPr bwMode="auto">
              <a:xfrm>
                <a:off x="5824929" y="2026143"/>
                <a:ext cx="442765" cy="420368"/>
              </a:xfrm>
              <a:prstGeom prst="rect">
                <a:avLst/>
              </a:prstGeom>
              <a:grpFill/>
            </p:spPr>
          </p:pic>
        </p:grpSp>
        <p:grpSp>
          <p:nvGrpSpPr>
            <p:cNvPr id="59" name="组合 58"/>
            <p:cNvGrpSpPr/>
            <p:nvPr/>
          </p:nvGrpSpPr>
          <p:grpSpPr>
            <a:xfrm>
              <a:off x="8544432" y="4480864"/>
              <a:ext cx="328617" cy="328617"/>
              <a:chOff x="4841135" y="3876345"/>
              <a:chExt cx="246527" cy="246527"/>
            </a:xfrm>
            <a:grpFill/>
            <a:effectLst>
              <a:outerShdw blurRad="190500" dist="63500" dir="2700000" algn="tl" rotWithShape="0">
                <a:prstClr val="black">
                  <a:alpha val="40000"/>
                </a:prstClr>
              </a:outerShdw>
            </a:effectLst>
          </p:grpSpPr>
          <p:sp>
            <p:nvSpPr>
              <p:cNvPr id="119" name="椭圆 118"/>
              <p:cNvSpPr/>
              <p:nvPr/>
            </p:nvSpPr>
            <p:spPr>
              <a:xfrm>
                <a:off x="4841135" y="3876345"/>
                <a:ext cx="246527" cy="2465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20" name="Picture 26"/>
              <p:cNvPicPr>
                <a:picLocks noChangeAspect="1" noChangeArrowheads="1"/>
              </p:cNvPicPr>
              <p:nvPr/>
            </p:nvPicPr>
            <p:blipFill>
              <a:blip r:embed="rId4" cstate="print">
                <a:biLevel thresh="50000"/>
              </a:blip>
              <a:srcRect/>
              <a:stretch>
                <a:fillRect/>
              </a:stretch>
            </p:blipFill>
            <p:spPr bwMode="auto">
              <a:xfrm>
                <a:off x="4873126" y="3952693"/>
                <a:ext cx="182545" cy="116488"/>
              </a:xfrm>
              <a:prstGeom prst="rect">
                <a:avLst/>
              </a:prstGeom>
              <a:grpFill/>
            </p:spPr>
          </p:pic>
        </p:grpSp>
        <p:grpSp>
          <p:nvGrpSpPr>
            <p:cNvPr id="60" name="组合 59"/>
            <p:cNvGrpSpPr/>
            <p:nvPr/>
          </p:nvGrpSpPr>
          <p:grpSpPr>
            <a:xfrm>
              <a:off x="4430435" y="5362279"/>
              <a:ext cx="526779" cy="526779"/>
              <a:chOff x="3561100" y="4156787"/>
              <a:chExt cx="395187" cy="395187"/>
            </a:xfrm>
            <a:grpFill/>
            <a:effectLst>
              <a:outerShdw blurRad="190500" dist="63500" dir="2700000" algn="tl" rotWithShape="0">
                <a:prstClr val="black">
                  <a:alpha val="40000"/>
                </a:prstClr>
              </a:outerShdw>
            </a:effectLst>
          </p:grpSpPr>
          <p:sp>
            <p:nvSpPr>
              <p:cNvPr id="117" name="椭圆 116"/>
              <p:cNvSpPr/>
              <p:nvPr/>
            </p:nvSpPr>
            <p:spPr>
              <a:xfrm>
                <a:off x="3561100" y="4156787"/>
                <a:ext cx="395187" cy="395187"/>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18" name="Picture 27"/>
              <p:cNvPicPr>
                <a:picLocks noChangeAspect="1" noChangeArrowheads="1"/>
              </p:cNvPicPr>
              <p:nvPr/>
            </p:nvPicPr>
            <p:blipFill>
              <a:blip r:embed="rId5" cstate="print">
                <a:biLevel thresh="50000"/>
              </a:blip>
              <a:srcRect/>
              <a:stretch>
                <a:fillRect/>
              </a:stretch>
            </p:blipFill>
            <p:spPr bwMode="auto">
              <a:xfrm>
                <a:off x="3621813" y="4214467"/>
                <a:ext cx="273759" cy="272693"/>
              </a:xfrm>
              <a:prstGeom prst="rect">
                <a:avLst/>
              </a:prstGeom>
              <a:grpFill/>
            </p:spPr>
          </p:pic>
        </p:grpSp>
        <p:grpSp>
          <p:nvGrpSpPr>
            <p:cNvPr id="61" name="组合 60"/>
            <p:cNvGrpSpPr/>
            <p:nvPr/>
          </p:nvGrpSpPr>
          <p:grpSpPr>
            <a:xfrm>
              <a:off x="8805035" y="5350347"/>
              <a:ext cx="979538" cy="943414"/>
              <a:chOff x="6937263" y="3863249"/>
              <a:chExt cx="734845" cy="707745"/>
            </a:xfrm>
            <a:grpFill/>
            <a:effectLst>
              <a:outerShdw blurRad="190500" dist="63500" dir="2700000" algn="tl" rotWithShape="0">
                <a:prstClr val="black">
                  <a:alpha val="40000"/>
                </a:prstClr>
              </a:outerShdw>
            </a:effectLst>
          </p:grpSpPr>
          <p:sp>
            <p:nvSpPr>
              <p:cNvPr id="115" name="椭圆 114"/>
              <p:cNvSpPr/>
              <p:nvPr/>
            </p:nvSpPr>
            <p:spPr>
              <a:xfrm>
                <a:off x="6937263" y="3863249"/>
                <a:ext cx="734845" cy="70774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16" name="Picture 28"/>
              <p:cNvPicPr>
                <a:picLocks noChangeAspect="1" noChangeArrowheads="1"/>
              </p:cNvPicPr>
              <p:nvPr/>
            </p:nvPicPr>
            <p:blipFill>
              <a:blip r:embed="rId6" cstate="print">
                <a:biLevel thresh="50000"/>
              </a:blip>
              <a:srcRect/>
              <a:stretch>
                <a:fillRect/>
              </a:stretch>
            </p:blipFill>
            <p:spPr bwMode="auto">
              <a:xfrm>
                <a:off x="7120429" y="4005203"/>
                <a:ext cx="341396" cy="395463"/>
              </a:xfrm>
              <a:prstGeom prst="rect">
                <a:avLst/>
              </a:prstGeom>
              <a:grpFill/>
            </p:spPr>
          </p:pic>
        </p:grpSp>
        <p:grpSp>
          <p:nvGrpSpPr>
            <p:cNvPr id="62" name="组合 61"/>
            <p:cNvGrpSpPr/>
            <p:nvPr/>
          </p:nvGrpSpPr>
          <p:grpSpPr>
            <a:xfrm>
              <a:off x="10230018" y="4135637"/>
              <a:ext cx="685677" cy="660390"/>
              <a:chOff x="7639695" y="2573193"/>
              <a:chExt cx="514391" cy="495421"/>
            </a:xfrm>
            <a:grpFill/>
            <a:effectLst>
              <a:outerShdw blurRad="190500" dist="63500" dir="2700000" algn="tl" rotWithShape="0">
                <a:prstClr val="black">
                  <a:alpha val="40000"/>
                </a:prstClr>
              </a:outerShdw>
            </a:effectLst>
          </p:grpSpPr>
          <p:sp>
            <p:nvSpPr>
              <p:cNvPr id="113" name="椭圆 112"/>
              <p:cNvSpPr/>
              <p:nvPr/>
            </p:nvSpPr>
            <p:spPr>
              <a:xfrm>
                <a:off x="7639695" y="2573193"/>
                <a:ext cx="514391" cy="49542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14" name="Picture 29"/>
              <p:cNvPicPr>
                <a:picLocks noChangeAspect="1" noChangeArrowheads="1"/>
              </p:cNvPicPr>
              <p:nvPr/>
            </p:nvPicPr>
            <p:blipFill>
              <a:blip r:embed="rId7" cstate="print">
                <a:biLevel thresh="50000"/>
              </a:blip>
              <a:srcRect/>
              <a:stretch>
                <a:fillRect/>
              </a:stretch>
            </p:blipFill>
            <p:spPr bwMode="auto">
              <a:xfrm>
                <a:off x="7769301" y="2658247"/>
                <a:ext cx="247551" cy="322948"/>
              </a:xfrm>
              <a:prstGeom prst="rect">
                <a:avLst/>
              </a:prstGeom>
              <a:grpFill/>
            </p:spPr>
          </p:pic>
        </p:grpSp>
        <p:grpSp>
          <p:nvGrpSpPr>
            <p:cNvPr id="63" name="组合 62"/>
            <p:cNvGrpSpPr/>
            <p:nvPr/>
          </p:nvGrpSpPr>
          <p:grpSpPr>
            <a:xfrm>
              <a:off x="7298952" y="5138512"/>
              <a:ext cx="881584" cy="849072"/>
              <a:chOff x="5684479" y="3554863"/>
              <a:chExt cx="661360" cy="636970"/>
            </a:xfrm>
            <a:grpFill/>
            <a:effectLst>
              <a:outerShdw blurRad="190500" dist="63500" dir="2700000" algn="tl" rotWithShape="0">
                <a:prstClr val="black">
                  <a:alpha val="40000"/>
                </a:prstClr>
              </a:outerShdw>
            </a:effectLst>
          </p:grpSpPr>
          <p:sp>
            <p:nvSpPr>
              <p:cNvPr id="111" name="椭圆 110"/>
              <p:cNvSpPr/>
              <p:nvPr/>
            </p:nvSpPr>
            <p:spPr>
              <a:xfrm>
                <a:off x="5684479" y="3554863"/>
                <a:ext cx="661360" cy="63697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12" name="Picture 30"/>
              <p:cNvPicPr>
                <a:picLocks noChangeAspect="1" noChangeArrowheads="1"/>
              </p:cNvPicPr>
              <p:nvPr/>
            </p:nvPicPr>
            <p:blipFill>
              <a:blip r:embed="rId8" cstate="print">
                <a:biLevel thresh="50000"/>
              </a:blip>
              <a:srcRect/>
              <a:stretch>
                <a:fillRect/>
              </a:stretch>
            </p:blipFill>
            <p:spPr bwMode="auto">
              <a:xfrm>
                <a:off x="5896131" y="3598784"/>
                <a:ext cx="249249" cy="527337"/>
              </a:xfrm>
              <a:prstGeom prst="rect">
                <a:avLst/>
              </a:prstGeom>
              <a:grpFill/>
            </p:spPr>
          </p:pic>
        </p:grpSp>
        <p:sp>
          <p:nvSpPr>
            <p:cNvPr id="64" name="椭圆 63"/>
            <p:cNvSpPr/>
            <p:nvPr/>
          </p:nvSpPr>
          <p:spPr>
            <a:xfrm>
              <a:off x="2470969" y="3454102"/>
              <a:ext cx="527050" cy="52705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grpSp>
          <p:nvGrpSpPr>
            <p:cNvPr id="65" name="组合 64"/>
            <p:cNvGrpSpPr/>
            <p:nvPr/>
          </p:nvGrpSpPr>
          <p:grpSpPr>
            <a:xfrm>
              <a:off x="3064986" y="2570513"/>
              <a:ext cx="657236" cy="657236"/>
              <a:chOff x="2882429" y="2026143"/>
              <a:chExt cx="493055" cy="493055"/>
            </a:xfrm>
            <a:grpFill/>
            <a:effectLst>
              <a:outerShdw blurRad="190500" dist="63500" dir="2700000" algn="tl" rotWithShape="0">
                <a:prstClr val="black">
                  <a:alpha val="40000"/>
                </a:prstClr>
              </a:outerShdw>
            </a:effectLst>
          </p:grpSpPr>
          <p:sp>
            <p:nvSpPr>
              <p:cNvPr id="109" name="椭圆 108"/>
              <p:cNvSpPr/>
              <p:nvPr/>
            </p:nvSpPr>
            <p:spPr>
              <a:xfrm>
                <a:off x="2882429" y="2026143"/>
                <a:ext cx="493055" cy="49305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10" name="Picture 33"/>
              <p:cNvPicPr>
                <a:picLocks noChangeAspect="1" noChangeArrowheads="1"/>
              </p:cNvPicPr>
              <p:nvPr/>
            </p:nvPicPr>
            <p:blipFill>
              <a:blip r:embed="rId9" cstate="print">
                <a:biLevel thresh="50000"/>
              </a:blip>
              <a:srcRect/>
              <a:stretch>
                <a:fillRect/>
              </a:stretch>
            </p:blipFill>
            <p:spPr bwMode="auto">
              <a:xfrm>
                <a:off x="2982913" y="2135630"/>
                <a:ext cx="290649" cy="266900"/>
              </a:xfrm>
              <a:prstGeom prst="rect">
                <a:avLst/>
              </a:prstGeom>
              <a:grpFill/>
            </p:spPr>
          </p:pic>
        </p:grpSp>
        <p:grpSp>
          <p:nvGrpSpPr>
            <p:cNvPr id="66" name="组合 65"/>
            <p:cNvGrpSpPr/>
            <p:nvPr/>
          </p:nvGrpSpPr>
          <p:grpSpPr>
            <a:xfrm>
              <a:off x="5753471" y="1989526"/>
              <a:ext cx="328617" cy="328618"/>
              <a:chOff x="4183313" y="2094875"/>
              <a:chExt cx="246527" cy="246527"/>
            </a:xfrm>
            <a:grpFill/>
            <a:effectLst>
              <a:outerShdw blurRad="190500" dist="63500" dir="2700000" algn="tl" rotWithShape="0">
                <a:prstClr val="black">
                  <a:alpha val="40000"/>
                </a:prstClr>
              </a:outerShdw>
            </a:effectLst>
          </p:grpSpPr>
          <p:sp>
            <p:nvSpPr>
              <p:cNvPr id="107" name="椭圆 106"/>
              <p:cNvSpPr/>
              <p:nvPr/>
            </p:nvSpPr>
            <p:spPr>
              <a:xfrm>
                <a:off x="4183313" y="2094875"/>
                <a:ext cx="246527" cy="2465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08" name="Picture 34"/>
              <p:cNvPicPr>
                <a:picLocks noChangeAspect="1" noChangeArrowheads="1"/>
              </p:cNvPicPr>
              <p:nvPr/>
            </p:nvPicPr>
            <p:blipFill>
              <a:blip r:embed="rId10" cstate="print">
                <a:biLevel thresh="50000"/>
              </a:blip>
              <a:srcRect/>
              <a:stretch>
                <a:fillRect/>
              </a:stretch>
            </p:blipFill>
            <p:spPr bwMode="auto">
              <a:xfrm>
                <a:off x="4211960" y="2139703"/>
                <a:ext cx="177980" cy="149586"/>
              </a:xfrm>
              <a:prstGeom prst="rect">
                <a:avLst/>
              </a:prstGeom>
              <a:grpFill/>
            </p:spPr>
          </p:pic>
        </p:grpSp>
        <p:grpSp>
          <p:nvGrpSpPr>
            <p:cNvPr id="67" name="组合 66"/>
            <p:cNvGrpSpPr/>
            <p:nvPr/>
          </p:nvGrpSpPr>
          <p:grpSpPr>
            <a:xfrm>
              <a:off x="8412702" y="3251371"/>
              <a:ext cx="685677" cy="660390"/>
              <a:chOff x="6548574" y="2573193"/>
              <a:chExt cx="514391" cy="495421"/>
            </a:xfrm>
            <a:grpFill/>
            <a:effectLst>
              <a:outerShdw blurRad="190500" dist="63500" dir="2700000" algn="tl" rotWithShape="0">
                <a:prstClr val="black">
                  <a:alpha val="40000"/>
                </a:prstClr>
              </a:outerShdw>
            </a:effectLst>
          </p:grpSpPr>
          <p:sp>
            <p:nvSpPr>
              <p:cNvPr id="105" name="椭圆 104"/>
              <p:cNvSpPr/>
              <p:nvPr/>
            </p:nvSpPr>
            <p:spPr>
              <a:xfrm>
                <a:off x="6548574" y="2573193"/>
                <a:ext cx="514391" cy="49542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06" name="Picture 36"/>
              <p:cNvPicPr>
                <a:picLocks noChangeAspect="1" noChangeArrowheads="1"/>
              </p:cNvPicPr>
              <p:nvPr/>
            </p:nvPicPr>
            <p:blipFill>
              <a:blip r:embed="rId11" cstate="print">
                <a:biLevel thresh="50000"/>
              </a:blip>
              <a:srcRect/>
              <a:stretch>
                <a:fillRect/>
              </a:stretch>
            </p:blipFill>
            <p:spPr bwMode="auto">
              <a:xfrm>
                <a:off x="6657126" y="2687356"/>
                <a:ext cx="353833" cy="302892"/>
              </a:xfrm>
              <a:prstGeom prst="rect">
                <a:avLst/>
              </a:prstGeom>
              <a:grpFill/>
            </p:spPr>
          </p:pic>
        </p:grpSp>
        <p:grpSp>
          <p:nvGrpSpPr>
            <p:cNvPr id="68" name="组合 67"/>
            <p:cNvGrpSpPr/>
            <p:nvPr/>
          </p:nvGrpSpPr>
          <p:grpSpPr>
            <a:xfrm>
              <a:off x="8433761" y="1599683"/>
              <a:ext cx="328617" cy="328617"/>
              <a:chOff x="6425311" y="1312863"/>
              <a:chExt cx="246527" cy="246527"/>
            </a:xfrm>
            <a:grpFill/>
            <a:effectLst>
              <a:outerShdw blurRad="190500" dist="63500" dir="2700000" algn="tl" rotWithShape="0">
                <a:prstClr val="black">
                  <a:alpha val="40000"/>
                </a:prstClr>
              </a:outerShdw>
            </a:effectLst>
          </p:grpSpPr>
          <p:sp>
            <p:nvSpPr>
              <p:cNvPr id="103" name="椭圆 102"/>
              <p:cNvSpPr/>
              <p:nvPr/>
            </p:nvSpPr>
            <p:spPr>
              <a:xfrm>
                <a:off x="6425311" y="1312863"/>
                <a:ext cx="246527" cy="2465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04" name="Picture 37"/>
              <p:cNvPicPr>
                <a:picLocks noChangeAspect="1" noChangeArrowheads="1"/>
              </p:cNvPicPr>
              <p:nvPr/>
            </p:nvPicPr>
            <p:blipFill>
              <a:blip r:embed="rId12" cstate="print">
                <a:biLevel thresh="50000"/>
              </a:blip>
              <a:srcRect/>
              <a:stretch>
                <a:fillRect/>
              </a:stretch>
            </p:blipFill>
            <p:spPr bwMode="auto">
              <a:xfrm>
                <a:off x="6470234" y="1380040"/>
                <a:ext cx="156680" cy="136561"/>
              </a:xfrm>
              <a:prstGeom prst="rect">
                <a:avLst/>
              </a:prstGeom>
              <a:grpFill/>
            </p:spPr>
          </p:pic>
        </p:grpSp>
        <p:grpSp>
          <p:nvGrpSpPr>
            <p:cNvPr id="69" name="组合 68"/>
            <p:cNvGrpSpPr/>
            <p:nvPr/>
          </p:nvGrpSpPr>
          <p:grpSpPr>
            <a:xfrm>
              <a:off x="10043702" y="1479712"/>
              <a:ext cx="419032" cy="419032"/>
              <a:chOff x="7639697" y="1682655"/>
              <a:chExt cx="314356" cy="314356"/>
            </a:xfrm>
            <a:grpFill/>
            <a:effectLst>
              <a:outerShdw blurRad="190500" dist="63500" dir="2700000" algn="tl" rotWithShape="0">
                <a:prstClr val="black">
                  <a:alpha val="40000"/>
                </a:prstClr>
              </a:outerShdw>
            </a:effectLst>
          </p:grpSpPr>
          <p:sp>
            <p:nvSpPr>
              <p:cNvPr id="101" name="椭圆 100"/>
              <p:cNvSpPr/>
              <p:nvPr/>
            </p:nvSpPr>
            <p:spPr>
              <a:xfrm>
                <a:off x="7639697" y="1682655"/>
                <a:ext cx="314356" cy="31435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02" name="Picture 38"/>
              <p:cNvPicPr>
                <a:picLocks noChangeAspect="1" noChangeArrowheads="1"/>
              </p:cNvPicPr>
              <p:nvPr/>
            </p:nvPicPr>
            <p:blipFill>
              <a:blip r:embed="rId13" cstate="print">
                <a:biLevel thresh="50000"/>
              </a:blip>
              <a:srcRect/>
              <a:stretch>
                <a:fillRect/>
              </a:stretch>
            </p:blipFill>
            <p:spPr bwMode="auto">
              <a:xfrm>
                <a:off x="7700673" y="1773951"/>
                <a:ext cx="192404" cy="131763"/>
              </a:xfrm>
              <a:prstGeom prst="rect">
                <a:avLst/>
              </a:prstGeom>
              <a:grpFill/>
            </p:spPr>
          </p:pic>
        </p:grpSp>
        <p:grpSp>
          <p:nvGrpSpPr>
            <p:cNvPr id="70" name="组合 69"/>
            <p:cNvGrpSpPr/>
            <p:nvPr/>
          </p:nvGrpSpPr>
          <p:grpSpPr>
            <a:xfrm>
              <a:off x="9087645" y="2527232"/>
              <a:ext cx="328618" cy="328617"/>
              <a:chOff x="6978406" y="2075058"/>
              <a:chExt cx="246527" cy="246527"/>
            </a:xfrm>
            <a:grpFill/>
            <a:effectLst>
              <a:outerShdw blurRad="190500" dist="63500" dir="2700000" algn="tl" rotWithShape="0">
                <a:prstClr val="black">
                  <a:alpha val="40000"/>
                </a:prstClr>
              </a:outerShdw>
            </a:effectLst>
          </p:grpSpPr>
          <p:sp>
            <p:nvSpPr>
              <p:cNvPr id="99" name="椭圆 98"/>
              <p:cNvSpPr/>
              <p:nvPr/>
            </p:nvSpPr>
            <p:spPr>
              <a:xfrm>
                <a:off x="6978406" y="2075058"/>
                <a:ext cx="246527" cy="2465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100" name="Picture 39"/>
              <p:cNvPicPr>
                <a:picLocks noChangeAspect="1" noChangeArrowheads="1"/>
              </p:cNvPicPr>
              <p:nvPr/>
            </p:nvPicPr>
            <p:blipFill>
              <a:blip r:embed="rId14" cstate="print">
                <a:biLevel thresh="50000"/>
              </a:blip>
              <a:srcRect/>
              <a:stretch>
                <a:fillRect/>
              </a:stretch>
            </p:blipFill>
            <p:spPr bwMode="auto">
              <a:xfrm>
                <a:off x="7029835" y="2133366"/>
                <a:ext cx="143668" cy="143109"/>
              </a:xfrm>
              <a:prstGeom prst="rect">
                <a:avLst/>
              </a:prstGeom>
              <a:grpFill/>
            </p:spPr>
          </p:pic>
        </p:grpSp>
        <p:sp>
          <p:nvSpPr>
            <p:cNvPr id="71" name="椭圆 70"/>
            <p:cNvSpPr/>
            <p:nvPr/>
          </p:nvSpPr>
          <p:spPr>
            <a:xfrm>
              <a:off x="2807519" y="1641177"/>
              <a:ext cx="328613" cy="3286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grpSp>
          <p:nvGrpSpPr>
            <p:cNvPr id="72" name="组合 71"/>
            <p:cNvGrpSpPr/>
            <p:nvPr/>
          </p:nvGrpSpPr>
          <p:grpSpPr>
            <a:xfrm>
              <a:off x="6271152" y="1139418"/>
              <a:ext cx="328617" cy="328617"/>
              <a:chOff x="7639696" y="3999609"/>
              <a:chExt cx="246527" cy="246527"/>
            </a:xfrm>
            <a:grpFill/>
            <a:effectLst>
              <a:outerShdw blurRad="190500" dist="63500" dir="2700000" algn="tl" rotWithShape="0">
                <a:prstClr val="black">
                  <a:alpha val="40000"/>
                </a:prstClr>
              </a:outerShdw>
            </a:effectLst>
          </p:grpSpPr>
          <p:sp>
            <p:nvSpPr>
              <p:cNvPr id="97" name="椭圆 96"/>
              <p:cNvSpPr/>
              <p:nvPr/>
            </p:nvSpPr>
            <p:spPr>
              <a:xfrm>
                <a:off x="7639696" y="3999609"/>
                <a:ext cx="246527" cy="2465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pic>
            <p:nvPicPr>
              <p:cNvPr id="98" name="Picture 41"/>
              <p:cNvPicPr>
                <a:picLocks noChangeAspect="1" noChangeArrowheads="1"/>
              </p:cNvPicPr>
              <p:nvPr/>
            </p:nvPicPr>
            <p:blipFill>
              <a:blip r:embed="rId15" cstate="print">
                <a:biLevel thresh="50000"/>
              </a:blip>
              <a:srcRect/>
              <a:stretch>
                <a:fillRect/>
              </a:stretch>
            </p:blipFill>
            <p:spPr bwMode="auto">
              <a:xfrm>
                <a:off x="7712137" y="4069181"/>
                <a:ext cx="114327" cy="113882"/>
              </a:xfrm>
              <a:prstGeom prst="rect">
                <a:avLst/>
              </a:prstGeom>
              <a:grpFill/>
            </p:spPr>
          </p:pic>
        </p:grpSp>
        <p:sp>
          <p:nvSpPr>
            <p:cNvPr id="95" name="椭圆 94"/>
            <p:cNvSpPr/>
            <p:nvPr/>
          </p:nvSpPr>
          <p:spPr>
            <a:xfrm>
              <a:off x="5507898" y="2691916"/>
              <a:ext cx="2008050" cy="193399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fontAlgn="base"/>
              <a:endParaRPr lang="zh-CN" altLang="en-US" sz="1125" b="1" noProof="1">
                <a:solidFill>
                  <a:srgbClr val="0070C0"/>
                </a:solidFill>
                <a:latin typeface="微软雅黑" panose="020B0503020204020204" pitchFamily="34" charset="-122"/>
                <a:ea typeface="微软雅黑" panose="020B0503020204020204" pitchFamily="34" charset="-122"/>
              </a:endParaRPr>
            </a:p>
          </p:txBody>
        </p:sp>
        <p:sp>
          <p:nvSpPr>
            <p:cNvPr id="74" name="文本框 1"/>
            <p:cNvSpPr txBox="1"/>
            <p:nvPr/>
          </p:nvSpPr>
          <p:spPr>
            <a:xfrm>
              <a:off x="1799604" y="1723727"/>
              <a:ext cx="1293667" cy="574672"/>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125" b="1" dirty="0">
                  <a:solidFill>
                    <a:srgbClr val="0070C0"/>
                  </a:solidFill>
                  <a:latin typeface="微软雅黑" panose="020B0503020204020204" pitchFamily="34" charset="-122"/>
                  <a:ea typeface="微软雅黑" panose="020B0503020204020204" pitchFamily="34" charset="-122"/>
                </a:rPr>
                <a:t>证券</a:t>
              </a:r>
              <a:r>
                <a:rPr lang="en-US" altLang="zh-CN" sz="1125" b="1" dirty="0">
                  <a:solidFill>
                    <a:srgbClr val="0070C0"/>
                  </a:solidFill>
                  <a:latin typeface="微软雅黑" panose="020B0503020204020204" pitchFamily="34" charset="-122"/>
                  <a:ea typeface="微软雅黑" panose="020B0503020204020204" pitchFamily="34" charset="-122"/>
                </a:rPr>
                <a:t>/</a:t>
              </a:r>
              <a:endParaRPr lang="en-US" altLang="zh-CN" sz="1125" b="1" dirty="0">
                <a:solidFill>
                  <a:srgbClr val="0070C0"/>
                </a:solidFill>
                <a:latin typeface="微软雅黑" panose="020B0503020204020204" pitchFamily="34" charset="-122"/>
                <a:ea typeface="微软雅黑" panose="020B0503020204020204" pitchFamily="34" charset="-122"/>
              </a:endParaRPr>
            </a:p>
            <a:p>
              <a:r>
                <a:rPr lang="zh-CN" altLang="en-US" sz="1125" b="1" dirty="0">
                  <a:solidFill>
                    <a:srgbClr val="0070C0"/>
                  </a:solidFill>
                  <a:latin typeface="微软雅黑" panose="020B0503020204020204" pitchFamily="34" charset="-122"/>
                  <a:ea typeface="微软雅黑" panose="020B0503020204020204" pitchFamily="34" charset="-122"/>
                </a:rPr>
                <a:t>股权交易</a:t>
              </a:r>
              <a:endParaRPr lang="zh-CN" altLang="en-US" sz="1125" b="1" dirty="0">
                <a:solidFill>
                  <a:srgbClr val="0070C0"/>
                </a:solidFill>
                <a:latin typeface="微软雅黑" panose="020B0503020204020204" pitchFamily="34" charset="-122"/>
                <a:ea typeface="微软雅黑" panose="020B0503020204020204" pitchFamily="34" charset="-122"/>
              </a:endParaRPr>
            </a:p>
          </p:txBody>
        </p:sp>
        <p:sp>
          <p:nvSpPr>
            <p:cNvPr id="75" name="文本框 90"/>
            <p:cNvSpPr txBox="1"/>
            <p:nvPr/>
          </p:nvSpPr>
          <p:spPr>
            <a:xfrm>
              <a:off x="3113906" y="2249190"/>
              <a:ext cx="983983" cy="347827"/>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125" b="1" dirty="0">
                  <a:solidFill>
                    <a:srgbClr val="0070C0"/>
                  </a:solidFill>
                  <a:latin typeface="微软雅黑" panose="020B0503020204020204" pitchFamily="34" charset="-122"/>
                  <a:ea typeface="微软雅黑" panose="020B0503020204020204" pitchFamily="34" charset="-122"/>
                </a:rPr>
                <a:t>彩票</a:t>
              </a:r>
              <a:endParaRPr lang="zh-CN" altLang="en-US" sz="1125" b="1" dirty="0">
                <a:solidFill>
                  <a:srgbClr val="0070C0"/>
                </a:solidFill>
                <a:latin typeface="微软雅黑" panose="020B0503020204020204" pitchFamily="34" charset="-122"/>
                <a:ea typeface="微软雅黑" panose="020B0503020204020204" pitchFamily="34" charset="-122"/>
              </a:endParaRPr>
            </a:p>
          </p:txBody>
        </p:sp>
        <p:sp>
          <p:nvSpPr>
            <p:cNvPr id="76" name="文本框 92"/>
            <p:cNvSpPr txBox="1"/>
            <p:nvPr/>
          </p:nvSpPr>
          <p:spPr>
            <a:xfrm>
              <a:off x="5325962" y="1174570"/>
              <a:ext cx="944562" cy="574672"/>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125" b="1" dirty="0">
                  <a:solidFill>
                    <a:srgbClr val="0070C0"/>
                  </a:solidFill>
                  <a:latin typeface="微软雅黑" panose="020B0503020204020204" pitchFamily="34" charset="-122"/>
                  <a:ea typeface="微软雅黑" panose="020B0503020204020204" pitchFamily="34" charset="-122"/>
                </a:rPr>
                <a:t>垃圾邮件清理</a:t>
              </a:r>
              <a:endParaRPr lang="zh-CN" altLang="en-US" sz="1125" b="1" dirty="0">
                <a:solidFill>
                  <a:srgbClr val="0070C0"/>
                </a:solidFill>
                <a:latin typeface="微软雅黑" panose="020B0503020204020204" pitchFamily="34" charset="-122"/>
                <a:ea typeface="微软雅黑" panose="020B0503020204020204" pitchFamily="34" charset="-122"/>
              </a:endParaRPr>
            </a:p>
          </p:txBody>
        </p:sp>
        <p:sp>
          <p:nvSpPr>
            <p:cNvPr id="77" name="文本框 95"/>
            <p:cNvSpPr txBox="1"/>
            <p:nvPr/>
          </p:nvSpPr>
          <p:spPr>
            <a:xfrm>
              <a:off x="7090594" y="1110952"/>
              <a:ext cx="752475" cy="347827"/>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125" b="1" dirty="0">
                  <a:solidFill>
                    <a:srgbClr val="0070C0"/>
                  </a:solidFill>
                  <a:latin typeface="微软雅黑" panose="020B0503020204020204" pitchFamily="34" charset="-122"/>
                  <a:ea typeface="微软雅黑" panose="020B0503020204020204" pitchFamily="34" charset="-122"/>
                </a:rPr>
                <a:t>游戏</a:t>
              </a:r>
              <a:endParaRPr lang="zh-CN" altLang="en-US" sz="1125" b="1" dirty="0">
                <a:solidFill>
                  <a:srgbClr val="0070C0"/>
                </a:solidFill>
                <a:latin typeface="微软雅黑" panose="020B0503020204020204" pitchFamily="34" charset="-122"/>
                <a:ea typeface="微软雅黑" panose="020B0503020204020204" pitchFamily="34" charset="-122"/>
              </a:endParaRPr>
            </a:p>
          </p:txBody>
        </p:sp>
        <p:sp>
          <p:nvSpPr>
            <p:cNvPr id="78" name="文本框 96"/>
            <p:cNvSpPr txBox="1"/>
            <p:nvPr/>
          </p:nvSpPr>
          <p:spPr>
            <a:xfrm>
              <a:off x="8193907" y="1280814"/>
              <a:ext cx="1223962" cy="347827"/>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125" b="1" dirty="0">
                  <a:solidFill>
                    <a:srgbClr val="0070C0"/>
                  </a:solidFill>
                  <a:latin typeface="微软雅黑" panose="020B0503020204020204" pitchFamily="34" charset="-122"/>
                  <a:ea typeface="微软雅黑" panose="020B0503020204020204" pitchFamily="34" charset="-122"/>
                </a:rPr>
                <a:t>智能交通</a:t>
              </a:r>
              <a:endParaRPr lang="zh-CN" altLang="en-US" sz="1125" b="1" dirty="0">
                <a:solidFill>
                  <a:srgbClr val="0070C0"/>
                </a:solidFill>
                <a:latin typeface="微软雅黑" panose="020B0503020204020204" pitchFamily="34" charset="-122"/>
                <a:ea typeface="微软雅黑" panose="020B0503020204020204" pitchFamily="34" charset="-122"/>
              </a:endParaRPr>
            </a:p>
          </p:txBody>
        </p:sp>
        <p:sp>
          <p:nvSpPr>
            <p:cNvPr id="79" name="文本框 97"/>
            <p:cNvSpPr txBox="1"/>
            <p:nvPr/>
          </p:nvSpPr>
          <p:spPr>
            <a:xfrm>
              <a:off x="9504268" y="950614"/>
              <a:ext cx="1610638" cy="347827"/>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125" b="1" dirty="0">
                  <a:solidFill>
                    <a:srgbClr val="0070C0"/>
                  </a:solidFill>
                  <a:latin typeface="微软雅黑" panose="020B0503020204020204" pitchFamily="34" charset="-122"/>
                  <a:ea typeface="微软雅黑" panose="020B0503020204020204" pitchFamily="34" charset="-122"/>
                </a:rPr>
                <a:t>共享经济和租赁</a:t>
              </a:r>
              <a:endParaRPr lang="zh-CN" altLang="en-US" sz="1125" b="1" dirty="0">
                <a:solidFill>
                  <a:srgbClr val="0070C0"/>
                </a:solidFill>
                <a:latin typeface="微软雅黑" panose="020B0503020204020204" pitchFamily="34" charset="-122"/>
                <a:ea typeface="微软雅黑" panose="020B0503020204020204" pitchFamily="34" charset="-122"/>
              </a:endParaRPr>
            </a:p>
          </p:txBody>
        </p:sp>
        <p:sp>
          <p:nvSpPr>
            <p:cNvPr id="80" name="文本框 98"/>
            <p:cNvSpPr txBox="1"/>
            <p:nvPr/>
          </p:nvSpPr>
          <p:spPr>
            <a:xfrm>
              <a:off x="9349607" y="2553989"/>
              <a:ext cx="812319" cy="347827"/>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125" b="1" dirty="0">
                  <a:solidFill>
                    <a:srgbClr val="0070C0"/>
                  </a:solidFill>
                  <a:latin typeface="微软雅黑" panose="020B0503020204020204" pitchFamily="34" charset="-122"/>
                  <a:ea typeface="微软雅黑" panose="020B0503020204020204" pitchFamily="34" charset="-122"/>
                </a:rPr>
                <a:t>教育</a:t>
              </a:r>
              <a:endParaRPr lang="zh-CN" altLang="en-US" sz="1125" b="1" dirty="0">
                <a:solidFill>
                  <a:srgbClr val="0070C0"/>
                </a:solidFill>
                <a:latin typeface="微软雅黑" panose="020B0503020204020204" pitchFamily="34" charset="-122"/>
                <a:ea typeface="微软雅黑" panose="020B0503020204020204" pitchFamily="34" charset="-122"/>
              </a:endParaRPr>
            </a:p>
          </p:txBody>
        </p:sp>
        <p:sp>
          <p:nvSpPr>
            <p:cNvPr id="81" name="文本框 100"/>
            <p:cNvSpPr txBox="1"/>
            <p:nvPr/>
          </p:nvSpPr>
          <p:spPr>
            <a:xfrm>
              <a:off x="9125699" y="3420528"/>
              <a:ext cx="1492482" cy="347827"/>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125" b="1" dirty="0">
                  <a:solidFill>
                    <a:srgbClr val="0070C0"/>
                  </a:solidFill>
                  <a:latin typeface="微软雅黑" panose="020B0503020204020204" pitchFamily="34" charset="-122"/>
                  <a:ea typeface="微软雅黑" panose="020B0503020204020204" pitchFamily="34" charset="-122"/>
                </a:rPr>
                <a:t>大数据处理</a:t>
              </a:r>
              <a:endParaRPr lang="zh-CN" altLang="en-US" sz="1125" b="1" dirty="0">
                <a:solidFill>
                  <a:srgbClr val="0070C0"/>
                </a:solidFill>
                <a:latin typeface="微软雅黑" panose="020B0503020204020204" pitchFamily="34" charset="-122"/>
                <a:ea typeface="微软雅黑" panose="020B0503020204020204" pitchFamily="34" charset="-122"/>
              </a:endParaRPr>
            </a:p>
          </p:txBody>
        </p:sp>
        <p:sp>
          <p:nvSpPr>
            <p:cNvPr id="82" name="文本框 103"/>
            <p:cNvSpPr txBox="1"/>
            <p:nvPr/>
          </p:nvSpPr>
          <p:spPr>
            <a:xfrm>
              <a:off x="8874589" y="4523720"/>
              <a:ext cx="1355789" cy="347827"/>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125" b="1" dirty="0">
                  <a:solidFill>
                    <a:srgbClr val="0070C0"/>
                  </a:solidFill>
                  <a:latin typeface="微软雅黑" panose="020B0503020204020204" pitchFamily="34" charset="-122"/>
                  <a:ea typeface="微软雅黑" panose="020B0503020204020204" pitchFamily="34" charset="-122"/>
                </a:rPr>
                <a:t>电子政务</a:t>
              </a:r>
              <a:endParaRPr lang="zh-CN" altLang="en-US" sz="1125" b="1" dirty="0">
                <a:solidFill>
                  <a:srgbClr val="0070C0"/>
                </a:solidFill>
                <a:latin typeface="微软雅黑" panose="020B0503020204020204" pitchFamily="34" charset="-122"/>
                <a:ea typeface="微软雅黑" panose="020B0503020204020204" pitchFamily="34" charset="-122"/>
              </a:endParaRPr>
            </a:p>
          </p:txBody>
        </p:sp>
        <p:sp>
          <p:nvSpPr>
            <p:cNvPr id="83" name="文本框 105"/>
            <p:cNvSpPr txBox="1"/>
            <p:nvPr/>
          </p:nvSpPr>
          <p:spPr>
            <a:xfrm>
              <a:off x="9726133" y="5692457"/>
              <a:ext cx="1389202" cy="347827"/>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125" b="1" dirty="0">
                  <a:solidFill>
                    <a:srgbClr val="0070C0"/>
                  </a:solidFill>
                  <a:latin typeface="微软雅黑" panose="020B0503020204020204" pitchFamily="34" charset="-122"/>
                  <a:ea typeface="微软雅黑" panose="020B0503020204020204" pitchFamily="34" charset="-122"/>
                </a:rPr>
                <a:t>慈善事业</a:t>
              </a:r>
              <a:endParaRPr lang="zh-CN" altLang="en-US" sz="1125" b="1" dirty="0">
                <a:solidFill>
                  <a:srgbClr val="0070C0"/>
                </a:solidFill>
                <a:latin typeface="微软雅黑" panose="020B0503020204020204" pitchFamily="34" charset="-122"/>
                <a:ea typeface="微软雅黑" panose="020B0503020204020204" pitchFamily="34" charset="-122"/>
              </a:endParaRPr>
            </a:p>
          </p:txBody>
        </p:sp>
        <p:sp>
          <p:nvSpPr>
            <p:cNvPr id="84" name="Freeform 3923"/>
            <p:cNvSpPr>
              <a:spLocks noEditPoints="1"/>
            </p:cNvSpPr>
            <p:nvPr/>
          </p:nvSpPr>
          <p:spPr>
            <a:xfrm>
              <a:off x="2845619" y="1677689"/>
              <a:ext cx="233363" cy="212725"/>
            </a:xfrm>
            <a:custGeom>
              <a:avLst/>
              <a:gdLst/>
              <a:ahLst/>
              <a:cxnLst>
                <a:cxn ang="0">
                  <a:pos x="5296" y="156961"/>
                </a:cxn>
                <a:cxn ang="0">
                  <a:pos x="58261" y="162282"/>
                </a:cxn>
                <a:cxn ang="0">
                  <a:pos x="58261" y="207508"/>
                </a:cxn>
                <a:cxn ang="0">
                  <a:pos x="52965" y="212829"/>
                </a:cxn>
                <a:cxn ang="0">
                  <a:pos x="0" y="207508"/>
                </a:cxn>
                <a:cxn ang="0">
                  <a:pos x="0" y="162282"/>
                </a:cxn>
                <a:cxn ang="0">
                  <a:pos x="135060" y="34584"/>
                </a:cxn>
                <a:cxn ang="0">
                  <a:pos x="18537" y="95773"/>
                </a:cxn>
                <a:cxn ang="0">
                  <a:pos x="15889" y="77150"/>
                </a:cxn>
                <a:cxn ang="0">
                  <a:pos x="124467" y="18622"/>
                </a:cxn>
                <a:cxn ang="0">
                  <a:pos x="79447" y="10641"/>
                </a:cxn>
                <a:cxn ang="0">
                  <a:pos x="143005" y="0"/>
                </a:cxn>
                <a:cxn ang="0">
                  <a:pos x="153598" y="10641"/>
                </a:cxn>
                <a:cxn ang="0">
                  <a:pos x="143005" y="74490"/>
                </a:cxn>
                <a:cxn ang="0">
                  <a:pos x="135060" y="34584"/>
                </a:cxn>
                <a:cxn ang="0">
                  <a:pos x="177432" y="37245"/>
                </a:cxn>
                <a:cxn ang="0">
                  <a:pos x="233046" y="42565"/>
                </a:cxn>
                <a:cxn ang="0">
                  <a:pos x="233046" y="207508"/>
                </a:cxn>
                <a:cxn ang="0">
                  <a:pos x="227749" y="212829"/>
                </a:cxn>
                <a:cxn ang="0">
                  <a:pos x="172136" y="207508"/>
                </a:cxn>
                <a:cxn ang="0">
                  <a:pos x="172136" y="42565"/>
                </a:cxn>
                <a:cxn ang="0">
                  <a:pos x="222453" y="47886"/>
                </a:cxn>
                <a:cxn ang="0">
                  <a:pos x="182729" y="202187"/>
                </a:cxn>
                <a:cxn ang="0">
                  <a:pos x="222453" y="47886"/>
                </a:cxn>
                <a:cxn ang="0">
                  <a:pos x="90040" y="95773"/>
                </a:cxn>
                <a:cxn ang="0">
                  <a:pos x="145653" y="101093"/>
                </a:cxn>
                <a:cxn ang="0">
                  <a:pos x="145653" y="207508"/>
                </a:cxn>
                <a:cxn ang="0">
                  <a:pos x="140357" y="212829"/>
                </a:cxn>
                <a:cxn ang="0">
                  <a:pos x="84744" y="207508"/>
                </a:cxn>
                <a:cxn ang="0">
                  <a:pos x="84744" y="101093"/>
                </a:cxn>
                <a:cxn ang="0">
                  <a:pos x="135060" y="106414"/>
                </a:cxn>
                <a:cxn ang="0">
                  <a:pos x="95337" y="202187"/>
                </a:cxn>
                <a:cxn ang="0">
                  <a:pos x="135060" y="106414"/>
                </a:cxn>
                <a:cxn ang="0">
                  <a:pos x="10593" y="167602"/>
                </a:cxn>
                <a:cxn ang="0">
                  <a:pos x="47668" y="202187"/>
                </a:cxn>
              </a:cxnLst>
              <a:rect l="0" t="0" r="0" b="0"/>
              <a:pathLst>
                <a:path w="88" h="80">
                  <a:moveTo>
                    <a:pt x="2" y="59"/>
                  </a:moveTo>
                  <a:cubicBezTo>
                    <a:pt x="2" y="59"/>
                    <a:pt x="2" y="59"/>
                    <a:pt x="2" y="59"/>
                  </a:cubicBezTo>
                  <a:cubicBezTo>
                    <a:pt x="20" y="59"/>
                    <a:pt x="20" y="59"/>
                    <a:pt x="20" y="59"/>
                  </a:cubicBezTo>
                  <a:cubicBezTo>
                    <a:pt x="21" y="59"/>
                    <a:pt x="22" y="60"/>
                    <a:pt x="22" y="61"/>
                  </a:cubicBezTo>
                  <a:cubicBezTo>
                    <a:pt x="22" y="61"/>
                    <a:pt x="22" y="61"/>
                    <a:pt x="22" y="61"/>
                  </a:cubicBezTo>
                  <a:cubicBezTo>
                    <a:pt x="22" y="78"/>
                    <a:pt x="22" y="78"/>
                    <a:pt x="22" y="78"/>
                  </a:cubicBezTo>
                  <a:cubicBezTo>
                    <a:pt x="22" y="79"/>
                    <a:pt x="21" y="80"/>
                    <a:pt x="20" y="80"/>
                  </a:cubicBezTo>
                  <a:cubicBezTo>
                    <a:pt x="20" y="80"/>
                    <a:pt x="20" y="80"/>
                    <a:pt x="20" y="80"/>
                  </a:cubicBezTo>
                  <a:cubicBezTo>
                    <a:pt x="2" y="80"/>
                    <a:pt x="2" y="80"/>
                    <a:pt x="2" y="80"/>
                  </a:cubicBezTo>
                  <a:cubicBezTo>
                    <a:pt x="1" y="80"/>
                    <a:pt x="0" y="79"/>
                    <a:pt x="0" y="78"/>
                  </a:cubicBezTo>
                  <a:cubicBezTo>
                    <a:pt x="0" y="78"/>
                    <a:pt x="0" y="78"/>
                    <a:pt x="0" y="78"/>
                  </a:cubicBezTo>
                  <a:cubicBezTo>
                    <a:pt x="0" y="61"/>
                    <a:pt x="0" y="61"/>
                    <a:pt x="0" y="61"/>
                  </a:cubicBezTo>
                  <a:cubicBezTo>
                    <a:pt x="0" y="60"/>
                    <a:pt x="1" y="59"/>
                    <a:pt x="2" y="59"/>
                  </a:cubicBezTo>
                  <a:close/>
                  <a:moveTo>
                    <a:pt x="51" y="13"/>
                  </a:moveTo>
                  <a:cubicBezTo>
                    <a:pt x="46" y="18"/>
                    <a:pt x="41" y="22"/>
                    <a:pt x="35" y="26"/>
                  </a:cubicBezTo>
                  <a:cubicBezTo>
                    <a:pt x="26" y="31"/>
                    <a:pt x="17" y="34"/>
                    <a:pt x="7" y="36"/>
                  </a:cubicBezTo>
                  <a:cubicBezTo>
                    <a:pt x="5" y="36"/>
                    <a:pt x="3" y="35"/>
                    <a:pt x="3" y="33"/>
                  </a:cubicBezTo>
                  <a:cubicBezTo>
                    <a:pt x="3" y="31"/>
                    <a:pt x="4" y="30"/>
                    <a:pt x="6" y="29"/>
                  </a:cubicBezTo>
                  <a:cubicBezTo>
                    <a:pt x="15" y="28"/>
                    <a:pt x="24" y="25"/>
                    <a:pt x="31" y="20"/>
                  </a:cubicBezTo>
                  <a:cubicBezTo>
                    <a:pt x="37" y="17"/>
                    <a:pt x="43" y="12"/>
                    <a:pt x="47" y="7"/>
                  </a:cubicBezTo>
                  <a:cubicBezTo>
                    <a:pt x="33" y="7"/>
                    <a:pt x="33" y="7"/>
                    <a:pt x="33" y="7"/>
                  </a:cubicBezTo>
                  <a:cubicBezTo>
                    <a:pt x="31" y="7"/>
                    <a:pt x="30" y="6"/>
                    <a:pt x="30" y="4"/>
                  </a:cubicBezTo>
                  <a:cubicBezTo>
                    <a:pt x="30" y="2"/>
                    <a:pt x="31" y="0"/>
                    <a:pt x="33" y="0"/>
                  </a:cubicBezTo>
                  <a:cubicBezTo>
                    <a:pt x="54" y="0"/>
                    <a:pt x="54" y="0"/>
                    <a:pt x="54" y="0"/>
                  </a:cubicBezTo>
                  <a:cubicBezTo>
                    <a:pt x="56" y="0"/>
                    <a:pt x="58" y="2"/>
                    <a:pt x="58" y="4"/>
                  </a:cubicBezTo>
                  <a:cubicBezTo>
                    <a:pt x="58" y="4"/>
                    <a:pt x="58" y="4"/>
                    <a:pt x="58" y="4"/>
                  </a:cubicBezTo>
                  <a:cubicBezTo>
                    <a:pt x="58" y="25"/>
                    <a:pt x="58" y="25"/>
                    <a:pt x="58" y="25"/>
                  </a:cubicBezTo>
                  <a:cubicBezTo>
                    <a:pt x="58" y="27"/>
                    <a:pt x="56" y="28"/>
                    <a:pt x="54" y="28"/>
                  </a:cubicBezTo>
                  <a:cubicBezTo>
                    <a:pt x="52" y="28"/>
                    <a:pt x="51" y="27"/>
                    <a:pt x="51" y="25"/>
                  </a:cubicBezTo>
                  <a:cubicBezTo>
                    <a:pt x="51" y="13"/>
                    <a:pt x="51" y="13"/>
                    <a:pt x="51" y="13"/>
                  </a:cubicBezTo>
                  <a:close/>
                  <a:moveTo>
                    <a:pt x="67" y="14"/>
                  </a:moveTo>
                  <a:cubicBezTo>
                    <a:pt x="67" y="14"/>
                    <a:pt x="67" y="14"/>
                    <a:pt x="67" y="14"/>
                  </a:cubicBezTo>
                  <a:cubicBezTo>
                    <a:pt x="86" y="14"/>
                    <a:pt x="86" y="14"/>
                    <a:pt x="86" y="14"/>
                  </a:cubicBezTo>
                  <a:cubicBezTo>
                    <a:pt x="87" y="14"/>
                    <a:pt x="88" y="15"/>
                    <a:pt x="88" y="16"/>
                  </a:cubicBezTo>
                  <a:cubicBezTo>
                    <a:pt x="88" y="16"/>
                    <a:pt x="88" y="16"/>
                    <a:pt x="88" y="16"/>
                  </a:cubicBezTo>
                  <a:cubicBezTo>
                    <a:pt x="88" y="78"/>
                    <a:pt x="88" y="78"/>
                    <a:pt x="88" y="78"/>
                  </a:cubicBezTo>
                  <a:cubicBezTo>
                    <a:pt x="88" y="79"/>
                    <a:pt x="87" y="80"/>
                    <a:pt x="86" y="80"/>
                  </a:cubicBezTo>
                  <a:cubicBezTo>
                    <a:pt x="86" y="80"/>
                    <a:pt x="86" y="80"/>
                    <a:pt x="86" y="80"/>
                  </a:cubicBezTo>
                  <a:cubicBezTo>
                    <a:pt x="67" y="80"/>
                    <a:pt x="67" y="80"/>
                    <a:pt x="67" y="80"/>
                  </a:cubicBezTo>
                  <a:cubicBezTo>
                    <a:pt x="66" y="80"/>
                    <a:pt x="65" y="79"/>
                    <a:pt x="65" y="78"/>
                  </a:cubicBezTo>
                  <a:cubicBezTo>
                    <a:pt x="65" y="78"/>
                    <a:pt x="65" y="78"/>
                    <a:pt x="65" y="78"/>
                  </a:cubicBezTo>
                  <a:cubicBezTo>
                    <a:pt x="65" y="16"/>
                    <a:pt x="65" y="16"/>
                    <a:pt x="65" y="16"/>
                  </a:cubicBezTo>
                  <a:cubicBezTo>
                    <a:pt x="65" y="15"/>
                    <a:pt x="66" y="14"/>
                    <a:pt x="67" y="14"/>
                  </a:cubicBezTo>
                  <a:close/>
                  <a:moveTo>
                    <a:pt x="84" y="18"/>
                  </a:moveTo>
                  <a:cubicBezTo>
                    <a:pt x="69" y="18"/>
                    <a:pt x="69" y="18"/>
                    <a:pt x="69" y="18"/>
                  </a:cubicBezTo>
                  <a:cubicBezTo>
                    <a:pt x="69" y="76"/>
                    <a:pt x="69" y="76"/>
                    <a:pt x="69" y="76"/>
                  </a:cubicBezTo>
                  <a:cubicBezTo>
                    <a:pt x="84" y="76"/>
                    <a:pt x="84" y="76"/>
                    <a:pt x="84" y="76"/>
                  </a:cubicBezTo>
                  <a:cubicBezTo>
                    <a:pt x="84" y="18"/>
                    <a:pt x="84" y="18"/>
                    <a:pt x="84" y="18"/>
                  </a:cubicBezTo>
                  <a:close/>
                  <a:moveTo>
                    <a:pt x="34" y="36"/>
                  </a:moveTo>
                  <a:cubicBezTo>
                    <a:pt x="34" y="36"/>
                    <a:pt x="34" y="36"/>
                    <a:pt x="34" y="36"/>
                  </a:cubicBezTo>
                  <a:cubicBezTo>
                    <a:pt x="41" y="36"/>
                    <a:pt x="47" y="36"/>
                    <a:pt x="53" y="36"/>
                  </a:cubicBezTo>
                  <a:cubicBezTo>
                    <a:pt x="54" y="36"/>
                    <a:pt x="55" y="37"/>
                    <a:pt x="55" y="38"/>
                  </a:cubicBezTo>
                  <a:cubicBezTo>
                    <a:pt x="55" y="38"/>
                    <a:pt x="55" y="38"/>
                    <a:pt x="55" y="38"/>
                  </a:cubicBezTo>
                  <a:cubicBezTo>
                    <a:pt x="55" y="52"/>
                    <a:pt x="55" y="65"/>
                    <a:pt x="55" y="78"/>
                  </a:cubicBezTo>
                  <a:cubicBezTo>
                    <a:pt x="55" y="79"/>
                    <a:pt x="54" y="80"/>
                    <a:pt x="53" y="80"/>
                  </a:cubicBezTo>
                  <a:cubicBezTo>
                    <a:pt x="53" y="80"/>
                    <a:pt x="53" y="80"/>
                    <a:pt x="53" y="80"/>
                  </a:cubicBezTo>
                  <a:cubicBezTo>
                    <a:pt x="47" y="80"/>
                    <a:pt x="41" y="80"/>
                    <a:pt x="34" y="80"/>
                  </a:cubicBezTo>
                  <a:cubicBezTo>
                    <a:pt x="33" y="80"/>
                    <a:pt x="32" y="79"/>
                    <a:pt x="32" y="78"/>
                  </a:cubicBezTo>
                  <a:cubicBezTo>
                    <a:pt x="32" y="78"/>
                    <a:pt x="32" y="78"/>
                    <a:pt x="32" y="78"/>
                  </a:cubicBezTo>
                  <a:cubicBezTo>
                    <a:pt x="32" y="65"/>
                    <a:pt x="32" y="51"/>
                    <a:pt x="32" y="38"/>
                  </a:cubicBezTo>
                  <a:cubicBezTo>
                    <a:pt x="32" y="37"/>
                    <a:pt x="33" y="36"/>
                    <a:pt x="34" y="36"/>
                  </a:cubicBezTo>
                  <a:close/>
                  <a:moveTo>
                    <a:pt x="51" y="40"/>
                  </a:moveTo>
                  <a:cubicBezTo>
                    <a:pt x="46" y="40"/>
                    <a:pt x="41" y="40"/>
                    <a:pt x="36" y="40"/>
                  </a:cubicBezTo>
                  <a:cubicBezTo>
                    <a:pt x="36" y="52"/>
                    <a:pt x="36" y="64"/>
                    <a:pt x="36" y="76"/>
                  </a:cubicBezTo>
                  <a:cubicBezTo>
                    <a:pt x="41" y="76"/>
                    <a:pt x="46" y="76"/>
                    <a:pt x="51" y="76"/>
                  </a:cubicBezTo>
                  <a:cubicBezTo>
                    <a:pt x="51" y="64"/>
                    <a:pt x="51" y="52"/>
                    <a:pt x="51" y="40"/>
                  </a:cubicBezTo>
                  <a:close/>
                  <a:moveTo>
                    <a:pt x="18" y="63"/>
                  </a:moveTo>
                  <a:cubicBezTo>
                    <a:pt x="4" y="63"/>
                    <a:pt x="4" y="63"/>
                    <a:pt x="4" y="63"/>
                  </a:cubicBezTo>
                  <a:cubicBezTo>
                    <a:pt x="4" y="76"/>
                    <a:pt x="4" y="76"/>
                    <a:pt x="4" y="76"/>
                  </a:cubicBezTo>
                  <a:cubicBezTo>
                    <a:pt x="18" y="76"/>
                    <a:pt x="18" y="76"/>
                    <a:pt x="18" y="76"/>
                  </a:cubicBezTo>
                  <a:cubicBezTo>
                    <a:pt x="18" y="63"/>
                    <a:pt x="18" y="63"/>
                    <a:pt x="18" y="63"/>
                  </a:cubicBezTo>
                  <a:close/>
                </a:path>
              </a:pathLst>
            </a:custGeom>
            <a:grpFill/>
            <a:ln w="9525">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85" name="Freeform 73"/>
            <p:cNvSpPr>
              <a:spLocks noEditPoints="1"/>
            </p:cNvSpPr>
            <p:nvPr/>
          </p:nvSpPr>
          <p:spPr>
            <a:xfrm>
              <a:off x="2640832" y="3574752"/>
              <a:ext cx="187325" cy="333375"/>
            </a:xfrm>
            <a:custGeom>
              <a:avLst/>
              <a:gdLst/>
              <a:ahLst/>
              <a:cxnLst>
                <a:cxn ang="0">
                  <a:pos x="157519" y="0"/>
                </a:cxn>
                <a:cxn ang="0">
                  <a:pos x="29170" y="0"/>
                </a:cxn>
                <a:cxn ang="0">
                  <a:pos x="0" y="27834"/>
                </a:cxn>
                <a:cxn ang="0">
                  <a:pos x="0" y="306175"/>
                </a:cxn>
                <a:cxn ang="0">
                  <a:pos x="29170" y="334010"/>
                </a:cxn>
                <a:cxn ang="0">
                  <a:pos x="157519" y="334010"/>
                </a:cxn>
                <a:cxn ang="0">
                  <a:pos x="186690" y="306175"/>
                </a:cxn>
                <a:cxn ang="0">
                  <a:pos x="186690" y="27834"/>
                </a:cxn>
                <a:cxn ang="0">
                  <a:pos x="157519" y="0"/>
                </a:cxn>
                <a:cxn ang="0">
                  <a:pos x="75842" y="22267"/>
                </a:cxn>
                <a:cxn ang="0">
                  <a:pos x="110847" y="22267"/>
                </a:cxn>
                <a:cxn ang="0">
                  <a:pos x="116681" y="27834"/>
                </a:cxn>
                <a:cxn ang="0">
                  <a:pos x="110847" y="33401"/>
                </a:cxn>
                <a:cxn ang="0">
                  <a:pos x="75842" y="33401"/>
                </a:cxn>
                <a:cxn ang="0">
                  <a:pos x="70008" y="27834"/>
                </a:cxn>
                <a:cxn ang="0">
                  <a:pos x="75842" y="22267"/>
                </a:cxn>
                <a:cxn ang="0">
                  <a:pos x="93345" y="322876"/>
                </a:cxn>
                <a:cxn ang="0">
                  <a:pos x="75842" y="306175"/>
                </a:cxn>
                <a:cxn ang="0">
                  <a:pos x="93345" y="289475"/>
                </a:cxn>
                <a:cxn ang="0">
                  <a:pos x="110847" y="306175"/>
                </a:cxn>
                <a:cxn ang="0">
                  <a:pos x="93345" y="322876"/>
                </a:cxn>
                <a:cxn ang="0">
                  <a:pos x="175021" y="278341"/>
                </a:cxn>
                <a:cxn ang="0">
                  <a:pos x="11668" y="278341"/>
                </a:cxn>
                <a:cxn ang="0">
                  <a:pos x="11668" y="55668"/>
                </a:cxn>
                <a:cxn ang="0">
                  <a:pos x="175021" y="55668"/>
                </a:cxn>
                <a:cxn ang="0">
                  <a:pos x="175021" y="278341"/>
                </a:cxn>
              </a:cxnLst>
              <a:rect l="0" t="0" r="0" b="0"/>
              <a:pathLst>
                <a:path w="96" h="180">
                  <a:moveTo>
                    <a:pt x="81" y="0"/>
                  </a:moveTo>
                  <a:cubicBezTo>
                    <a:pt x="15" y="0"/>
                    <a:pt x="15" y="0"/>
                    <a:pt x="15" y="0"/>
                  </a:cubicBezTo>
                  <a:cubicBezTo>
                    <a:pt x="7" y="0"/>
                    <a:pt x="0" y="7"/>
                    <a:pt x="0" y="15"/>
                  </a:cubicBezTo>
                  <a:cubicBezTo>
                    <a:pt x="0" y="165"/>
                    <a:pt x="0" y="165"/>
                    <a:pt x="0" y="165"/>
                  </a:cubicBezTo>
                  <a:cubicBezTo>
                    <a:pt x="0" y="173"/>
                    <a:pt x="7" y="180"/>
                    <a:pt x="15" y="180"/>
                  </a:cubicBezTo>
                  <a:cubicBezTo>
                    <a:pt x="81" y="180"/>
                    <a:pt x="81" y="180"/>
                    <a:pt x="81" y="180"/>
                  </a:cubicBezTo>
                  <a:cubicBezTo>
                    <a:pt x="89" y="180"/>
                    <a:pt x="96" y="173"/>
                    <a:pt x="96" y="165"/>
                  </a:cubicBezTo>
                  <a:cubicBezTo>
                    <a:pt x="96" y="15"/>
                    <a:pt x="96" y="15"/>
                    <a:pt x="96" y="15"/>
                  </a:cubicBezTo>
                  <a:cubicBezTo>
                    <a:pt x="96" y="7"/>
                    <a:pt x="89" y="0"/>
                    <a:pt x="81" y="0"/>
                  </a:cubicBezTo>
                  <a:moveTo>
                    <a:pt x="39" y="12"/>
                  </a:moveTo>
                  <a:cubicBezTo>
                    <a:pt x="57" y="12"/>
                    <a:pt x="57" y="12"/>
                    <a:pt x="57" y="12"/>
                  </a:cubicBezTo>
                  <a:cubicBezTo>
                    <a:pt x="59" y="12"/>
                    <a:pt x="60" y="13"/>
                    <a:pt x="60" y="15"/>
                  </a:cubicBezTo>
                  <a:cubicBezTo>
                    <a:pt x="60" y="17"/>
                    <a:pt x="59" y="18"/>
                    <a:pt x="57" y="18"/>
                  </a:cubicBezTo>
                  <a:cubicBezTo>
                    <a:pt x="39" y="18"/>
                    <a:pt x="39" y="18"/>
                    <a:pt x="39" y="18"/>
                  </a:cubicBezTo>
                  <a:cubicBezTo>
                    <a:pt x="37" y="18"/>
                    <a:pt x="36" y="17"/>
                    <a:pt x="36" y="15"/>
                  </a:cubicBezTo>
                  <a:cubicBezTo>
                    <a:pt x="36" y="13"/>
                    <a:pt x="37" y="12"/>
                    <a:pt x="39" y="12"/>
                  </a:cubicBezTo>
                  <a:moveTo>
                    <a:pt x="48" y="174"/>
                  </a:moveTo>
                  <a:cubicBezTo>
                    <a:pt x="43" y="174"/>
                    <a:pt x="39" y="170"/>
                    <a:pt x="39" y="165"/>
                  </a:cubicBezTo>
                  <a:cubicBezTo>
                    <a:pt x="39" y="160"/>
                    <a:pt x="43" y="156"/>
                    <a:pt x="48" y="156"/>
                  </a:cubicBezTo>
                  <a:cubicBezTo>
                    <a:pt x="53" y="156"/>
                    <a:pt x="57" y="160"/>
                    <a:pt x="57" y="165"/>
                  </a:cubicBezTo>
                  <a:cubicBezTo>
                    <a:pt x="57" y="170"/>
                    <a:pt x="53" y="174"/>
                    <a:pt x="48" y="174"/>
                  </a:cubicBezTo>
                  <a:moveTo>
                    <a:pt x="90" y="150"/>
                  </a:moveTo>
                  <a:cubicBezTo>
                    <a:pt x="6" y="150"/>
                    <a:pt x="6" y="150"/>
                    <a:pt x="6" y="150"/>
                  </a:cubicBezTo>
                  <a:cubicBezTo>
                    <a:pt x="6" y="30"/>
                    <a:pt x="6" y="30"/>
                    <a:pt x="6" y="30"/>
                  </a:cubicBezTo>
                  <a:cubicBezTo>
                    <a:pt x="90" y="30"/>
                    <a:pt x="90" y="30"/>
                    <a:pt x="90" y="30"/>
                  </a:cubicBezTo>
                  <a:lnTo>
                    <a:pt x="90" y="150"/>
                  </a:lnTo>
                  <a:close/>
                </a:path>
              </a:pathLst>
            </a:custGeom>
            <a:grpFill/>
            <a:ln w="9525">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86" name="Freeform 387"/>
            <p:cNvSpPr/>
            <p:nvPr/>
          </p:nvSpPr>
          <p:spPr>
            <a:xfrm>
              <a:off x="4128319" y="4062114"/>
              <a:ext cx="441325" cy="258763"/>
            </a:xfrm>
            <a:custGeom>
              <a:avLst/>
              <a:gdLst/>
              <a:ahLst/>
              <a:cxnLst>
                <a:cxn ang="0">
                  <a:pos x="36882" y="85097"/>
                </a:cxn>
                <a:cxn ang="0">
                  <a:pos x="71131" y="44124"/>
                </a:cxn>
                <a:cxn ang="0">
                  <a:pos x="371463" y="44124"/>
                </a:cxn>
                <a:cxn ang="0">
                  <a:pos x="408346" y="85097"/>
                </a:cxn>
                <a:cxn ang="0">
                  <a:pos x="408346" y="258445"/>
                </a:cxn>
                <a:cxn ang="0">
                  <a:pos x="442595" y="258445"/>
                </a:cxn>
                <a:cxn ang="0">
                  <a:pos x="442595" y="85097"/>
                </a:cxn>
                <a:cxn ang="0">
                  <a:pos x="371463" y="0"/>
                </a:cxn>
                <a:cxn ang="0">
                  <a:pos x="71131" y="0"/>
                </a:cxn>
                <a:cxn ang="0">
                  <a:pos x="0" y="85097"/>
                </a:cxn>
                <a:cxn ang="0">
                  <a:pos x="0" y="258445"/>
                </a:cxn>
                <a:cxn ang="0">
                  <a:pos x="36882" y="258445"/>
                </a:cxn>
                <a:cxn ang="0">
                  <a:pos x="36882" y="85097"/>
                </a:cxn>
              </a:cxnLst>
              <a:rect l="0" t="0" r="0" b="0"/>
              <a:pathLst>
                <a:path w="168" h="82">
                  <a:moveTo>
                    <a:pt x="14" y="27"/>
                  </a:moveTo>
                  <a:cubicBezTo>
                    <a:pt x="14" y="20"/>
                    <a:pt x="20" y="14"/>
                    <a:pt x="27" y="14"/>
                  </a:cubicBezTo>
                  <a:cubicBezTo>
                    <a:pt x="141" y="14"/>
                    <a:pt x="141" y="14"/>
                    <a:pt x="141" y="14"/>
                  </a:cubicBezTo>
                  <a:cubicBezTo>
                    <a:pt x="149" y="14"/>
                    <a:pt x="155" y="20"/>
                    <a:pt x="155" y="27"/>
                  </a:cubicBezTo>
                  <a:cubicBezTo>
                    <a:pt x="155" y="82"/>
                    <a:pt x="155" y="82"/>
                    <a:pt x="155" y="82"/>
                  </a:cubicBezTo>
                  <a:cubicBezTo>
                    <a:pt x="168" y="82"/>
                    <a:pt x="168" y="82"/>
                    <a:pt x="168" y="82"/>
                  </a:cubicBezTo>
                  <a:cubicBezTo>
                    <a:pt x="168" y="27"/>
                    <a:pt x="168" y="27"/>
                    <a:pt x="168" y="27"/>
                  </a:cubicBezTo>
                  <a:cubicBezTo>
                    <a:pt x="168" y="12"/>
                    <a:pt x="156" y="0"/>
                    <a:pt x="141" y="0"/>
                  </a:cubicBezTo>
                  <a:cubicBezTo>
                    <a:pt x="27" y="0"/>
                    <a:pt x="27" y="0"/>
                    <a:pt x="27" y="0"/>
                  </a:cubicBezTo>
                  <a:cubicBezTo>
                    <a:pt x="13" y="0"/>
                    <a:pt x="0" y="12"/>
                    <a:pt x="0" y="27"/>
                  </a:cubicBezTo>
                  <a:cubicBezTo>
                    <a:pt x="0" y="82"/>
                    <a:pt x="0" y="82"/>
                    <a:pt x="0" y="82"/>
                  </a:cubicBezTo>
                  <a:cubicBezTo>
                    <a:pt x="14" y="82"/>
                    <a:pt x="14" y="82"/>
                    <a:pt x="14" y="82"/>
                  </a:cubicBezTo>
                  <a:lnTo>
                    <a:pt x="14" y="27"/>
                  </a:lnTo>
                  <a:close/>
                </a:path>
              </a:pathLst>
            </a:custGeom>
            <a:grpFill/>
            <a:ln w="9525">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87" name="Freeform 388"/>
            <p:cNvSpPr/>
            <p:nvPr/>
          </p:nvSpPr>
          <p:spPr>
            <a:xfrm>
              <a:off x="4128319" y="4209752"/>
              <a:ext cx="441325" cy="260350"/>
            </a:xfrm>
            <a:custGeom>
              <a:avLst/>
              <a:gdLst/>
              <a:ahLst/>
              <a:cxnLst>
                <a:cxn ang="0">
                  <a:pos x="408346" y="174625"/>
                </a:cxn>
                <a:cxn ang="0">
                  <a:pos x="371463" y="215900"/>
                </a:cxn>
                <a:cxn ang="0">
                  <a:pos x="71131" y="215900"/>
                </a:cxn>
                <a:cxn ang="0">
                  <a:pos x="36882" y="174625"/>
                </a:cxn>
                <a:cxn ang="0">
                  <a:pos x="36882" y="0"/>
                </a:cxn>
                <a:cxn ang="0">
                  <a:pos x="0" y="0"/>
                </a:cxn>
                <a:cxn ang="0">
                  <a:pos x="0" y="174625"/>
                </a:cxn>
                <a:cxn ang="0">
                  <a:pos x="71131" y="260350"/>
                </a:cxn>
                <a:cxn ang="0">
                  <a:pos x="371463" y="260350"/>
                </a:cxn>
                <a:cxn ang="0">
                  <a:pos x="442595" y="174625"/>
                </a:cxn>
                <a:cxn ang="0">
                  <a:pos x="442595" y="0"/>
                </a:cxn>
                <a:cxn ang="0">
                  <a:pos x="408346" y="0"/>
                </a:cxn>
                <a:cxn ang="0">
                  <a:pos x="408346" y="174625"/>
                </a:cxn>
              </a:cxnLst>
              <a:rect l="0" t="0" r="0" b="0"/>
              <a:pathLst>
                <a:path w="168" h="82">
                  <a:moveTo>
                    <a:pt x="155" y="55"/>
                  </a:moveTo>
                  <a:cubicBezTo>
                    <a:pt x="155" y="62"/>
                    <a:pt x="149" y="68"/>
                    <a:pt x="141" y="68"/>
                  </a:cubicBezTo>
                  <a:cubicBezTo>
                    <a:pt x="27" y="68"/>
                    <a:pt x="27" y="68"/>
                    <a:pt x="27" y="68"/>
                  </a:cubicBezTo>
                  <a:cubicBezTo>
                    <a:pt x="20" y="68"/>
                    <a:pt x="14" y="62"/>
                    <a:pt x="14" y="55"/>
                  </a:cubicBezTo>
                  <a:cubicBezTo>
                    <a:pt x="14" y="0"/>
                    <a:pt x="14" y="0"/>
                    <a:pt x="14" y="0"/>
                  </a:cubicBezTo>
                  <a:cubicBezTo>
                    <a:pt x="0" y="0"/>
                    <a:pt x="0" y="0"/>
                    <a:pt x="0" y="0"/>
                  </a:cubicBezTo>
                  <a:cubicBezTo>
                    <a:pt x="0" y="55"/>
                    <a:pt x="0" y="55"/>
                    <a:pt x="0" y="55"/>
                  </a:cubicBezTo>
                  <a:cubicBezTo>
                    <a:pt x="0" y="70"/>
                    <a:pt x="13" y="82"/>
                    <a:pt x="27" y="82"/>
                  </a:cubicBezTo>
                  <a:cubicBezTo>
                    <a:pt x="141" y="82"/>
                    <a:pt x="141" y="82"/>
                    <a:pt x="141" y="82"/>
                  </a:cubicBezTo>
                  <a:cubicBezTo>
                    <a:pt x="156" y="82"/>
                    <a:pt x="168" y="70"/>
                    <a:pt x="168" y="55"/>
                  </a:cubicBezTo>
                  <a:cubicBezTo>
                    <a:pt x="168" y="0"/>
                    <a:pt x="168" y="0"/>
                    <a:pt x="168" y="0"/>
                  </a:cubicBezTo>
                  <a:cubicBezTo>
                    <a:pt x="155" y="0"/>
                    <a:pt x="155" y="0"/>
                    <a:pt x="155" y="0"/>
                  </a:cubicBezTo>
                  <a:lnTo>
                    <a:pt x="155" y="55"/>
                  </a:lnTo>
                  <a:close/>
                </a:path>
              </a:pathLst>
            </a:custGeom>
            <a:grpFill/>
            <a:ln w="9525">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88" name="Freeform 389"/>
            <p:cNvSpPr/>
            <p:nvPr/>
          </p:nvSpPr>
          <p:spPr>
            <a:xfrm>
              <a:off x="4250557" y="4098627"/>
              <a:ext cx="195262" cy="107950"/>
            </a:xfrm>
            <a:custGeom>
              <a:avLst/>
              <a:gdLst/>
              <a:ahLst/>
              <a:cxnLst>
                <a:cxn ang="0">
                  <a:pos x="86651" y="25250"/>
                </a:cxn>
                <a:cxn ang="0">
                  <a:pos x="47264" y="0"/>
                </a:cxn>
                <a:cxn ang="0">
                  <a:pos x="0" y="47344"/>
                </a:cxn>
                <a:cxn ang="0">
                  <a:pos x="13129" y="47344"/>
                </a:cxn>
                <a:cxn ang="0">
                  <a:pos x="26258" y="37875"/>
                </a:cxn>
                <a:cxn ang="0">
                  <a:pos x="39387" y="53657"/>
                </a:cxn>
                <a:cxn ang="0">
                  <a:pos x="26258" y="69439"/>
                </a:cxn>
                <a:cxn ang="0">
                  <a:pos x="13129" y="56813"/>
                </a:cxn>
                <a:cxn ang="0">
                  <a:pos x="0" y="56813"/>
                </a:cxn>
                <a:cxn ang="0">
                  <a:pos x="47264" y="107315"/>
                </a:cxn>
                <a:cxn ang="0">
                  <a:pos x="86651" y="78908"/>
                </a:cxn>
                <a:cxn ang="0">
                  <a:pos x="105032" y="78908"/>
                </a:cxn>
                <a:cxn ang="0">
                  <a:pos x="118161" y="63126"/>
                </a:cxn>
                <a:cxn ang="0">
                  <a:pos x="128664" y="75751"/>
                </a:cxn>
                <a:cxn ang="0">
                  <a:pos x="141793" y="63126"/>
                </a:cxn>
                <a:cxn ang="0">
                  <a:pos x="152297" y="75751"/>
                </a:cxn>
                <a:cxn ang="0">
                  <a:pos x="162800" y="63126"/>
                </a:cxn>
                <a:cxn ang="0">
                  <a:pos x="173303" y="75751"/>
                </a:cxn>
                <a:cxn ang="0">
                  <a:pos x="194310" y="50501"/>
                </a:cxn>
                <a:cxn ang="0">
                  <a:pos x="173303" y="25250"/>
                </a:cxn>
                <a:cxn ang="0">
                  <a:pos x="86651" y="25250"/>
                </a:cxn>
              </a:cxnLst>
              <a:rect l="0" t="0" r="0" b="0"/>
              <a:pathLst>
                <a:path w="74" h="34">
                  <a:moveTo>
                    <a:pt x="33" y="8"/>
                  </a:moveTo>
                  <a:cubicBezTo>
                    <a:pt x="30" y="3"/>
                    <a:pt x="24" y="0"/>
                    <a:pt x="18" y="0"/>
                  </a:cubicBezTo>
                  <a:cubicBezTo>
                    <a:pt x="9" y="0"/>
                    <a:pt x="1" y="7"/>
                    <a:pt x="0" y="15"/>
                  </a:cubicBezTo>
                  <a:cubicBezTo>
                    <a:pt x="5" y="15"/>
                    <a:pt x="5" y="15"/>
                    <a:pt x="5" y="15"/>
                  </a:cubicBezTo>
                  <a:cubicBezTo>
                    <a:pt x="6" y="13"/>
                    <a:pt x="8" y="12"/>
                    <a:pt x="10" y="12"/>
                  </a:cubicBezTo>
                  <a:cubicBezTo>
                    <a:pt x="13" y="12"/>
                    <a:pt x="15" y="14"/>
                    <a:pt x="15" y="17"/>
                  </a:cubicBezTo>
                  <a:cubicBezTo>
                    <a:pt x="15" y="19"/>
                    <a:pt x="13" y="22"/>
                    <a:pt x="10" y="22"/>
                  </a:cubicBezTo>
                  <a:cubicBezTo>
                    <a:pt x="8" y="22"/>
                    <a:pt x="6" y="20"/>
                    <a:pt x="5" y="18"/>
                  </a:cubicBezTo>
                  <a:cubicBezTo>
                    <a:pt x="0" y="18"/>
                    <a:pt x="0" y="18"/>
                    <a:pt x="0" y="18"/>
                  </a:cubicBezTo>
                  <a:cubicBezTo>
                    <a:pt x="1" y="27"/>
                    <a:pt x="9" y="34"/>
                    <a:pt x="18" y="34"/>
                  </a:cubicBezTo>
                  <a:cubicBezTo>
                    <a:pt x="24" y="34"/>
                    <a:pt x="30" y="30"/>
                    <a:pt x="33" y="25"/>
                  </a:cubicBezTo>
                  <a:cubicBezTo>
                    <a:pt x="40" y="25"/>
                    <a:pt x="40" y="25"/>
                    <a:pt x="40" y="25"/>
                  </a:cubicBezTo>
                  <a:cubicBezTo>
                    <a:pt x="45" y="20"/>
                    <a:pt x="45" y="20"/>
                    <a:pt x="45" y="20"/>
                  </a:cubicBezTo>
                  <a:cubicBezTo>
                    <a:pt x="49" y="24"/>
                    <a:pt x="49" y="24"/>
                    <a:pt x="49" y="24"/>
                  </a:cubicBezTo>
                  <a:cubicBezTo>
                    <a:pt x="54" y="20"/>
                    <a:pt x="54" y="20"/>
                    <a:pt x="54" y="20"/>
                  </a:cubicBezTo>
                  <a:cubicBezTo>
                    <a:pt x="58" y="24"/>
                    <a:pt x="58" y="24"/>
                    <a:pt x="58" y="24"/>
                  </a:cubicBezTo>
                  <a:cubicBezTo>
                    <a:pt x="62" y="20"/>
                    <a:pt x="62" y="20"/>
                    <a:pt x="62" y="20"/>
                  </a:cubicBezTo>
                  <a:cubicBezTo>
                    <a:pt x="66" y="24"/>
                    <a:pt x="66" y="24"/>
                    <a:pt x="66" y="24"/>
                  </a:cubicBezTo>
                  <a:cubicBezTo>
                    <a:pt x="74" y="16"/>
                    <a:pt x="74" y="16"/>
                    <a:pt x="74" y="16"/>
                  </a:cubicBezTo>
                  <a:cubicBezTo>
                    <a:pt x="66" y="8"/>
                    <a:pt x="66" y="8"/>
                    <a:pt x="66" y="8"/>
                  </a:cubicBezTo>
                  <a:lnTo>
                    <a:pt x="33" y="8"/>
                  </a:lnTo>
                  <a:close/>
                </a:path>
              </a:pathLst>
            </a:custGeom>
            <a:grpFill/>
            <a:ln w="9525">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89" name="Freeform 390"/>
            <p:cNvSpPr/>
            <p:nvPr/>
          </p:nvSpPr>
          <p:spPr>
            <a:xfrm>
              <a:off x="4239444" y="4211339"/>
              <a:ext cx="92075" cy="190500"/>
            </a:xfrm>
            <a:custGeom>
              <a:avLst/>
              <a:gdLst/>
              <a:ahLst/>
              <a:cxnLst>
                <a:cxn ang="0">
                  <a:pos x="51152" y="189865"/>
                </a:cxn>
                <a:cxn ang="0">
                  <a:pos x="92075" y="189865"/>
                </a:cxn>
                <a:cxn ang="0">
                  <a:pos x="92075" y="0"/>
                </a:cxn>
                <a:cxn ang="0">
                  <a:pos x="51152" y="0"/>
                </a:cxn>
                <a:cxn ang="0">
                  <a:pos x="0" y="24900"/>
                </a:cxn>
                <a:cxn ang="0">
                  <a:pos x="0" y="161852"/>
                </a:cxn>
                <a:cxn ang="0">
                  <a:pos x="51152" y="189865"/>
                </a:cxn>
              </a:cxnLst>
              <a:rect l="0" t="0" r="0" b="0"/>
              <a:pathLst>
                <a:path w="18" h="61">
                  <a:moveTo>
                    <a:pt x="10" y="61"/>
                  </a:moveTo>
                  <a:cubicBezTo>
                    <a:pt x="18" y="61"/>
                    <a:pt x="18" y="61"/>
                    <a:pt x="18" y="61"/>
                  </a:cubicBezTo>
                  <a:cubicBezTo>
                    <a:pt x="18" y="0"/>
                    <a:pt x="18" y="0"/>
                    <a:pt x="18" y="0"/>
                  </a:cubicBezTo>
                  <a:cubicBezTo>
                    <a:pt x="10" y="0"/>
                    <a:pt x="10" y="0"/>
                    <a:pt x="10" y="0"/>
                  </a:cubicBezTo>
                  <a:cubicBezTo>
                    <a:pt x="4" y="0"/>
                    <a:pt x="0" y="3"/>
                    <a:pt x="0" y="8"/>
                  </a:cubicBezTo>
                  <a:cubicBezTo>
                    <a:pt x="0" y="52"/>
                    <a:pt x="0" y="52"/>
                    <a:pt x="0" y="52"/>
                  </a:cubicBezTo>
                  <a:cubicBezTo>
                    <a:pt x="0" y="57"/>
                    <a:pt x="4" y="61"/>
                    <a:pt x="10" y="61"/>
                  </a:cubicBezTo>
                  <a:close/>
                </a:path>
              </a:pathLst>
            </a:custGeom>
            <a:grpFill/>
            <a:ln w="9525">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90" name="Freeform 391"/>
            <p:cNvSpPr/>
            <p:nvPr/>
          </p:nvSpPr>
          <p:spPr>
            <a:xfrm>
              <a:off x="4391844" y="4211339"/>
              <a:ext cx="92075" cy="190500"/>
            </a:xfrm>
            <a:custGeom>
              <a:avLst/>
              <a:gdLst/>
              <a:ahLst/>
              <a:cxnLst>
                <a:cxn ang="0">
                  <a:pos x="92075" y="161852"/>
                </a:cxn>
                <a:cxn ang="0">
                  <a:pos x="92075" y="24900"/>
                </a:cxn>
                <a:cxn ang="0">
                  <a:pos x="40922" y="0"/>
                </a:cxn>
                <a:cxn ang="0">
                  <a:pos x="0" y="0"/>
                </a:cxn>
                <a:cxn ang="0">
                  <a:pos x="0" y="189865"/>
                </a:cxn>
                <a:cxn ang="0">
                  <a:pos x="40922" y="189865"/>
                </a:cxn>
                <a:cxn ang="0">
                  <a:pos x="92075" y="161852"/>
                </a:cxn>
              </a:cxnLst>
              <a:rect l="0" t="0" r="0" b="0"/>
              <a:pathLst>
                <a:path w="18" h="61">
                  <a:moveTo>
                    <a:pt x="18" y="52"/>
                  </a:moveTo>
                  <a:cubicBezTo>
                    <a:pt x="18" y="8"/>
                    <a:pt x="18" y="8"/>
                    <a:pt x="18" y="8"/>
                  </a:cubicBezTo>
                  <a:cubicBezTo>
                    <a:pt x="18" y="3"/>
                    <a:pt x="14" y="0"/>
                    <a:pt x="8" y="0"/>
                  </a:cubicBezTo>
                  <a:cubicBezTo>
                    <a:pt x="0" y="0"/>
                    <a:pt x="0" y="0"/>
                    <a:pt x="0" y="0"/>
                  </a:cubicBezTo>
                  <a:cubicBezTo>
                    <a:pt x="0" y="61"/>
                    <a:pt x="0" y="61"/>
                    <a:pt x="0" y="61"/>
                  </a:cubicBezTo>
                  <a:cubicBezTo>
                    <a:pt x="8" y="61"/>
                    <a:pt x="8" y="61"/>
                    <a:pt x="8" y="61"/>
                  </a:cubicBezTo>
                  <a:cubicBezTo>
                    <a:pt x="14" y="61"/>
                    <a:pt x="18" y="57"/>
                    <a:pt x="18" y="52"/>
                  </a:cubicBezTo>
                  <a:close/>
                </a:path>
              </a:pathLst>
            </a:custGeom>
            <a:grpFill/>
            <a:ln w="9525">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91" name="Rectangle 392"/>
            <p:cNvSpPr/>
            <p:nvPr/>
          </p:nvSpPr>
          <p:spPr>
            <a:xfrm>
              <a:off x="4279132" y="4211339"/>
              <a:ext cx="133350" cy="190500"/>
            </a:xfrm>
            <a:prstGeom prst="rect">
              <a:avLst/>
            </a:prstGeom>
            <a:grpFill/>
            <a:ln w="9525">
              <a:noFill/>
            </a:ln>
          </p:spPr>
          <p:txBody>
            <a:bodyPr lIns="91353" tIns="45676" rIns="91353" bIns="45676" anchor="t"/>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400"/>
              <a:endParaRPr lang="zh-CN" altLang="en-US" sz="1125" b="1">
                <a:solidFill>
                  <a:srgbClr val="0070C0"/>
                </a:solidFill>
                <a:latin typeface="微软雅黑" panose="020B0503020204020204" pitchFamily="34" charset="-122"/>
                <a:ea typeface="微软雅黑" panose="020B0503020204020204" pitchFamily="34" charset="-122"/>
                <a:sym typeface="Calibri" panose="020F0502020204030204" charset="0"/>
              </a:endParaRPr>
            </a:p>
          </p:txBody>
        </p:sp>
        <p:sp>
          <p:nvSpPr>
            <p:cNvPr id="92" name="Freeform 393"/>
            <p:cNvSpPr/>
            <p:nvPr/>
          </p:nvSpPr>
          <p:spPr>
            <a:xfrm>
              <a:off x="4280719" y="4173239"/>
              <a:ext cx="130175" cy="87313"/>
            </a:xfrm>
            <a:custGeom>
              <a:avLst/>
              <a:gdLst/>
              <a:ahLst/>
              <a:cxnLst>
                <a:cxn ang="0">
                  <a:pos x="0" y="68680"/>
                </a:cxn>
                <a:cxn ang="0">
                  <a:pos x="0" y="86995"/>
                </a:cxn>
                <a:cxn ang="0">
                  <a:pos x="29080" y="86995"/>
                </a:cxn>
                <a:cxn ang="0">
                  <a:pos x="29080" y="68680"/>
                </a:cxn>
                <a:cxn ang="0">
                  <a:pos x="29080" y="45786"/>
                </a:cxn>
                <a:cxn ang="0">
                  <a:pos x="34367" y="41208"/>
                </a:cxn>
                <a:cxn ang="0">
                  <a:pos x="95172" y="41208"/>
                </a:cxn>
                <a:cxn ang="0">
                  <a:pos x="100459" y="45786"/>
                </a:cxn>
                <a:cxn ang="0">
                  <a:pos x="100459" y="68680"/>
                </a:cxn>
                <a:cxn ang="0">
                  <a:pos x="100459" y="86995"/>
                </a:cxn>
                <a:cxn ang="0">
                  <a:pos x="129540" y="86995"/>
                </a:cxn>
                <a:cxn ang="0">
                  <a:pos x="129540" y="68680"/>
                </a:cxn>
                <a:cxn ang="0">
                  <a:pos x="129540" y="45786"/>
                </a:cxn>
                <a:cxn ang="0">
                  <a:pos x="129540" y="41208"/>
                </a:cxn>
                <a:cxn ang="0">
                  <a:pos x="95172" y="0"/>
                </a:cxn>
                <a:cxn ang="0">
                  <a:pos x="34367" y="0"/>
                </a:cxn>
                <a:cxn ang="0">
                  <a:pos x="0" y="41208"/>
                </a:cxn>
                <a:cxn ang="0">
                  <a:pos x="0" y="45786"/>
                </a:cxn>
                <a:cxn ang="0">
                  <a:pos x="0" y="68680"/>
                </a:cxn>
              </a:cxnLst>
              <a:rect l="0" t="0" r="0" b="0"/>
              <a:pathLst>
                <a:path w="49" h="19">
                  <a:moveTo>
                    <a:pt x="0" y="15"/>
                  </a:moveTo>
                  <a:cubicBezTo>
                    <a:pt x="0" y="19"/>
                    <a:pt x="0" y="19"/>
                    <a:pt x="0" y="19"/>
                  </a:cubicBezTo>
                  <a:cubicBezTo>
                    <a:pt x="11" y="19"/>
                    <a:pt x="11" y="19"/>
                    <a:pt x="11" y="19"/>
                  </a:cubicBezTo>
                  <a:cubicBezTo>
                    <a:pt x="11" y="15"/>
                    <a:pt x="11" y="15"/>
                    <a:pt x="11" y="15"/>
                  </a:cubicBezTo>
                  <a:cubicBezTo>
                    <a:pt x="11" y="10"/>
                    <a:pt x="11" y="10"/>
                    <a:pt x="11" y="10"/>
                  </a:cubicBezTo>
                  <a:cubicBezTo>
                    <a:pt x="11" y="10"/>
                    <a:pt x="12" y="9"/>
                    <a:pt x="13" y="9"/>
                  </a:cubicBezTo>
                  <a:cubicBezTo>
                    <a:pt x="36" y="9"/>
                    <a:pt x="36" y="9"/>
                    <a:pt x="36" y="9"/>
                  </a:cubicBezTo>
                  <a:cubicBezTo>
                    <a:pt x="37" y="9"/>
                    <a:pt x="38" y="10"/>
                    <a:pt x="38" y="10"/>
                  </a:cubicBezTo>
                  <a:cubicBezTo>
                    <a:pt x="38" y="15"/>
                    <a:pt x="38" y="15"/>
                    <a:pt x="38" y="15"/>
                  </a:cubicBezTo>
                  <a:cubicBezTo>
                    <a:pt x="38" y="19"/>
                    <a:pt x="38" y="19"/>
                    <a:pt x="38" y="19"/>
                  </a:cubicBezTo>
                  <a:cubicBezTo>
                    <a:pt x="49" y="19"/>
                    <a:pt x="49" y="19"/>
                    <a:pt x="49" y="19"/>
                  </a:cubicBezTo>
                  <a:cubicBezTo>
                    <a:pt x="49" y="15"/>
                    <a:pt x="49" y="15"/>
                    <a:pt x="49" y="15"/>
                  </a:cubicBezTo>
                  <a:cubicBezTo>
                    <a:pt x="49" y="10"/>
                    <a:pt x="49" y="10"/>
                    <a:pt x="49" y="10"/>
                  </a:cubicBezTo>
                  <a:cubicBezTo>
                    <a:pt x="49" y="10"/>
                    <a:pt x="49" y="9"/>
                    <a:pt x="49" y="9"/>
                  </a:cubicBezTo>
                  <a:cubicBezTo>
                    <a:pt x="48" y="4"/>
                    <a:pt x="43" y="0"/>
                    <a:pt x="36" y="0"/>
                  </a:cubicBezTo>
                  <a:cubicBezTo>
                    <a:pt x="13" y="0"/>
                    <a:pt x="13" y="0"/>
                    <a:pt x="13" y="0"/>
                  </a:cubicBezTo>
                  <a:cubicBezTo>
                    <a:pt x="6" y="0"/>
                    <a:pt x="1" y="4"/>
                    <a:pt x="0" y="9"/>
                  </a:cubicBezTo>
                  <a:cubicBezTo>
                    <a:pt x="0" y="9"/>
                    <a:pt x="0" y="10"/>
                    <a:pt x="0" y="10"/>
                  </a:cubicBezTo>
                  <a:lnTo>
                    <a:pt x="0" y="15"/>
                  </a:lnTo>
                  <a:close/>
                </a:path>
              </a:pathLst>
            </a:custGeom>
            <a:grpFill/>
            <a:ln w="9525">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93" name="文本框 106"/>
            <p:cNvSpPr txBox="1"/>
            <p:nvPr/>
          </p:nvSpPr>
          <p:spPr>
            <a:xfrm>
              <a:off x="5640641" y="3424469"/>
              <a:ext cx="2186070" cy="453689"/>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1650" b="1" dirty="0">
                  <a:solidFill>
                    <a:schemeClr val="bg1"/>
                  </a:solidFill>
                  <a:latin typeface="微软雅黑" panose="020B0503020204020204" pitchFamily="34" charset="-122"/>
                  <a:ea typeface="微软雅黑" panose="020B0503020204020204" pitchFamily="34" charset="-122"/>
                </a:rPr>
                <a:t>blockchain</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94" name="Freeform 75"/>
            <p:cNvSpPr>
              <a:spLocks noEditPoints="1"/>
            </p:cNvSpPr>
            <p:nvPr/>
          </p:nvSpPr>
          <p:spPr>
            <a:xfrm>
              <a:off x="2761482" y="5621039"/>
              <a:ext cx="374650" cy="420688"/>
            </a:xfrm>
            <a:custGeom>
              <a:avLst/>
              <a:gdLst/>
              <a:ahLst/>
              <a:cxnLst>
                <a:cxn ang="0">
                  <a:pos x="131051" y="171770"/>
                </a:cxn>
                <a:cxn ang="0">
                  <a:pos x="375285" y="185242"/>
                </a:cxn>
                <a:cxn ang="0">
                  <a:pos x="375285" y="370484"/>
                </a:cxn>
                <a:cxn ang="0">
                  <a:pos x="360392" y="387324"/>
                </a:cxn>
                <a:cxn ang="0">
                  <a:pos x="259125" y="404164"/>
                </a:cxn>
                <a:cxn ang="0">
                  <a:pos x="309759" y="410900"/>
                </a:cxn>
                <a:cxn ang="0">
                  <a:pos x="190620" y="421005"/>
                </a:cxn>
                <a:cxn ang="0">
                  <a:pos x="190620" y="404164"/>
                </a:cxn>
                <a:cxn ang="0">
                  <a:pos x="232319" y="387324"/>
                </a:cxn>
                <a:cxn ang="0">
                  <a:pos x="116159" y="370484"/>
                </a:cxn>
                <a:cxn ang="0">
                  <a:pos x="116159" y="185242"/>
                </a:cxn>
                <a:cxn ang="0">
                  <a:pos x="184664" y="0"/>
                </a:cxn>
                <a:cxn ang="0">
                  <a:pos x="0" y="208818"/>
                </a:cxn>
                <a:cxn ang="0">
                  <a:pos x="77439" y="380588"/>
                </a:cxn>
                <a:cxn ang="0">
                  <a:pos x="26806" y="218922"/>
                </a:cxn>
                <a:cxn ang="0">
                  <a:pos x="83396" y="252603"/>
                </a:cxn>
                <a:cxn ang="0">
                  <a:pos x="101267" y="249234"/>
                </a:cxn>
                <a:cxn ang="0">
                  <a:pos x="113181" y="104409"/>
                </a:cxn>
                <a:cxn ang="0">
                  <a:pos x="175728" y="121249"/>
                </a:cxn>
                <a:cxn ang="0">
                  <a:pos x="193599" y="148193"/>
                </a:cxn>
                <a:cxn ang="0">
                  <a:pos x="247211" y="107777"/>
                </a:cxn>
                <a:cxn ang="0">
                  <a:pos x="265082" y="148193"/>
                </a:cxn>
                <a:cxn ang="0">
                  <a:pos x="268060" y="97673"/>
                </a:cxn>
                <a:cxn ang="0">
                  <a:pos x="294866" y="84201"/>
                </a:cxn>
                <a:cxn ang="0">
                  <a:pos x="357414" y="134721"/>
                </a:cxn>
                <a:cxn ang="0">
                  <a:pos x="184664" y="0"/>
                </a:cxn>
                <a:cxn ang="0">
                  <a:pos x="262103" y="77464"/>
                </a:cxn>
                <a:cxn ang="0">
                  <a:pos x="244233" y="47152"/>
                </a:cxn>
                <a:cxn ang="0">
                  <a:pos x="208491" y="37048"/>
                </a:cxn>
                <a:cxn ang="0">
                  <a:pos x="247211" y="87569"/>
                </a:cxn>
                <a:cxn ang="0">
                  <a:pos x="193599" y="101041"/>
                </a:cxn>
                <a:cxn ang="0">
                  <a:pos x="208491" y="37048"/>
                </a:cxn>
                <a:cxn ang="0">
                  <a:pos x="175728" y="101041"/>
                </a:cxn>
                <a:cxn ang="0">
                  <a:pos x="122116" y="87569"/>
                </a:cxn>
                <a:cxn ang="0">
                  <a:pos x="157857" y="37048"/>
                </a:cxn>
                <a:cxn ang="0">
                  <a:pos x="122116" y="47152"/>
                </a:cxn>
                <a:cxn ang="0">
                  <a:pos x="104245" y="77464"/>
                </a:cxn>
                <a:cxn ang="0">
                  <a:pos x="122116" y="47152"/>
                </a:cxn>
                <a:cxn ang="0">
                  <a:pos x="98288" y="97673"/>
                </a:cxn>
                <a:cxn ang="0">
                  <a:pos x="26806" y="198714"/>
                </a:cxn>
                <a:cxn ang="0">
                  <a:pos x="77439" y="80832"/>
                </a:cxn>
                <a:cxn ang="0">
                  <a:pos x="142965" y="202082"/>
                </a:cxn>
                <a:cxn ang="0">
                  <a:pos x="348478" y="353644"/>
                </a:cxn>
              </a:cxnLst>
              <a:rect l="0" t="0" r="0" b="0"/>
              <a:pathLst>
                <a:path w="126" h="125">
                  <a:moveTo>
                    <a:pt x="44" y="51"/>
                  </a:moveTo>
                  <a:cubicBezTo>
                    <a:pt x="44" y="51"/>
                    <a:pt x="44" y="51"/>
                    <a:pt x="44" y="51"/>
                  </a:cubicBezTo>
                  <a:cubicBezTo>
                    <a:pt x="122" y="51"/>
                    <a:pt x="122" y="51"/>
                    <a:pt x="122" y="51"/>
                  </a:cubicBezTo>
                  <a:cubicBezTo>
                    <a:pt x="124" y="51"/>
                    <a:pt x="126" y="53"/>
                    <a:pt x="126" y="55"/>
                  </a:cubicBezTo>
                  <a:cubicBezTo>
                    <a:pt x="126" y="56"/>
                    <a:pt x="126" y="56"/>
                    <a:pt x="126" y="56"/>
                  </a:cubicBezTo>
                  <a:cubicBezTo>
                    <a:pt x="126" y="110"/>
                    <a:pt x="126" y="110"/>
                    <a:pt x="126" y="110"/>
                  </a:cubicBezTo>
                  <a:cubicBezTo>
                    <a:pt x="126" y="113"/>
                    <a:pt x="124" y="115"/>
                    <a:pt x="122" y="115"/>
                  </a:cubicBezTo>
                  <a:cubicBezTo>
                    <a:pt x="121" y="115"/>
                    <a:pt x="121" y="115"/>
                    <a:pt x="121" y="115"/>
                  </a:cubicBezTo>
                  <a:cubicBezTo>
                    <a:pt x="87" y="115"/>
                    <a:pt x="87" y="115"/>
                    <a:pt x="87" y="115"/>
                  </a:cubicBezTo>
                  <a:cubicBezTo>
                    <a:pt x="87" y="120"/>
                    <a:pt x="87" y="120"/>
                    <a:pt x="87" y="120"/>
                  </a:cubicBezTo>
                  <a:cubicBezTo>
                    <a:pt x="101" y="120"/>
                    <a:pt x="101" y="120"/>
                    <a:pt x="101" y="120"/>
                  </a:cubicBezTo>
                  <a:cubicBezTo>
                    <a:pt x="103" y="120"/>
                    <a:pt x="104" y="121"/>
                    <a:pt x="104" y="122"/>
                  </a:cubicBezTo>
                  <a:cubicBezTo>
                    <a:pt x="104" y="124"/>
                    <a:pt x="103" y="125"/>
                    <a:pt x="101" y="125"/>
                  </a:cubicBezTo>
                  <a:cubicBezTo>
                    <a:pt x="64" y="125"/>
                    <a:pt x="64" y="125"/>
                    <a:pt x="64" y="125"/>
                  </a:cubicBezTo>
                  <a:cubicBezTo>
                    <a:pt x="63" y="125"/>
                    <a:pt x="61" y="124"/>
                    <a:pt x="61" y="122"/>
                  </a:cubicBezTo>
                  <a:cubicBezTo>
                    <a:pt x="61" y="121"/>
                    <a:pt x="63" y="120"/>
                    <a:pt x="64" y="120"/>
                  </a:cubicBezTo>
                  <a:cubicBezTo>
                    <a:pt x="78" y="120"/>
                    <a:pt x="78" y="120"/>
                    <a:pt x="78" y="120"/>
                  </a:cubicBezTo>
                  <a:cubicBezTo>
                    <a:pt x="78" y="115"/>
                    <a:pt x="78" y="115"/>
                    <a:pt x="78" y="115"/>
                  </a:cubicBezTo>
                  <a:cubicBezTo>
                    <a:pt x="44" y="115"/>
                    <a:pt x="44" y="115"/>
                    <a:pt x="44" y="115"/>
                  </a:cubicBezTo>
                  <a:cubicBezTo>
                    <a:pt x="41" y="115"/>
                    <a:pt x="39" y="113"/>
                    <a:pt x="39" y="110"/>
                  </a:cubicBezTo>
                  <a:cubicBezTo>
                    <a:pt x="39" y="110"/>
                    <a:pt x="39" y="110"/>
                    <a:pt x="39" y="110"/>
                  </a:cubicBezTo>
                  <a:cubicBezTo>
                    <a:pt x="39" y="55"/>
                    <a:pt x="39" y="55"/>
                    <a:pt x="39" y="55"/>
                  </a:cubicBezTo>
                  <a:cubicBezTo>
                    <a:pt x="39" y="53"/>
                    <a:pt x="41" y="51"/>
                    <a:pt x="44" y="51"/>
                  </a:cubicBezTo>
                  <a:close/>
                  <a:moveTo>
                    <a:pt x="62" y="0"/>
                  </a:moveTo>
                  <a:cubicBezTo>
                    <a:pt x="45" y="0"/>
                    <a:pt x="29" y="7"/>
                    <a:pt x="18" y="18"/>
                  </a:cubicBezTo>
                  <a:cubicBezTo>
                    <a:pt x="7" y="30"/>
                    <a:pt x="0" y="45"/>
                    <a:pt x="0" y="62"/>
                  </a:cubicBezTo>
                  <a:cubicBezTo>
                    <a:pt x="0" y="79"/>
                    <a:pt x="7" y="95"/>
                    <a:pt x="18" y="106"/>
                  </a:cubicBezTo>
                  <a:cubicBezTo>
                    <a:pt x="20" y="109"/>
                    <a:pt x="23" y="111"/>
                    <a:pt x="26" y="113"/>
                  </a:cubicBezTo>
                  <a:cubicBezTo>
                    <a:pt x="31" y="117"/>
                    <a:pt x="37" y="109"/>
                    <a:pt x="32" y="105"/>
                  </a:cubicBezTo>
                  <a:cubicBezTo>
                    <a:pt x="19" y="96"/>
                    <a:pt x="10" y="81"/>
                    <a:pt x="9" y="65"/>
                  </a:cubicBezTo>
                  <a:cubicBezTo>
                    <a:pt x="27" y="65"/>
                    <a:pt x="27" y="65"/>
                    <a:pt x="27" y="65"/>
                  </a:cubicBezTo>
                  <a:cubicBezTo>
                    <a:pt x="28" y="68"/>
                    <a:pt x="28" y="71"/>
                    <a:pt x="28" y="75"/>
                  </a:cubicBezTo>
                  <a:cubicBezTo>
                    <a:pt x="28" y="78"/>
                    <a:pt x="34" y="78"/>
                    <a:pt x="34" y="74"/>
                  </a:cubicBezTo>
                  <a:cubicBezTo>
                    <a:pt x="34" y="74"/>
                    <a:pt x="34" y="74"/>
                    <a:pt x="34" y="74"/>
                  </a:cubicBezTo>
                  <a:cubicBezTo>
                    <a:pt x="34" y="74"/>
                    <a:pt x="34" y="74"/>
                    <a:pt x="34" y="74"/>
                  </a:cubicBezTo>
                  <a:cubicBezTo>
                    <a:pt x="32" y="61"/>
                    <a:pt x="34" y="44"/>
                    <a:pt x="38" y="31"/>
                  </a:cubicBezTo>
                  <a:cubicBezTo>
                    <a:pt x="39" y="31"/>
                    <a:pt x="40" y="32"/>
                    <a:pt x="41" y="32"/>
                  </a:cubicBezTo>
                  <a:cubicBezTo>
                    <a:pt x="46" y="34"/>
                    <a:pt x="53" y="35"/>
                    <a:pt x="59" y="36"/>
                  </a:cubicBezTo>
                  <a:cubicBezTo>
                    <a:pt x="59" y="44"/>
                    <a:pt x="59" y="44"/>
                    <a:pt x="59" y="44"/>
                  </a:cubicBezTo>
                  <a:cubicBezTo>
                    <a:pt x="59" y="47"/>
                    <a:pt x="65" y="47"/>
                    <a:pt x="65" y="44"/>
                  </a:cubicBezTo>
                  <a:cubicBezTo>
                    <a:pt x="65" y="36"/>
                    <a:pt x="65" y="36"/>
                    <a:pt x="65" y="36"/>
                  </a:cubicBezTo>
                  <a:cubicBezTo>
                    <a:pt x="71" y="35"/>
                    <a:pt x="77" y="34"/>
                    <a:pt x="83" y="32"/>
                  </a:cubicBezTo>
                  <a:cubicBezTo>
                    <a:pt x="83" y="32"/>
                    <a:pt x="84" y="31"/>
                    <a:pt x="85" y="31"/>
                  </a:cubicBezTo>
                  <a:cubicBezTo>
                    <a:pt x="87" y="35"/>
                    <a:pt x="88" y="39"/>
                    <a:pt x="89" y="44"/>
                  </a:cubicBezTo>
                  <a:cubicBezTo>
                    <a:pt x="89" y="48"/>
                    <a:pt x="95" y="47"/>
                    <a:pt x="94" y="44"/>
                  </a:cubicBezTo>
                  <a:cubicBezTo>
                    <a:pt x="93" y="38"/>
                    <a:pt x="92" y="33"/>
                    <a:pt x="90" y="29"/>
                  </a:cubicBezTo>
                  <a:cubicBezTo>
                    <a:pt x="93" y="27"/>
                    <a:pt x="95" y="26"/>
                    <a:pt x="97" y="24"/>
                  </a:cubicBezTo>
                  <a:cubicBezTo>
                    <a:pt x="98" y="24"/>
                    <a:pt x="98" y="25"/>
                    <a:pt x="99" y="25"/>
                  </a:cubicBezTo>
                  <a:cubicBezTo>
                    <a:pt x="104" y="30"/>
                    <a:pt x="108" y="37"/>
                    <a:pt x="111" y="43"/>
                  </a:cubicBezTo>
                  <a:cubicBezTo>
                    <a:pt x="113" y="49"/>
                    <a:pt x="122" y="46"/>
                    <a:pt x="120" y="40"/>
                  </a:cubicBezTo>
                  <a:cubicBezTo>
                    <a:pt x="116" y="32"/>
                    <a:pt x="112" y="24"/>
                    <a:pt x="106" y="18"/>
                  </a:cubicBezTo>
                  <a:cubicBezTo>
                    <a:pt x="94" y="7"/>
                    <a:pt x="79" y="0"/>
                    <a:pt x="62" y="0"/>
                  </a:cubicBezTo>
                  <a:close/>
                  <a:moveTo>
                    <a:pt x="93" y="20"/>
                  </a:moveTo>
                  <a:cubicBezTo>
                    <a:pt x="91" y="21"/>
                    <a:pt x="90" y="22"/>
                    <a:pt x="88" y="23"/>
                  </a:cubicBezTo>
                  <a:cubicBezTo>
                    <a:pt x="87" y="22"/>
                    <a:pt x="87" y="21"/>
                    <a:pt x="86" y="20"/>
                  </a:cubicBezTo>
                  <a:cubicBezTo>
                    <a:pt x="85" y="18"/>
                    <a:pt x="84" y="16"/>
                    <a:pt x="82" y="14"/>
                  </a:cubicBezTo>
                  <a:cubicBezTo>
                    <a:pt x="86" y="16"/>
                    <a:pt x="90" y="18"/>
                    <a:pt x="93" y="20"/>
                  </a:cubicBezTo>
                  <a:close/>
                  <a:moveTo>
                    <a:pt x="70" y="11"/>
                  </a:moveTo>
                  <a:cubicBezTo>
                    <a:pt x="75" y="13"/>
                    <a:pt x="78" y="18"/>
                    <a:pt x="81" y="23"/>
                  </a:cubicBezTo>
                  <a:cubicBezTo>
                    <a:pt x="82" y="24"/>
                    <a:pt x="82" y="25"/>
                    <a:pt x="83" y="26"/>
                  </a:cubicBezTo>
                  <a:cubicBezTo>
                    <a:pt x="82" y="26"/>
                    <a:pt x="81" y="26"/>
                    <a:pt x="81" y="27"/>
                  </a:cubicBezTo>
                  <a:cubicBezTo>
                    <a:pt x="76" y="29"/>
                    <a:pt x="70" y="30"/>
                    <a:pt x="65" y="30"/>
                  </a:cubicBezTo>
                  <a:cubicBezTo>
                    <a:pt x="65" y="10"/>
                    <a:pt x="65" y="10"/>
                    <a:pt x="65" y="10"/>
                  </a:cubicBezTo>
                  <a:cubicBezTo>
                    <a:pt x="67" y="10"/>
                    <a:pt x="68" y="10"/>
                    <a:pt x="70" y="11"/>
                  </a:cubicBezTo>
                  <a:close/>
                  <a:moveTo>
                    <a:pt x="59" y="10"/>
                  </a:moveTo>
                  <a:cubicBezTo>
                    <a:pt x="59" y="30"/>
                    <a:pt x="59" y="30"/>
                    <a:pt x="59" y="30"/>
                  </a:cubicBezTo>
                  <a:cubicBezTo>
                    <a:pt x="53" y="30"/>
                    <a:pt x="48" y="29"/>
                    <a:pt x="43" y="27"/>
                  </a:cubicBezTo>
                  <a:cubicBezTo>
                    <a:pt x="42" y="26"/>
                    <a:pt x="41" y="26"/>
                    <a:pt x="41" y="26"/>
                  </a:cubicBezTo>
                  <a:cubicBezTo>
                    <a:pt x="41" y="25"/>
                    <a:pt x="42" y="24"/>
                    <a:pt x="42" y="23"/>
                  </a:cubicBezTo>
                  <a:cubicBezTo>
                    <a:pt x="45" y="18"/>
                    <a:pt x="49" y="13"/>
                    <a:pt x="53" y="11"/>
                  </a:cubicBezTo>
                  <a:cubicBezTo>
                    <a:pt x="55" y="10"/>
                    <a:pt x="57" y="10"/>
                    <a:pt x="59" y="10"/>
                  </a:cubicBezTo>
                  <a:close/>
                  <a:moveTo>
                    <a:pt x="41" y="14"/>
                  </a:moveTo>
                  <a:cubicBezTo>
                    <a:pt x="40" y="16"/>
                    <a:pt x="38" y="18"/>
                    <a:pt x="37" y="20"/>
                  </a:cubicBezTo>
                  <a:cubicBezTo>
                    <a:pt x="36" y="21"/>
                    <a:pt x="36" y="22"/>
                    <a:pt x="35" y="23"/>
                  </a:cubicBezTo>
                  <a:cubicBezTo>
                    <a:pt x="34" y="22"/>
                    <a:pt x="32" y="21"/>
                    <a:pt x="30" y="20"/>
                  </a:cubicBezTo>
                  <a:cubicBezTo>
                    <a:pt x="34" y="18"/>
                    <a:pt x="37" y="16"/>
                    <a:pt x="41" y="14"/>
                  </a:cubicBezTo>
                  <a:close/>
                  <a:moveTo>
                    <a:pt x="26" y="24"/>
                  </a:moveTo>
                  <a:cubicBezTo>
                    <a:pt x="28" y="26"/>
                    <a:pt x="31" y="27"/>
                    <a:pt x="33" y="29"/>
                  </a:cubicBezTo>
                  <a:cubicBezTo>
                    <a:pt x="30" y="37"/>
                    <a:pt x="28" y="48"/>
                    <a:pt x="27" y="59"/>
                  </a:cubicBezTo>
                  <a:cubicBezTo>
                    <a:pt x="9" y="59"/>
                    <a:pt x="9" y="59"/>
                    <a:pt x="9" y="59"/>
                  </a:cubicBezTo>
                  <a:cubicBezTo>
                    <a:pt x="10" y="46"/>
                    <a:pt x="16" y="34"/>
                    <a:pt x="25" y="25"/>
                  </a:cubicBezTo>
                  <a:cubicBezTo>
                    <a:pt x="25" y="25"/>
                    <a:pt x="26" y="24"/>
                    <a:pt x="26" y="24"/>
                  </a:cubicBezTo>
                  <a:close/>
                  <a:moveTo>
                    <a:pt x="117" y="60"/>
                  </a:moveTo>
                  <a:cubicBezTo>
                    <a:pt x="48" y="60"/>
                    <a:pt x="48" y="60"/>
                    <a:pt x="48" y="60"/>
                  </a:cubicBezTo>
                  <a:cubicBezTo>
                    <a:pt x="48" y="105"/>
                    <a:pt x="48" y="105"/>
                    <a:pt x="48" y="105"/>
                  </a:cubicBezTo>
                  <a:cubicBezTo>
                    <a:pt x="117" y="105"/>
                    <a:pt x="117" y="105"/>
                    <a:pt x="117" y="105"/>
                  </a:cubicBezTo>
                  <a:cubicBezTo>
                    <a:pt x="117" y="60"/>
                    <a:pt x="117" y="60"/>
                    <a:pt x="117" y="60"/>
                  </a:cubicBezTo>
                  <a:close/>
                </a:path>
              </a:pathLst>
            </a:custGeom>
            <a:grpFill/>
            <a:ln w="9525">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grpSp>
      <p:sp>
        <p:nvSpPr>
          <p:cNvPr id="20" name="文本框 252"/>
          <p:cNvSpPr txBox="1"/>
          <p:nvPr/>
        </p:nvSpPr>
        <p:spPr>
          <a:xfrm>
            <a:off x="723137" y="1668287"/>
            <a:ext cx="2619040" cy="740450"/>
          </a:xfrm>
          <a:prstGeom prst="rect">
            <a:avLst/>
          </a:prstGeom>
          <a:solidFill>
            <a:srgbClr val="3D7784">
              <a:alpha val="80000"/>
            </a:srgb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lvl="0" indent="0" algn="ctr" defTabSz="88900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低成本高效率的</a:t>
            </a:r>
            <a:endParaRPr lang="en-US" altLang="zh-CN" sz="1500" b="1" kern="1200" dirty="0">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1500" b="1" kern="1200" dirty="0">
                <a:solidFill>
                  <a:srgbClr val="FF0000"/>
                </a:solidFill>
                <a:latin typeface="微软雅黑" panose="020B0503020204020204" pitchFamily="34" charset="-122"/>
                <a:ea typeface="微软雅黑" panose="020B0503020204020204" pitchFamily="34" charset="-122"/>
              </a:rPr>
              <a:t>公信力</a:t>
            </a:r>
            <a:endParaRPr lang="zh-CN" altLang="en-US" sz="1500" b="1" kern="1200" dirty="0">
              <a:solidFill>
                <a:srgbClr val="FF0000"/>
              </a:solidFill>
              <a:latin typeface="微软雅黑" panose="020B0503020204020204" pitchFamily="34" charset="-122"/>
              <a:ea typeface="微软雅黑" panose="020B0503020204020204" pitchFamily="34" charset="-122"/>
            </a:endParaRPr>
          </a:p>
        </p:txBody>
      </p:sp>
      <p:sp>
        <p:nvSpPr>
          <p:cNvPr id="21" name="文本框 255"/>
          <p:cNvSpPr txBox="1"/>
          <p:nvPr/>
        </p:nvSpPr>
        <p:spPr>
          <a:xfrm>
            <a:off x="723137" y="2443963"/>
            <a:ext cx="2619040" cy="740450"/>
          </a:xfrm>
          <a:prstGeom prst="rect">
            <a:avLst/>
          </a:prstGeom>
          <a:solidFill>
            <a:srgbClr val="3D7784">
              <a:alpha val="80000"/>
            </a:srgb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lvl="0" indent="0" algn="ctr" defTabSz="88900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遍布业务全程的</a:t>
            </a:r>
            <a:endParaRPr lang="en-US" altLang="zh-CN" sz="1500" b="1" kern="1200" dirty="0">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1500" b="1" kern="1200" dirty="0">
                <a:solidFill>
                  <a:srgbClr val="FF0000"/>
                </a:solidFill>
                <a:latin typeface="微软雅黑" panose="020B0503020204020204" pitchFamily="34" charset="-122"/>
                <a:ea typeface="微软雅黑" panose="020B0503020204020204" pitchFamily="34" charset="-122"/>
              </a:rPr>
              <a:t>信任传递</a:t>
            </a:r>
            <a:endParaRPr lang="zh-CN" altLang="en-US" sz="1500" b="1" kern="1200" dirty="0">
              <a:solidFill>
                <a:srgbClr val="FF0000"/>
              </a:solidFill>
              <a:latin typeface="微软雅黑" panose="020B0503020204020204" pitchFamily="34" charset="-122"/>
              <a:ea typeface="微软雅黑" panose="020B0503020204020204" pitchFamily="34" charset="-122"/>
            </a:endParaRPr>
          </a:p>
        </p:txBody>
      </p:sp>
      <p:sp>
        <p:nvSpPr>
          <p:cNvPr id="22" name="文本框 258"/>
          <p:cNvSpPr txBox="1"/>
          <p:nvPr/>
        </p:nvSpPr>
        <p:spPr>
          <a:xfrm>
            <a:off x="732068" y="3219640"/>
            <a:ext cx="2610109" cy="740450"/>
          </a:xfrm>
          <a:prstGeom prst="rect">
            <a:avLst/>
          </a:prstGeom>
          <a:solidFill>
            <a:srgbClr val="3D7784">
              <a:alpha val="75000"/>
            </a:srgb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lvl="0" indent="0" algn="ctr" defTabSz="88900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可信、高效的</a:t>
            </a:r>
            <a:endParaRPr lang="en-US" altLang="zh-CN" sz="1500" b="1" kern="1200" dirty="0">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1500" b="1" kern="1200" dirty="0">
                <a:solidFill>
                  <a:srgbClr val="FF0000"/>
                </a:solidFill>
                <a:latin typeface="微软雅黑" panose="020B0503020204020204" pitchFamily="34" charset="-122"/>
                <a:ea typeface="微软雅黑" panose="020B0503020204020204" pitchFamily="34" charset="-122"/>
              </a:rPr>
              <a:t>资产管理</a:t>
            </a:r>
            <a:endParaRPr lang="zh-CN" altLang="en-US" sz="1500" b="1" kern="1200" dirty="0">
              <a:solidFill>
                <a:srgbClr val="FF0000"/>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733910" y="3989681"/>
            <a:ext cx="3916670" cy="2128140"/>
            <a:chOff x="-10677" y="4272230"/>
            <a:chExt cx="4791311" cy="2788343"/>
          </a:xfrm>
        </p:grpSpPr>
        <p:sp>
          <p:nvSpPr>
            <p:cNvPr id="32" name="矩形 31"/>
            <p:cNvSpPr/>
            <p:nvPr/>
          </p:nvSpPr>
          <p:spPr>
            <a:xfrm>
              <a:off x="-3492" y="4272230"/>
              <a:ext cx="4784126" cy="2788343"/>
            </a:xfrm>
            <a:prstGeom prst="rect">
              <a:avLst/>
            </a:prstGeom>
            <a:solidFill>
              <a:srgbClr val="3D7784"/>
            </a:solidFill>
            <a:ln w="12700" cap="flat">
              <a:noFill/>
              <a:prstDash val="solid"/>
              <a:miter lim="800000"/>
            </a:ln>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b">
              <a:norm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400" hangingPunct="0"/>
              <a:endParaRPr lang="zh-CN" altLang="en-US" sz="825">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endParaRPr>
            </a:p>
          </p:txBody>
        </p:sp>
        <p:sp>
          <p:nvSpPr>
            <p:cNvPr id="33" name="TextBox 21"/>
            <p:cNvSpPr txBox="1"/>
            <p:nvPr/>
          </p:nvSpPr>
          <p:spPr>
            <a:xfrm>
              <a:off x="-10677" y="4440427"/>
              <a:ext cx="4546576" cy="249212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81000" indent="-381000" algn="just">
                <a:lnSpc>
                  <a:spcPct val="120000"/>
                </a:lnSpc>
                <a:buFont typeface="Wingdings" panose="05000000000000000000" pitchFamily="2" charset="2"/>
                <a:buChar char="l"/>
              </a:pPr>
              <a:r>
                <a:rPr lang="zh-CN" altLang="en-US" sz="1400" dirty="0">
                  <a:solidFill>
                    <a:schemeClr val="bg1"/>
                  </a:solidFill>
                  <a:latin typeface="微软雅黑" panose="020B0503020204020204" pitchFamily="34" charset="-122"/>
                  <a:ea typeface="微软雅黑" panose="020B0503020204020204" pitchFamily="34" charset="-122"/>
                </a:rPr>
                <a:t>区块链技术</a:t>
              </a:r>
              <a:r>
                <a:rPr lang="zh-CN" altLang="zh-CN" sz="1400" dirty="0">
                  <a:solidFill>
                    <a:schemeClr val="bg1"/>
                  </a:solidFill>
                  <a:latin typeface="微软雅黑" panose="020B0503020204020204" pitchFamily="34" charset="-122"/>
                  <a:ea typeface="微软雅黑" panose="020B0503020204020204" pitchFamily="34" charset="-122"/>
                </a:rPr>
                <a:t>为实体产业“换道超车”直接实现“可信数字化”提供了机遇。</a:t>
              </a:r>
              <a:endParaRPr lang="en-US" altLang="zh-CN" sz="1400" dirty="0">
                <a:solidFill>
                  <a:schemeClr val="bg1"/>
                </a:solidFill>
                <a:latin typeface="微软雅黑" panose="020B0503020204020204" pitchFamily="34" charset="-122"/>
                <a:ea typeface="微软雅黑" panose="020B0503020204020204" pitchFamily="34" charset="-122"/>
              </a:endParaRPr>
            </a:p>
            <a:p>
              <a:pPr marL="381000" indent="-381000" algn="just">
                <a:lnSpc>
                  <a:spcPct val="120000"/>
                </a:lnSpc>
                <a:buFont typeface="Wingdings" panose="05000000000000000000" pitchFamily="2" charset="2"/>
                <a:buChar char="l"/>
              </a:pPr>
              <a:r>
                <a:rPr lang="zh-CN" altLang="zh-CN" sz="1400" dirty="0">
                  <a:solidFill>
                    <a:schemeClr val="bg1"/>
                  </a:solidFill>
                  <a:latin typeface="微软雅黑" panose="020B0503020204020204" pitchFamily="34" charset="-122"/>
                  <a:ea typeface="微软雅黑" panose="020B0503020204020204" pitchFamily="34" charset="-122"/>
                </a:rPr>
                <a:t>结合物联网和工业互联网的进一步推广和普及，大量交易将由线下转向链上</a:t>
              </a:r>
              <a:r>
                <a:rPr lang="zh-CN" altLang="en-US" sz="1400" dirty="0">
                  <a:solidFill>
                    <a:schemeClr val="bg1"/>
                  </a:solidFill>
                  <a:latin typeface="微软雅黑" panose="020B0503020204020204" pitchFamily="34" charset="-122"/>
                  <a:ea typeface="微软雅黑" panose="020B0503020204020204" pitchFamily="34" charset="-122"/>
                </a:rPr>
                <a:t>，提升管理效率，促进</a:t>
              </a:r>
              <a:r>
                <a:rPr lang="zh-CN" altLang="zh-CN" sz="1400" dirty="0">
                  <a:solidFill>
                    <a:schemeClr val="bg1"/>
                  </a:solidFill>
                  <a:latin typeface="微软雅黑" panose="020B0503020204020204" pitchFamily="34" charset="-122"/>
                  <a:ea typeface="微软雅黑" panose="020B0503020204020204" pitchFamily="34" charset="-122"/>
                </a:rPr>
                <a:t>实体产业的商业模式</a:t>
              </a:r>
              <a:r>
                <a:rPr lang="zh-CN" altLang="en-US" sz="1400" dirty="0">
                  <a:solidFill>
                    <a:schemeClr val="bg1"/>
                  </a:solidFill>
                  <a:latin typeface="微软雅黑" panose="020B0503020204020204" pitchFamily="34" charset="-122"/>
                  <a:ea typeface="微软雅黑" panose="020B0503020204020204" pitchFamily="34" charset="-122"/>
                </a:rPr>
                <a:t>变革</a:t>
              </a:r>
              <a:endParaRPr lang="zh-CN" altLang="en-US" sz="1400" dirty="0">
                <a:solidFill>
                  <a:schemeClr val="bg1"/>
                </a:solidFill>
                <a:latin typeface="微软雅黑" panose="020B0503020204020204" pitchFamily="34" charset="-122"/>
                <a:ea typeface="微软雅黑" panose="020B0503020204020204" pitchFamily="34" charset="-122"/>
              </a:endParaRPr>
            </a:p>
            <a:p>
              <a:pPr marL="381000" indent="-381000" algn="just">
                <a:lnSpc>
                  <a:spcPct val="120000"/>
                </a:lnSpc>
                <a:buFont typeface="Wingdings" panose="05000000000000000000" pitchFamily="2" charset="2"/>
                <a:buChar char="l"/>
              </a:pPr>
              <a:r>
                <a:rPr lang="zh-CN" altLang="zh-CN" sz="1400" dirty="0">
                  <a:solidFill>
                    <a:schemeClr val="bg1"/>
                  </a:solidFill>
                  <a:latin typeface="微软雅黑" panose="020B0503020204020204" pitchFamily="34" charset="-122"/>
                  <a:ea typeface="微软雅黑" panose="020B0503020204020204" pitchFamily="34" charset="-122"/>
                </a:rPr>
                <a:t>区块链加速“可信数字化”进程，带动金融“脱虚向实”服务实体经济。</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24" name="文本框 1"/>
          <p:cNvSpPr txBox="1"/>
          <p:nvPr/>
        </p:nvSpPr>
        <p:spPr>
          <a:xfrm>
            <a:off x="4096412" y="3056755"/>
            <a:ext cx="1025417" cy="265458"/>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sz="1125" b="1" dirty="0">
                <a:solidFill>
                  <a:srgbClr val="0070C0"/>
                </a:solidFill>
                <a:latin typeface="微软雅黑" panose="020B0503020204020204" pitchFamily="34" charset="-122"/>
                <a:ea typeface="微软雅黑" panose="020B0503020204020204" pitchFamily="34" charset="-122"/>
              </a:rPr>
              <a:t>支付转账</a:t>
            </a:r>
            <a:endParaRPr lang="zh-CN" sz="1125" b="1" dirty="0">
              <a:solidFill>
                <a:srgbClr val="0070C0"/>
              </a:solidFill>
              <a:latin typeface="微软雅黑" panose="020B0503020204020204" pitchFamily="34" charset="-122"/>
              <a:ea typeface="微软雅黑" panose="020B0503020204020204" pitchFamily="34" charset="-122"/>
            </a:endParaRPr>
          </a:p>
        </p:txBody>
      </p:sp>
      <p:sp>
        <p:nvSpPr>
          <p:cNvPr id="25" name="文本框 1"/>
          <p:cNvSpPr txBox="1"/>
          <p:nvPr/>
        </p:nvSpPr>
        <p:spPr>
          <a:xfrm>
            <a:off x="5254475" y="3931064"/>
            <a:ext cx="716463" cy="265458"/>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sz="1125" b="1" dirty="0">
                <a:solidFill>
                  <a:srgbClr val="0070C0"/>
                </a:solidFill>
                <a:latin typeface="微软雅黑" panose="020B0503020204020204" pitchFamily="34" charset="-122"/>
                <a:ea typeface="微软雅黑" panose="020B0503020204020204" pitchFamily="34" charset="-122"/>
              </a:rPr>
              <a:t>保险</a:t>
            </a:r>
            <a:endParaRPr lang="zh-CN" sz="1125" b="1" dirty="0">
              <a:solidFill>
                <a:srgbClr val="0070C0"/>
              </a:solidFill>
              <a:latin typeface="微软雅黑" panose="020B0503020204020204" pitchFamily="34" charset="-122"/>
              <a:ea typeface="微软雅黑" panose="020B0503020204020204" pitchFamily="34" charset="-122"/>
            </a:endParaRPr>
          </a:p>
        </p:txBody>
      </p:sp>
      <p:sp>
        <p:nvSpPr>
          <p:cNvPr id="26" name="文本框 1"/>
          <p:cNvSpPr txBox="1"/>
          <p:nvPr/>
        </p:nvSpPr>
        <p:spPr>
          <a:xfrm>
            <a:off x="5342425" y="4904534"/>
            <a:ext cx="918345" cy="265458"/>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sz="1125" b="1" dirty="0">
                <a:solidFill>
                  <a:srgbClr val="0070C0"/>
                </a:solidFill>
                <a:latin typeface="微软雅黑" panose="020B0503020204020204" pitchFamily="34" charset="-122"/>
                <a:ea typeface="微软雅黑" panose="020B0503020204020204" pitchFamily="34" charset="-122"/>
              </a:rPr>
              <a:t>智慧医疗</a:t>
            </a:r>
            <a:endParaRPr lang="zh-CN" sz="1125" b="1" dirty="0">
              <a:solidFill>
                <a:srgbClr val="0070C0"/>
              </a:solidFill>
              <a:latin typeface="微软雅黑" panose="020B0503020204020204" pitchFamily="34" charset="-122"/>
              <a:ea typeface="微软雅黑" panose="020B0503020204020204" pitchFamily="34" charset="-122"/>
            </a:endParaRPr>
          </a:p>
        </p:txBody>
      </p:sp>
      <p:sp>
        <p:nvSpPr>
          <p:cNvPr id="27" name="文本框 1"/>
          <p:cNvSpPr txBox="1"/>
          <p:nvPr/>
        </p:nvSpPr>
        <p:spPr>
          <a:xfrm>
            <a:off x="6795060" y="5461993"/>
            <a:ext cx="962324" cy="265458"/>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sz="1125" b="1" dirty="0">
                <a:solidFill>
                  <a:srgbClr val="0070C0"/>
                </a:solidFill>
                <a:latin typeface="微软雅黑" panose="020B0503020204020204" pitchFamily="34" charset="-122"/>
                <a:ea typeface="微软雅黑" panose="020B0503020204020204" pitchFamily="34" charset="-122"/>
              </a:rPr>
              <a:t>产品溯源</a:t>
            </a:r>
            <a:endParaRPr lang="zh-CN" sz="1125" b="1" dirty="0">
              <a:solidFill>
                <a:srgbClr val="0070C0"/>
              </a:solidFill>
              <a:latin typeface="微软雅黑" panose="020B0503020204020204" pitchFamily="34" charset="-122"/>
              <a:ea typeface="微软雅黑" panose="020B0503020204020204" pitchFamily="34" charset="-122"/>
            </a:endParaRPr>
          </a:p>
        </p:txBody>
      </p:sp>
      <p:sp>
        <p:nvSpPr>
          <p:cNvPr id="28" name="文本框 1"/>
          <p:cNvSpPr txBox="1"/>
          <p:nvPr/>
        </p:nvSpPr>
        <p:spPr>
          <a:xfrm>
            <a:off x="8101231" y="5357020"/>
            <a:ext cx="962324" cy="265458"/>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sz="1125" b="1" dirty="0">
                <a:solidFill>
                  <a:srgbClr val="0070C0"/>
                </a:solidFill>
                <a:latin typeface="微软雅黑" panose="020B0503020204020204" pitchFamily="34" charset="-122"/>
                <a:ea typeface="微软雅黑" panose="020B0503020204020204" pitchFamily="34" charset="-122"/>
              </a:rPr>
              <a:t>基金管理</a:t>
            </a:r>
            <a:endParaRPr lang="zh-CN" sz="1125" b="1" dirty="0">
              <a:solidFill>
                <a:srgbClr val="0070C0"/>
              </a:solidFill>
              <a:latin typeface="微软雅黑" panose="020B0503020204020204" pitchFamily="34" charset="-122"/>
              <a:ea typeface="微软雅黑" panose="020B0503020204020204" pitchFamily="34" charset="-122"/>
            </a:endParaRPr>
          </a:p>
        </p:txBody>
      </p:sp>
      <p:sp>
        <p:nvSpPr>
          <p:cNvPr id="29" name="文本框 1"/>
          <p:cNvSpPr txBox="1"/>
          <p:nvPr/>
        </p:nvSpPr>
        <p:spPr>
          <a:xfrm>
            <a:off x="10159845" y="4451712"/>
            <a:ext cx="962324" cy="265458"/>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sz="1125" b="1" dirty="0">
                <a:solidFill>
                  <a:srgbClr val="0070C0"/>
                </a:solidFill>
                <a:latin typeface="微软雅黑" panose="020B0503020204020204" pitchFamily="34" charset="-122"/>
                <a:ea typeface="微软雅黑" panose="020B0503020204020204" pitchFamily="34" charset="-122"/>
              </a:rPr>
              <a:t>精准扶贫</a:t>
            </a:r>
            <a:endParaRPr lang="zh-CN" sz="1125" b="1" dirty="0">
              <a:solidFill>
                <a:srgbClr val="0070C0"/>
              </a:solidFill>
              <a:latin typeface="微软雅黑" panose="020B0503020204020204" pitchFamily="34" charset="-122"/>
              <a:ea typeface="微软雅黑" panose="020B0503020204020204" pitchFamily="34" charset="-122"/>
            </a:endParaRPr>
          </a:p>
        </p:txBody>
      </p:sp>
      <p:sp>
        <p:nvSpPr>
          <p:cNvPr id="30" name="文本框 1"/>
          <p:cNvSpPr txBox="1"/>
          <p:nvPr/>
        </p:nvSpPr>
        <p:spPr>
          <a:xfrm>
            <a:off x="7129231" y="1246851"/>
            <a:ext cx="1115641" cy="265458"/>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sz="1125" b="1" dirty="0">
                <a:solidFill>
                  <a:srgbClr val="0070C0"/>
                </a:solidFill>
                <a:latin typeface="微软雅黑" panose="020B0503020204020204" pitchFamily="34" charset="-122"/>
                <a:ea typeface="微软雅黑" panose="020B0503020204020204" pitchFamily="34" charset="-122"/>
              </a:rPr>
              <a:t>供应链管理</a:t>
            </a:r>
            <a:endParaRPr lang="zh-CN" sz="1125" b="1" dirty="0">
              <a:solidFill>
                <a:srgbClr val="0070C0"/>
              </a:solidFill>
              <a:latin typeface="微软雅黑" panose="020B0503020204020204" pitchFamily="34" charset="-122"/>
              <a:ea typeface="微软雅黑" panose="020B0503020204020204" pitchFamily="34" charset="-122"/>
            </a:endParaRPr>
          </a:p>
        </p:txBody>
      </p:sp>
      <p:sp>
        <p:nvSpPr>
          <p:cNvPr id="31" name="文本框 1"/>
          <p:cNvSpPr txBox="1"/>
          <p:nvPr/>
        </p:nvSpPr>
        <p:spPr>
          <a:xfrm>
            <a:off x="5593085" y="1421572"/>
            <a:ext cx="1201975" cy="265458"/>
          </a:xfrm>
          <a:prstGeom prst="rect">
            <a:avLst/>
          </a:prstGeom>
          <a:noFill/>
          <a:ln w="9525">
            <a:noFill/>
          </a:ln>
        </p:spPr>
        <p:txBody>
          <a:bodyPr wrap="square"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sz="1125" b="1" dirty="0">
                <a:solidFill>
                  <a:srgbClr val="0070C0"/>
                </a:solidFill>
                <a:latin typeface="微软雅黑" panose="020B0503020204020204" pitchFamily="34" charset="-122"/>
                <a:ea typeface="微软雅黑" panose="020B0503020204020204" pitchFamily="34" charset="-122"/>
              </a:rPr>
              <a:t>供应链金融</a:t>
            </a:r>
            <a:endParaRPr lang="zh-CN" sz="1125"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BEBA8EAE-BF5A-486C-A8C5-ECC9F3942E4B}">
                <a14:imgProps xmlns:a14="http://schemas.microsoft.com/office/drawing/2010/main">
                  <a14:imgLayer r:embed="rId2">
                    <a14:imgEffect>
                      <a14:saturation sat="33000"/>
                    </a14:imgEffect>
                  </a14:imgLayer>
                </a14:imgProps>
              </a:ext>
            </a:extLst>
          </a:blip>
          <a:srcRect/>
          <a:stretch>
            <a:fillRect/>
          </a:stretch>
        </p:blipFill>
        <p:spPr>
          <a:xfrm>
            <a:off x="7111999" y="1678970"/>
            <a:ext cx="4256179" cy="4386550"/>
          </a:xfrm>
          <a:custGeom>
            <a:avLst/>
            <a:gdLst>
              <a:gd name="connsiteX0" fmla="*/ 0 w 4256179"/>
              <a:gd name="connsiteY0" fmla="*/ 0 h 4386550"/>
              <a:gd name="connsiteX1" fmla="*/ 4256179 w 4256179"/>
              <a:gd name="connsiteY1" fmla="*/ 0 h 4386550"/>
              <a:gd name="connsiteX2" fmla="*/ 4256179 w 4256179"/>
              <a:gd name="connsiteY2" fmla="*/ 4386550 h 4386550"/>
              <a:gd name="connsiteX3" fmla="*/ 0 w 4256179"/>
              <a:gd name="connsiteY3" fmla="*/ 4386550 h 4386550"/>
            </a:gdLst>
            <a:ahLst/>
            <a:cxnLst>
              <a:cxn ang="0">
                <a:pos x="connsiteX0" y="connsiteY0"/>
              </a:cxn>
              <a:cxn ang="0">
                <a:pos x="connsiteX1" y="connsiteY1"/>
              </a:cxn>
              <a:cxn ang="0">
                <a:pos x="connsiteX2" y="connsiteY2"/>
              </a:cxn>
              <a:cxn ang="0">
                <a:pos x="connsiteX3" y="connsiteY3"/>
              </a:cxn>
            </a:cxnLst>
            <a:rect l="l" t="t" r="r" b="b"/>
            <a:pathLst>
              <a:path w="4256179" h="4386550">
                <a:moveTo>
                  <a:pt x="0" y="0"/>
                </a:moveTo>
                <a:lnTo>
                  <a:pt x="4256179" y="0"/>
                </a:lnTo>
                <a:lnTo>
                  <a:pt x="4256179" y="4386550"/>
                </a:lnTo>
                <a:lnTo>
                  <a:pt x="0" y="4386550"/>
                </a:lnTo>
                <a:close/>
              </a:path>
            </a:pathLst>
          </a:custGeom>
        </p:spPr>
      </p:pic>
      <p:sp>
        <p:nvSpPr>
          <p:cNvPr id="2" name="矩形 1"/>
          <p:cNvSpPr/>
          <p:nvPr/>
        </p:nvSpPr>
        <p:spPr>
          <a:xfrm>
            <a:off x="1085018" y="3577985"/>
            <a:ext cx="636606" cy="1958815"/>
          </a:xfrm>
          <a:prstGeom prst="rect">
            <a:avLst/>
          </a:prstGeom>
          <a:solidFill>
            <a:srgbClr val="3D7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11" name="文本框 10"/>
          <p:cNvSpPr txBox="1"/>
          <p:nvPr/>
        </p:nvSpPr>
        <p:spPr>
          <a:xfrm>
            <a:off x="1263845" y="395337"/>
            <a:ext cx="3264023"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kumimoji="0" lang="zh-CN" altLang="en-US" sz="3200" b="1" i="0" u="none" strike="noStrike" kern="1200" cap="none" spc="0" normalizeH="0" baseline="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rPr>
              <a:t>建设背景 </a:t>
            </a:r>
            <a:r>
              <a:rPr kumimoji="0" lang="en-US" altLang="zh-CN" sz="3200" b="1" i="0" u="none" strike="noStrike" kern="1200" cap="none" spc="0" normalizeH="0" baseline="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rPr>
              <a:t>&amp; </a:t>
            </a:r>
            <a:r>
              <a:rPr kumimoji="0" lang="zh-CN" altLang="en-US" sz="3200" b="1" i="0" u="none" strike="noStrike" kern="1200" cap="none" spc="0" normalizeH="0" baseline="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rPr>
              <a:t>目标</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9" name="Subtitle 2"/>
          <p:cNvSpPr txBox="1"/>
          <p:nvPr/>
        </p:nvSpPr>
        <p:spPr>
          <a:xfrm>
            <a:off x="1853367" y="3428878"/>
            <a:ext cx="5017333" cy="2634183"/>
          </a:xfrm>
          <a:prstGeom prst="rect">
            <a:avLst/>
          </a:prstGeom>
          <a:noFill/>
        </p:spPr>
        <p:txBody>
          <a:bodyPr wrap="square" rtlCol="0">
            <a:spAutoFit/>
          </a:bodyPr>
          <a:lstStyle>
            <a:defPPr>
              <a:defRPr lang="zh-CN"/>
            </a:defPPr>
            <a:lvl1pPr algn="just" defTabSz="457200">
              <a:lnSpc>
                <a:spcPct val="150000"/>
              </a:lnSpc>
              <a:defRPr kumimoji="1" sz="1400">
                <a:solidFill>
                  <a:schemeClr val="tx1">
                    <a:lumMod val="85000"/>
                    <a:lumOff val="15000"/>
                  </a:schemeClr>
                </a:solidFill>
                <a:latin typeface="字魂58号-创中黑-Regular" panose="00000500000000000000" pitchFamily="2" charset="-122"/>
                <a:ea typeface="字魂58号-创中黑-Regular" panose="00000500000000000000" pitchFamily="2" charset="-122"/>
                <a:cs typeface="Arial" panose="020B0604020202020204" pitchFamily="34" charset="0"/>
              </a:defRPr>
            </a:lvl1pPr>
          </a:lstStyle>
          <a:p>
            <a:r>
              <a:rPr lang="zh-CN" altLang="zh-CN" sz="1600" b="1" dirty="0">
                <a:solidFill>
                  <a:srgbClr val="3D7784"/>
                </a:solidFill>
                <a:latin typeface="微软雅黑" panose="020B0503020204020204" pitchFamily="34" charset="-122"/>
                <a:ea typeface="微软雅黑" panose="020B0503020204020204" pitchFamily="34" charset="-122"/>
              </a:rPr>
              <a:t>四川卫生健康基础资源共享链</a:t>
            </a:r>
            <a:r>
              <a:rPr lang="zh-CN" altLang="zh-CN" sz="1600" dirty="0">
                <a:latin typeface="微软雅黑" panose="020B0503020204020204" pitchFamily="34" charset="-122"/>
                <a:ea typeface="微软雅黑" panose="020B0503020204020204" pitchFamily="34" charset="-122"/>
              </a:rPr>
              <a:t>基于区块链技术，围绕以“健康四川”建设为中心，在卫健委、医院和其他类型的医疗机构之间建设一个可对卫生健康基础资源信息进行共享利用的平台，实现医护人源身份、医疗设备信息、医疗机构信息的可信认证、开放共享、防止造假、信用积累的目标。建成整合高效、规范安全、共享普惠的卫生健康信息服务体系。</a:t>
            </a:r>
            <a:endParaRPr lang="zh-CN" altLang="en-US" sz="1800" dirty="0">
              <a:latin typeface="微软雅黑" panose="020B0503020204020204" pitchFamily="34" charset="-122"/>
              <a:ea typeface="微软雅黑" panose="020B0503020204020204" pitchFamily="34" charset="-122"/>
            </a:endParaRPr>
          </a:p>
        </p:txBody>
      </p:sp>
      <p:sp>
        <p:nvSpPr>
          <p:cNvPr id="20" name="TextBox 33"/>
          <p:cNvSpPr txBox="1"/>
          <p:nvPr/>
        </p:nvSpPr>
        <p:spPr>
          <a:xfrm>
            <a:off x="1172489" y="4034332"/>
            <a:ext cx="461665" cy="1015663"/>
          </a:xfrm>
          <a:prstGeom prst="rect">
            <a:avLst/>
          </a:prstGeom>
          <a:noFill/>
        </p:spPr>
        <p:txBody>
          <a:bodyPr vert="eaVert" wrap="none" rtlCol="0" anchor="ctr" anchorCtr="0">
            <a:spAutoFit/>
          </a:bodyPr>
          <a:lstStyle/>
          <a:p>
            <a:pPr>
              <a:defRPr/>
            </a:pPr>
            <a:r>
              <a:rPr lang="zh-CN" altLang="en-US" b="1" dirty="0">
                <a:solidFill>
                  <a:schemeClr val="bg1"/>
                </a:solidFill>
                <a:latin typeface="微软雅黑" panose="020B0503020204020204" pitchFamily="34" charset="-122"/>
                <a:ea typeface="微软雅黑" panose="020B0503020204020204" pitchFamily="34" charset="-122"/>
                <a:cs typeface="Montserrat" charset="0"/>
              </a:rPr>
              <a:t>建设目标</a:t>
            </a:r>
            <a:endParaRPr lang="zh-CN" altLang="en-US" b="1" dirty="0">
              <a:solidFill>
                <a:schemeClr val="bg1"/>
              </a:solidFill>
              <a:latin typeface="微软雅黑" panose="020B0503020204020204" pitchFamily="34" charset="-122"/>
              <a:ea typeface="微软雅黑" panose="020B0503020204020204" pitchFamily="34" charset="-122"/>
              <a:cs typeface="Montserrat" charset="0"/>
            </a:endParaRPr>
          </a:p>
        </p:txBody>
      </p:sp>
      <p:sp>
        <p:nvSpPr>
          <p:cNvPr id="29" name="PA-矩形 28"/>
          <p:cNvSpPr/>
          <p:nvPr>
            <p:custDataLst>
              <p:tags r:id="rId3"/>
            </p:custDataLst>
          </p:nvPr>
        </p:nvSpPr>
        <p:spPr>
          <a:xfrm flipH="1">
            <a:off x="1085018" y="1652631"/>
            <a:ext cx="5785682" cy="1526187"/>
          </a:xfrm>
          <a:prstGeom prst="rect">
            <a:avLst/>
          </a:prstGeom>
          <a:noFill/>
        </p:spPr>
        <p:txBody>
          <a:bodyPr wrap="square" rtlCol="0">
            <a:spAutoFit/>
          </a:bodyPr>
          <a:lstStyle/>
          <a:p>
            <a:pPr algn="just" defTabSz="457200">
              <a:lnSpc>
                <a:spcPct val="150000"/>
              </a:lnSpc>
            </a:pPr>
            <a:r>
              <a:rPr lang="zh-CN" altLang="zh-CN" sz="1600" dirty="0">
                <a:latin typeface="微软雅黑" panose="020B0503020204020204" pitchFamily="34" charset="-122"/>
                <a:ea typeface="微软雅黑" panose="020B0503020204020204" pitchFamily="34" charset="-122"/>
              </a:rPr>
              <a:t>《四川省卫生健康信息中心三年发展规划（</a:t>
            </a:r>
            <a:r>
              <a:rPr lang="en-US" altLang="zh-CN" sz="1600" dirty="0">
                <a:latin typeface="微软雅黑" panose="020B0503020204020204" pitchFamily="34" charset="-122"/>
                <a:ea typeface="微软雅黑" panose="020B0503020204020204" pitchFamily="34" charset="-122"/>
              </a:rPr>
              <a:t>2020-2022</a:t>
            </a:r>
            <a:r>
              <a:rPr lang="zh-CN" altLang="zh-CN" sz="1600" dirty="0">
                <a:latin typeface="微软雅黑" panose="020B0503020204020204" pitchFamily="34" charset="-122"/>
                <a:ea typeface="微软雅黑" panose="020B0503020204020204" pitchFamily="34" charset="-122"/>
              </a:rPr>
              <a:t>年）》，总体目标是基本建成整合高效、规范安全、共享普惠的全民健康信息服务体系，为提升全民健康信息便民惠民水平，提高卫生健康管理服务能力、促进健康产业发展提供有力支撑和保障。</a:t>
            </a:r>
            <a:endPar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cstate="print">
            <a:extLst>
              <a:ext uri="{BEBA8EAE-BF5A-486C-A8C5-ECC9F3942E4B}">
                <a14:imgProps xmlns:a14="http://schemas.microsoft.com/office/drawing/2010/main">
                  <a14:imgLayer r:embed="rId2">
                    <a14:imgEffect>
                      <a14:saturation sat="33000"/>
                    </a14:imgEffect>
                  </a14:imgLayer>
                </a14:imgProps>
              </a:ext>
            </a:extLst>
          </a:blip>
          <a:srcRect/>
          <a:stretch>
            <a:fillRect/>
          </a:stretch>
        </p:blipFill>
        <p:spPr>
          <a:xfrm>
            <a:off x="-1905" y="2384360"/>
            <a:ext cx="12193904" cy="2571116"/>
          </a:xfrm>
          <a:custGeom>
            <a:avLst/>
            <a:gdLst>
              <a:gd name="connsiteX0" fmla="*/ 0 w 12193904"/>
              <a:gd name="connsiteY0" fmla="*/ 0 h 2571116"/>
              <a:gd name="connsiteX1" fmla="*/ 12193904 w 12193904"/>
              <a:gd name="connsiteY1" fmla="*/ 0 h 2571116"/>
              <a:gd name="connsiteX2" fmla="*/ 12193904 w 12193904"/>
              <a:gd name="connsiteY2" fmla="*/ 2571116 h 2571116"/>
              <a:gd name="connsiteX3" fmla="*/ 0 w 12193904"/>
              <a:gd name="connsiteY3" fmla="*/ 2571116 h 2571116"/>
            </a:gdLst>
            <a:ahLst/>
            <a:cxnLst>
              <a:cxn ang="0">
                <a:pos x="connsiteX0" y="connsiteY0"/>
              </a:cxn>
              <a:cxn ang="0">
                <a:pos x="connsiteX1" y="connsiteY1"/>
              </a:cxn>
              <a:cxn ang="0">
                <a:pos x="connsiteX2" y="connsiteY2"/>
              </a:cxn>
              <a:cxn ang="0">
                <a:pos x="connsiteX3" y="connsiteY3"/>
              </a:cxn>
            </a:cxnLst>
            <a:rect l="l" t="t" r="r" b="b"/>
            <a:pathLst>
              <a:path w="12193904" h="2571116">
                <a:moveTo>
                  <a:pt x="0" y="0"/>
                </a:moveTo>
                <a:lnTo>
                  <a:pt x="12193904" y="0"/>
                </a:lnTo>
                <a:lnTo>
                  <a:pt x="12193904" y="2571116"/>
                </a:lnTo>
                <a:lnTo>
                  <a:pt x="0" y="2571116"/>
                </a:lnTo>
                <a:close/>
              </a:path>
            </a:pathLst>
          </a:custGeom>
        </p:spPr>
      </p:pic>
      <p:sp>
        <p:nvSpPr>
          <p:cNvPr id="11" name="文本框 10"/>
          <p:cNvSpPr txBox="1"/>
          <p:nvPr/>
        </p:nvSpPr>
        <p:spPr>
          <a:xfrm>
            <a:off x="1263845" y="395337"/>
            <a:ext cx="2646866"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3200" b="1" noProof="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区块链的价值</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5" name="矩形 24"/>
          <p:cNvSpPr/>
          <p:nvPr/>
        </p:nvSpPr>
        <p:spPr>
          <a:xfrm>
            <a:off x="616235" y="1779839"/>
            <a:ext cx="3679825" cy="3679825"/>
          </a:xfrm>
          <a:prstGeom prst="rect">
            <a:avLst/>
          </a:prstGeom>
          <a:solidFill>
            <a:srgbClr val="3D7784"/>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26" name="矩形 25"/>
          <p:cNvSpPr/>
          <p:nvPr/>
        </p:nvSpPr>
        <p:spPr>
          <a:xfrm>
            <a:off x="4296060" y="1779839"/>
            <a:ext cx="3679825" cy="3679825"/>
          </a:xfrm>
          <a:prstGeom prst="rect">
            <a:avLst/>
          </a:prstGeom>
          <a:solidFill>
            <a:srgbClr val="3D7784"/>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27" name="文本框 26"/>
          <p:cNvSpPr txBox="1"/>
          <p:nvPr/>
        </p:nvSpPr>
        <p:spPr>
          <a:xfrm>
            <a:off x="924560" y="1902524"/>
            <a:ext cx="3156941" cy="3332066"/>
          </a:xfrm>
          <a:prstGeom prst="rect">
            <a:avLst/>
          </a:prstGeom>
          <a:noFill/>
        </p:spPr>
        <p:txBody>
          <a:bodyPr wrap="square" rtlCol="0">
            <a:spAutoFit/>
          </a:bodyPr>
          <a:lstStyle>
            <a:defPPr>
              <a:defRPr lang="zh-CN"/>
            </a:defPPr>
            <a:lvl1pPr algn="just" defTabSz="457200">
              <a:lnSpc>
                <a:spcPct val="150000"/>
              </a:lnSpc>
              <a:defRPr kumimoji="1" sz="1600">
                <a:solidFill>
                  <a:schemeClr val="tx1">
                    <a:lumMod val="85000"/>
                    <a:lumOff val="15000"/>
                  </a:schemeClr>
                </a:solidFill>
                <a:latin typeface="字魂58号-创中黑-Regular" panose="00000500000000000000" pitchFamily="2" charset="-122"/>
                <a:ea typeface="字魂58号-创中黑-Regular" panose="00000500000000000000" pitchFamily="2" charset="-122"/>
                <a:cs typeface="Arial" panose="020B0604020202020204" pitchFamily="34" charset="0"/>
              </a:defRPr>
            </a:lvl1pPr>
          </a:lstStyle>
          <a:p>
            <a:pPr algn="ctr"/>
            <a:r>
              <a:rPr lang="zh-CN" altLang="zh-CN" b="1" dirty="0">
                <a:solidFill>
                  <a:schemeClr val="bg1"/>
                </a:solidFill>
                <a:latin typeface="微软雅黑" panose="020B0503020204020204" pitchFamily="34" charset="-122"/>
                <a:ea typeface="微软雅黑" panose="020B0503020204020204" pitchFamily="34" charset="-122"/>
              </a:rPr>
              <a:t>构建起可信数据环境</a:t>
            </a:r>
            <a:endParaRPr lang="en-US" altLang="zh-CN" b="1" dirty="0">
              <a:solidFill>
                <a:schemeClr val="bg1"/>
              </a:solidFill>
              <a:latin typeface="微软雅黑" panose="020B0503020204020204" pitchFamily="34" charset="-122"/>
              <a:ea typeface="微软雅黑" panose="020B0503020204020204" pitchFamily="34" charset="-122"/>
            </a:endParaRPr>
          </a:p>
          <a:p>
            <a:pPr algn="ct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zh-CN" sz="1400" dirty="0">
                <a:solidFill>
                  <a:schemeClr val="bg1"/>
                </a:solidFill>
                <a:latin typeface="微软雅黑" panose="020B0503020204020204" pitchFamily="34" charset="-122"/>
                <a:ea typeface="微软雅黑" panose="020B0503020204020204" pitchFamily="34" charset="-122"/>
              </a:rPr>
              <a:t>区块链不是一项单一技术，而是一种技术组合，包括</a:t>
            </a:r>
            <a:r>
              <a:rPr lang="en-US" altLang="zh-CN" sz="1400" dirty="0">
                <a:solidFill>
                  <a:schemeClr val="bg1"/>
                </a:solidFill>
                <a:latin typeface="微软雅黑" panose="020B0503020204020204" pitchFamily="34" charset="-122"/>
                <a:ea typeface="微软雅黑" panose="020B0503020204020204" pitchFamily="34" charset="-122"/>
              </a:rPr>
              <a:t>P2P</a:t>
            </a:r>
            <a:r>
              <a:rPr lang="zh-CN" altLang="zh-CN" sz="1400" dirty="0">
                <a:solidFill>
                  <a:schemeClr val="bg1"/>
                </a:solidFill>
                <a:latin typeface="微软雅黑" panose="020B0503020204020204" pitchFamily="34" charset="-122"/>
                <a:ea typeface="微软雅黑" panose="020B0503020204020204" pitchFamily="34" charset="-122"/>
              </a:rPr>
              <a:t>动态组网、分布式账本、加密技术、共识机制、智能合约等一系列技术，该技术组合为人们的交易及合作提供一种可信的数据系统。多种技术的集成，使区块链在没有第三方担保的条件下，形成了一种集体维护、可信的数字化交易环境。</a:t>
            </a:r>
            <a:endParaRPr lang="zh-CN" altLang="zh-CN"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7975885" y="1774762"/>
            <a:ext cx="3679825" cy="3679825"/>
          </a:xfrm>
          <a:prstGeom prst="rect">
            <a:avLst/>
          </a:prstGeom>
          <a:solidFill>
            <a:srgbClr val="3D7784"/>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字魂58号-创中黑-Regular" panose="00000500000000000000" pitchFamily="2" charset="-122"/>
            </a:endParaRPr>
          </a:p>
        </p:txBody>
      </p:sp>
      <p:sp>
        <p:nvSpPr>
          <p:cNvPr id="30" name="文本框 29"/>
          <p:cNvSpPr txBox="1"/>
          <p:nvPr/>
        </p:nvSpPr>
        <p:spPr>
          <a:xfrm>
            <a:off x="4604385" y="1902524"/>
            <a:ext cx="3156941" cy="3055067"/>
          </a:xfrm>
          <a:prstGeom prst="rect">
            <a:avLst/>
          </a:prstGeom>
          <a:noFill/>
        </p:spPr>
        <p:txBody>
          <a:bodyPr wrap="square" rtlCol="0">
            <a:spAutoFit/>
          </a:bodyPr>
          <a:lstStyle>
            <a:defPPr>
              <a:defRPr lang="zh-CN"/>
            </a:defPPr>
            <a:lvl1pPr algn="just" defTabSz="457200">
              <a:lnSpc>
                <a:spcPct val="150000"/>
              </a:lnSpc>
              <a:defRPr kumimoji="1" sz="1600">
                <a:solidFill>
                  <a:schemeClr val="tx1">
                    <a:lumMod val="85000"/>
                    <a:lumOff val="15000"/>
                  </a:schemeClr>
                </a:solidFill>
                <a:latin typeface="字魂58号-创中黑-Regular" panose="00000500000000000000" pitchFamily="2" charset="-122"/>
                <a:ea typeface="字魂58号-创中黑-Regular" panose="00000500000000000000" pitchFamily="2" charset="-122"/>
                <a:cs typeface="Arial" panose="020B0604020202020204" pitchFamily="34" charset="0"/>
              </a:defRPr>
            </a:lvl1pPr>
          </a:lstStyle>
          <a:p>
            <a:pPr algn="ctr"/>
            <a:r>
              <a:rPr lang="zh-CN" altLang="zh-CN" b="1" dirty="0">
                <a:solidFill>
                  <a:schemeClr val="bg1"/>
                </a:solidFill>
                <a:latin typeface="微软雅黑" panose="020B0503020204020204" pitchFamily="34" charset="-122"/>
                <a:ea typeface="微软雅黑" panose="020B0503020204020204" pitchFamily="34" charset="-122"/>
              </a:rPr>
              <a:t>保障医疗医护信息全程可追溯及不可篡改</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zh-CN" sz="1400" dirty="0">
                <a:solidFill>
                  <a:schemeClr val="bg1"/>
                </a:solidFill>
                <a:latin typeface="微软雅黑" panose="020B0503020204020204" pitchFamily="34" charset="-122"/>
                <a:ea typeface="微软雅黑" panose="020B0503020204020204" pitchFamily="34" charset="-122"/>
              </a:rPr>
              <a:t>区块链通过时间戳、</a:t>
            </a:r>
            <a:r>
              <a:rPr lang="en-US" altLang="zh-CN" sz="1400" dirty="0">
                <a:solidFill>
                  <a:schemeClr val="bg1"/>
                </a:solidFill>
                <a:latin typeface="微软雅黑" panose="020B0503020204020204" pitchFamily="34" charset="-122"/>
                <a:ea typeface="微软雅黑" panose="020B0503020204020204" pitchFamily="34" charset="-122"/>
              </a:rPr>
              <a:t>Merkle</a:t>
            </a:r>
            <a:r>
              <a:rPr lang="zh-CN" altLang="zh-CN" sz="1400" dirty="0">
                <a:solidFill>
                  <a:schemeClr val="bg1"/>
                </a:solidFill>
                <a:latin typeface="微软雅黑" panose="020B0503020204020204" pitchFamily="34" charset="-122"/>
                <a:ea typeface="微软雅黑" panose="020B0503020204020204" pitchFamily="34" charset="-122"/>
              </a:rPr>
              <a:t>树以及分布式校验等保障交易信息全程追溯、不可篡改。为业务信息提供一个可信的数据认证平台，保障业务信息在源头上的有效性、数据存储上的可追溯性和不可篡改性，确保业务信息真实可信。</a:t>
            </a:r>
            <a:endParaRPr lang="zh-CN" altLang="zh-CN" sz="140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8228544" y="1902524"/>
            <a:ext cx="3157200" cy="3378232"/>
          </a:xfrm>
          <a:prstGeom prst="rect">
            <a:avLst/>
          </a:prstGeom>
          <a:noFill/>
        </p:spPr>
        <p:txBody>
          <a:bodyPr wrap="square">
            <a:spAutoFit/>
          </a:bodyPr>
          <a:lstStyle/>
          <a:p>
            <a:pPr algn="ctr">
              <a:lnSpc>
                <a:spcPct val="150000"/>
              </a:lnSpc>
            </a:pPr>
            <a:r>
              <a:rPr lang="zh-CN" altLang="zh-CN" sz="16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利用区块链自动执行业务合约，实现可编程医务</a:t>
            </a:r>
            <a:endParaRPr lang="en-US" altLang="zh-CN" sz="16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zh-CN" altLang="zh-CN" sz="1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区块链则通过智能合约进行确定性行为约束，消解违约行为。在区块链中，交互双方将双方的权利和义务、相关承诺等编写为电子化的机器语言，形成数字化的智能合约并记入区块链。智能合约定期检查，当满足触发条件时机器自动</a:t>
            </a:r>
            <a:r>
              <a:rPr lang="zh-CN" altLang="en-US" sz="1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执行</a:t>
            </a:r>
            <a:r>
              <a:rPr lang="zh-CN" altLang="zh-CN" sz="1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，不用人工干预，也不用担心违约者抵赖。</a:t>
            </a:r>
            <a:endParaRPr lang="zh-CN" altLang="zh-CN" sz="105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63845" y="395337"/>
            <a:ext cx="5929816" cy="584769"/>
          </a:xfrm>
          <a:prstGeom prst="rect">
            <a:avLst/>
          </a:prstGeom>
          <a:noFill/>
        </p:spPr>
        <p:txBody>
          <a:bodyPr wrap="none" lIns="91434" tIns="45717" rIns="91434" bIns="45717" rtlCol="0">
            <a:spAutoFit/>
          </a:bodyPr>
          <a:lstStyle/>
          <a:p>
            <a:pPr lvl="0" defTabSz="914400" fontAlgn="base">
              <a:spcBef>
                <a:spcPct val="0"/>
              </a:spcBef>
              <a:spcAft>
                <a:spcPct val="0"/>
              </a:spcAft>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技术思路：“事实”皆可于链上</a:t>
            </a:r>
            <a:endParaRPr kumimoji="0" lang="zh-CN" altLang="en-US" sz="3200" b="1"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矩形: 圆角 13"/>
          <p:cNvSpPr/>
          <p:nvPr/>
        </p:nvSpPr>
        <p:spPr>
          <a:xfrm>
            <a:off x="770145" y="1422913"/>
            <a:ext cx="3311200" cy="1010127"/>
          </a:xfrm>
          <a:prstGeom prst="roundRect">
            <a:avLst>
              <a:gd name="adj" fmla="val 0"/>
            </a:avLst>
          </a:prstGeom>
          <a:solidFill>
            <a:srgbClr val="3D77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区块链：全球统一的、公开的数据库，可用于记账</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770145" y="2574623"/>
            <a:ext cx="1223977" cy="503990"/>
          </a:xfrm>
          <a:prstGeom prst="rect">
            <a:avLst/>
          </a:prstGeom>
          <a:solidFill>
            <a:srgbClr val="3D7784"/>
          </a:solidFill>
          <a:ln>
            <a:solidFill>
              <a:srgbClr val="3D778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区块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770145" y="3222216"/>
            <a:ext cx="1223977" cy="503990"/>
          </a:xfrm>
          <a:prstGeom prst="rect">
            <a:avLst/>
          </a:prstGeom>
          <a:solidFill>
            <a:srgbClr val="3D7784"/>
          </a:solidFill>
          <a:ln>
            <a:solidFill>
              <a:srgbClr val="3D778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1600">
                <a:solidFill>
                  <a:schemeClr val="bg1"/>
                </a:solidFill>
                <a:latin typeface="微软雅黑" panose="020B0503020204020204" pitchFamily="34" charset="-122"/>
                <a:ea typeface="微软雅黑" panose="020B0503020204020204" pitchFamily="34" charset="-122"/>
              </a:rPr>
              <a:t>区块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770145" y="3913566"/>
            <a:ext cx="1223977" cy="503990"/>
          </a:xfrm>
          <a:prstGeom prst="rect">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微软雅黑" panose="020B0503020204020204" pitchFamily="34" charset="-122"/>
                <a:ea typeface="微软雅黑" panose="020B0503020204020204" pitchFamily="34" charset="-122"/>
              </a:rPr>
              <a:t>区块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770145" y="4647511"/>
            <a:ext cx="1223977" cy="503990"/>
          </a:xfrm>
          <a:prstGeom prst="rect">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微软雅黑" panose="020B0503020204020204" pitchFamily="34" charset="-122"/>
                <a:ea typeface="微软雅黑" panose="020B0503020204020204" pitchFamily="34" charset="-122"/>
              </a:rPr>
              <a:t>区块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770145" y="5338860"/>
            <a:ext cx="1223977" cy="503990"/>
          </a:xfrm>
          <a:prstGeom prst="rect">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微软雅黑" panose="020B0503020204020204" pitchFamily="34" charset="-122"/>
                <a:ea typeface="微软雅黑" panose="020B0503020204020204" pitchFamily="34" charset="-122"/>
              </a:rPr>
              <a:t>区块</a:t>
            </a:r>
            <a:endParaRPr lang="zh-CN" altLang="en-US" sz="1600" dirty="0">
              <a:solidFill>
                <a:schemeClr val="bg1"/>
              </a:solidFill>
              <a:latin typeface="微软雅黑" panose="020B0503020204020204" pitchFamily="34" charset="-122"/>
              <a:ea typeface="微软雅黑" panose="020B0503020204020204" pitchFamily="34" charset="-122"/>
            </a:endParaRPr>
          </a:p>
        </p:txBody>
      </p:sp>
      <p:cxnSp>
        <p:nvCxnSpPr>
          <p:cNvPr id="25" name="直接箭头连接符 24"/>
          <p:cNvCxnSpPr>
            <a:stCxn id="19" idx="2"/>
            <a:endCxn id="21" idx="0"/>
          </p:cNvCxnSpPr>
          <p:nvPr/>
        </p:nvCxnSpPr>
        <p:spPr>
          <a:xfrm>
            <a:off x="1382134" y="3078614"/>
            <a:ext cx="0" cy="143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1" idx="2"/>
            <a:endCxn id="22" idx="0"/>
          </p:cNvCxnSpPr>
          <p:nvPr/>
        </p:nvCxnSpPr>
        <p:spPr>
          <a:xfrm>
            <a:off x="1382134" y="3726209"/>
            <a:ext cx="0" cy="187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2" idx="2"/>
            <a:endCxn id="23" idx="0"/>
          </p:cNvCxnSpPr>
          <p:nvPr/>
        </p:nvCxnSpPr>
        <p:spPr>
          <a:xfrm>
            <a:off x="1382134" y="4417554"/>
            <a:ext cx="0" cy="229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23" idx="2"/>
            <a:endCxn id="24" idx="0"/>
          </p:cNvCxnSpPr>
          <p:nvPr/>
        </p:nvCxnSpPr>
        <p:spPr>
          <a:xfrm>
            <a:off x="1382134" y="5151504"/>
            <a:ext cx="0" cy="187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箭头: 下 28"/>
          <p:cNvSpPr/>
          <p:nvPr/>
        </p:nvSpPr>
        <p:spPr>
          <a:xfrm>
            <a:off x="2354115" y="3128922"/>
            <a:ext cx="287994" cy="2260248"/>
          </a:xfrm>
          <a:prstGeom prst="downArrow">
            <a:avLst/>
          </a:prstGeom>
          <a:solidFill>
            <a:srgbClr val="3D7784"/>
          </a:solidFill>
          <a:ln>
            <a:solidFill>
              <a:srgbClr val="3D7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30" name="文本框 29"/>
          <p:cNvSpPr txBox="1"/>
          <p:nvPr/>
        </p:nvSpPr>
        <p:spPr>
          <a:xfrm>
            <a:off x="2771577" y="3513831"/>
            <a:ext cx="575989" cy="1384995"/>
          </a:xfrm>
          <a:prstGeom prst="rect">
            <a:avLst/>
          </a:prstGeom>
          <a:noFill/>
        </p:spPr>
        <p:txBody>
          <a:bodyPr wrap="square" rtlCol="0">
            <a:spAutoFit/>
          </a:bodyPr>
          <a:lstStyle/>
          <a:p>
            <a:r>
              <a:rPr lang="zh-CN" altLang="en-US" sz="2800" b="1" dirty="0">
                <a:solidFill>
                  <a:srgbClr val="3D7784"/>
                </a:solidFill>
                <a:latin typeface="微软雅黑" panose="020B0503020204020204" pitchFamily="34" charset="-122"/>
                <a:ea typeface="微软雅黑" panose="020B0503020204020204" pitchFamily="34" charset="-122"/>
              </a:rPr>
              <a:t>时间轴</a:t>
            </a:r>
            <a:endParaRPr lang="zh-CN" altLang="en-US" sz="2800" b="1" dirty="0">
              <a:solidFill>
                <a:srgbClr val="3D7784"/>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2168485" y="5473566"/>
            <a:ext cx="195838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账页和区块</a:t>
            </a:r>
            <a:endParaRPr lang="zh-CN" altLang="en-US"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2004793" y="2638448"/>
            <a:ext cx="2037962"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创始区块</a:t>
            </a:r>
            <a:endParaRPr lang="zh-CN" altLang="en-US" dirty="0">
              <a:latin typeface="微软雅黑" panose="020B0503020204020204" pitchFamily="34" charset="-122"/>
              <a:ea typeface="微软雅黑" panose="020B0503020204020204" pitchFamily="34" charset="-122"/>
            </a:endParaRPr>
          </a:p>
        </p:txBody>
      </p:sp>
      <p:grpSp>
        <p:nvGrpSpPr>
          <p:cNvPr id="33" name="组合 32"/>
          <p:cNvGrpSpPr/>
          <p:nvPr/>
        </p:nvGrpSpPr>
        <p:grpSpPr>
          <a:xfrm>
            <a:off x="5418699" y="3307213"/>
            <a:ext cx="5645683" cy="2815945"/>
            <a:chOff x="2786295" y="2381499"/>
            <a:chExt cx="5646418" cy="2816312"/>
          </a:xfrm>
        </p:grpSpPr>
        <p:pic>
          <p:nvPicPr>
            <p:cNvPr id="34" name="图片 33"/>
            <p:cNvPicPr/>
            <p:nvPr/>
          </p:nvPicPr>
          <p:blipFill>
            <a:blip r:embed="rId1" cstate="print"/>
            <a:stretch>
              <a:fillRect/>
            </a:stretch>
          </p:blipFill>
          <p:spPr>
            <a:xfrm>
              <a:off x="2786295" y="2381499"/>
              <a:ext cx="5646418" cy="2816312"/>
            </a:xfrm>
            <a:prstGeom prst="rect">
              <a:avLst/>
            </a:prstGeom>
          </p:spPr>
        </p:pic>
        <p:sp>
          <p:nvSpPr>
            <p:cNvPr id="35" name="矩形 34"/>
            <p:cNvSpPr/>
            <p:nvPr/>
          </p:nvSpPr>
          <p:spPr bwMode="auto">
            <a:xfrm>
              <a:off x="4438650" y="3314699"/>
              <a:ext cx="819150" cy="322907"/>
            </a:xfrm>
            <a:prstGeom prst="rect">
              <a:avLst/>
            </a:prstGeom>
            <a:solidFill>
              <a:schemeClr val="bg1"/>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lstStyle/>
            <a:p>
              <a:pPr defTabSz="913765" eaLnBrk="0" hangingPunct="0">
                <a:lnSpc>
                  <a:spcPts val="1300"/>
                </a:lnSpc>
              </a:pPr>
              <a:r>
                <a:rPr lang="zh-CN" altLang="en-US" sz="1200" b="1" dirty="0">
                  <a:latin typeface="微软雅黑" panose="020B0503020204020204" pitchFamily="34" charset="-122"/>
                  <a:ea typeface="微软雅黑" panose="020B0503020204020204" pitchFamily="34" charset="-122"/>
                </a:rPr>
                <a:t>用于业务决策</a:t>
              </a:r>
              <a:endParaRPr lang="zh-CN" altLang="en-US" sz="1200" b="1" dirty="0">
                <a:latin typeface="微软雅黑" panose="020B0503020204020204" pitchFamily="34" charset="-122"/>
                <a:ea typeface="微软雅黑" panose="020B0503020204020204" pitchFamily="34" charset="-122"/>
              </a:endParaRPr>
            </a:p>
          </p:txBody>
        </p:sp>
        <p:sp>
          <p:nvSpPr>
            <p:cNvPr id="36" name="矩形 35"/>
            <p:cNvSpPr/>
            <p:nvPr/>
          </p:nvSpPr>
          <p:spPr bwMode="auto">
            <a:xfrm>
              <a:off x="7186119" y="3314698"/>
              <a:ext cx="819150" cy="322907"/>
            </a:xfrm>
            <a:prstGeom prst="rect">
              <a:avLst/>
            </a:prstGeom>
            <a:solidFill>
              <a:schemeClr val="bg1"/>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lstStyle/>
            <a:p>
              <a:pPr defTabSz="913765" eaLnBrk="0" hangingPunct="0">
                <a:lnSpc>
                  <a:spcPts val="1300"/>
                </a:lnSpc>
              </a:pPr>
              <a:r>
                <a:rPr lang="zh-CN" altLang="en-US" sz="1200" b="1" dirty="0">
                  <a:latin typeface="微软雅黑" panose="020B0503020204020204" pitchFamily="34" charset="-122"/>
                  <a:ea typeface="微软雅黑" panose="020B0503020204020204" pitchFamily="34" charset="-122"/>
                </a:rPr>
                <a:t>用于业务决策</a:t>
              </a:r>
              <a:endParaRPr lang="zh-CN" altLang="en-US" sz="1200" b="1" dirty="0">
                <a:latin typeface="微软雅黑" panose="020B0503020204020204" pitchFamily="34" charset="-122"/>
                <a:ea typeface="微软雅黑" panose="020B0503020204020204" pitchFamily="34" charset="-122"/>
              </a:endParaRPr>
            </a:p>
          </p:txBody>
        </p:sp>
      </p:grpSp>
      <p:sp>
        <p:nvSpPr>
          <p:cNvPr id="37" name="矩形: 圆角 36"/>
          <p:cNvSpPr/>
          <p:nvPr/>
        </p:nvSpPr>
        <p:spPr bwMode="auto">
          <a:xfrm>
            <a:off x="4612549" y="2352676"/>
            <a:ext cx="6950801" cy="3947410"/>
          </a:xfrm>
          <a:prstGeom prst="roundRect">
            <a:avLst>
              <a:gd name="adj" fmla="val 5966"/>
            </a:avLst>
          </a:prstGeom>
          <a:noFill/>
          <a:ln w="19050" cap="flat" cmpd="sng" algn="ctr">
            <a:solidFill>
              <a:srgbClr val="3D7784"/>
            </a:solidFill>
            <a:prstDash val="dash"/>
            <a:round/>
            <a:headEnd type="none" w="med" len="med"/>
            <a:tailEnd type="none" w="med" len="med"/>
          </a:ln>
          <a:effectLst/>
        </p:spPr>
        <p:txBody>
          <a:bodyPr vert="horz" wrap="square" lIns="91428" tIns="45714" rIns="91428" bIns="45714" numCol="1" rtlCol="0" anchor="t" anchorCtr="0" compatLnSpc="1"/>
          <a:lstStyle/>
          <a:p>
            <a:pPr defTabSz="913765" eaLnBrk="0" hangingPunct="0"/>
            <a:endParaRPr lang="zh-CN" altLang="en-US" sz="1800">
              <a:latin typeface="微软雅黑" panose="020B0503020204020204" pitchFamily="34" charset="-122"/>
              <a:ea typeface="微软雅黑" panose="020B0503020204020204" pitchFamily="34" charset="-122"/>
            </a:endParaRPr>
          </a:p>
        </p:txBody>
      </p:sp>
      <p:sp>
        <p:nvSpPr>
          <p:cNvPr id="38" name="文本框 37"/>
          <p:cNvSpPr txBox="1"/>
          <p:nvPr/>
        </p:nvSpPr>
        <p:spPr>
          <a:xfrm>
            <a:off x="4793524" y="2464798"/>
            <a:ext cx="6569801" cy="874407"/>
          </a:xfrm>
          <a:prstGeom prst="rect">
            <a:avLst/>
          </a:prstGeom>
          <a:noFill/>
        </p:spPr>
        <p:txBody>
          <a:bodyPr wrap="square" rtlCol="0">
            <a:spAutoFit/>
          </a:bodyPr>
          <a:lstStyle/>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区块链思维：</a:t>
            </a:r>
            <a:r>
              <a:rPr lang="zh-CN" altLang="en-US" dirty="0">
                <a:latin typeface="微软雅黑" panose="020B0503020204020204" pitchFamily="34" charset="-122"/>
                <a:ea typeface="微软雅黑" panose="020B0503020204020204" pitchFamily="34" charset="-122"/>
              </a:rPr>
              <a:t>业务随时间推进，区块随时间而记录；我们可以记录业务全过程，不再受限于需求设计中的字段。</a:t>
            </a:r>
            <a:endParaRPr lang="zh-CN" altLang="en-US" dirty="0">
              <a:latin typeface="微软雅黑" panose="020B0503020204020204" pitchFamily="34" charset="-122"/>
              <a:ea typeface="微软雅黑" panose="020B0503020204020204" pitchFamily="34" charset="-122"/>
            </a:endParaRPr>
          </a:p>
        </p:txBody>
      </p:sp>
      <p:sp>
        <p:nvSpPr>
          <p:cNvPr id="39" name="文本框 38"/>
          <p:cNvSpPr txBox="1"/>
          <p:nvPr/>
        </p:nvSpPr>
        <p:spPr>
          <a:xfrm>
            <a:off x="4793524" y="1341562"/>
            <a:ext cx="6569802" cy="874407"/>
          </a:xfrm>
          <a:prstGeom prst="rect">
            <a:avLst/>
          </a:prstGeom>
          <a:noFill/>
        </p:spPr>
        <p:txBody>
          <a:bodyPr wrap="square" rtlCol="0">
            <a:spAutoFit/>
          </a:bodyPr>
          <a:lstStyle/>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传统思维</a:t>
            </a:r>
            <a:r>
              <a:rPr lang="zh-CN" altLang="en-US" dirty="0">
                <a:latin typeface="微软雅黑" panose="020B0503020204020204" pitchFamily="34" charset="-122"/>
                <a:ea typeface="微软雅黑" panose="020B0503020204020204" pitchFamily="34" charset="-122"/>
              </a:rPr>
              <a:t>：业务随时间推进，信息都记录在</a:t>
            </a:r>
            <a:r>
              <a:rPr lang="en-US" altLang="zh-CN" dirty="0" err="1">
                <a:latin typeface="微软雅黑" panose="020B0503020204020204" pitchFamily="34" charset="-122"/>
                <a:ea typeface="微软雅黑" panose="020B0503020204020204" pitchFamily="34" charset="-122"/>
              </a:rPr>
              <a:t>DataBase</a:t>
            </a:r>
            <a:r>
              <a:rPr lang="zh-CN" altLang="en-US" dirty="0">
                <a:latin typeface="微软雅黑" panose="020B0503020204020204" pitchFamily="34" charset="-122"/>
                <a:ea typeface="微软雅黑" panose="020B0503020204020204" pitchFamily="34" charset="-122"/>
              </a:rPr>
              <a:t>里，受限于系统能记哪些信息；需要记录而没记录的，就线索中断了。</a:t>
            </a: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3270725" y="3686641"/>
            <a:ext cx="2339102" cy="1015663"/>
          </a:xfrm>
          <a:prstGeom prst="rect">
            <a:avLst/>
          </a:prstGeom>
          <a:noFill/>
        </p:spPr>
        <p:txBody>
          <a:bodyPr wrap="none" rtlCol="0">
            <a:spAutoFit/>
          </a:bodyPr>
          <a:lstStyle/>
          <a:p>
            <a:r>
              <a:rPr lang="zh-CN" altLang="en-US" sz="36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rPr>
              <a:t>上帝之</a:t>
            </a:r>
            <a:r>
              <a:rPr lang="zh-CN" altLang="en-US" sz="6000" b="1"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pitchFamily="34" charset="-122"/>
                <a:ea typeface="微软雅黑" panose="020B0503020204020204" pitchFamily="34" charset="-122"/>
              </a:rPr>
              <a:t>眼</a:t>
            </a:r>
            <a:endParaRPr lang="zh-CN" altLang="en-US" sz="36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sld>
</file>

<file path=ppt/tags/tag1.xml><?xml version="1.0" encoding="utf-8"?>
<p:tagLst xmlns:p="http://schemas.openxmlformats.org/presentationml/2006/main">
  <p:tag name="PA" val="v5.2.2"/>
</p:tagLst>
</file>

<file path=ppt/tags/tag10.xml><?xml version="1.0" encoding="utf-8"?>
<p:tagLst xmlns:p="http://schemas.openxmlformats.org/presentationml/2006/main">
  <p:tag name="PA" val="v5.2.2"/>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PA" val="v5.2.2"/>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PA" val="v5.2.2"/>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PA" val="v5.2.2"/>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PA" val="v5.2.2"/>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d7076fd6b4b4eaa97f7f752ec0308c0"/>
  <p:tag name="KSO_WM_UNIT_DECORATE_INFO" val=""/>
  <p:tag name="KSO_WM_UNIT_SM_LIMIT_TYPE" val=""/>
  <p:tag name="KSO_WM_CHIP_FILLAREA_FILL_RULE" val="{&quot;fill_align&quot;:&quot;cm&quot;,&quot;fill_effect&quot;:[],&quot;fill_mode&quot;:&quot;full&quot;,&quot;sacle_strategy&quot;:&quot;stretch&quot;}"/>
  <p:tag name="KSO_WM_ASSEMBLE_CHIP_INDEX" val="27370666ca6b4c4f9819af6a54036282"/>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b4e5d7a064714e4c9236f466f538dea2"/>
  <p:tag name="KSO_WM_UNIT_DECORATE_INFO" val=""/>
  <p:tag name="KSO_WM_UNIT_SM_LIMIT_TYPE" val=""/>
  <p:tag name="KSO_WM_CHIP_FILLAREA_FILL_RULE" val="{&quot;fill_align&quot;:&quot;cm&quot;,&quot;fill_effect&quot;:[],&quot;fill_mode&quot;:&quot;full&quot;,&quot;sacle_strategy&quot;:&quot;stretch&quot;}"/>
  <p:tag name="KSO_WM_ASSEMBLE_CHIP_INDEX" val="0e11a3fb215c465bb44b62d8910a7f93"/>
  <p:tag name="KSO_WM_SLIDE_BACKGROUND_TYPE" val="leftRight"/>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d7b28f505367472c9c29affc3d31499b"/>
  <p:tag name="KSO_WM_UNIT_DECORATE_INFO" val=""/>
  <p:tag name="KSO_WM_UNIT_SM_LIMIT_TYPE" val=""/>
  <p:tag name="KSO_WM_CHIP_FILLAREA_FILL_RULE" val="{&quot;fill_align&quot;:&quot;cm&quot;,&quot;fill_effect&quot;:[],&quot;fill_mode&quot;:&quot;full&quot;,&quot;sacle_strategy&quot;:&quot;stretch&quot;}"/>
  <p:tag name="KSO_WM_ASSEMBLE_CHIP_INDEX" val="498e5725b6ba4fd399e2245ef8800577"/>
  <p:tag name="KSO_WM_SLIDE_BACKGROUND_TYPE" val="leftRight"/>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081_1*i*2"/>
  <p:tag name="KSO_WM_TEMPLATE_CATEGORY" val="diagram"/>
  <p:tag name="KSO_WM_TEMPLATE_INDEX" val="20211081"/>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c29328e584124cc2a0dd0250f1a4fe0a"/>
  <p:tag name="KSO_WM_CHIP_GROUPID" val="5ed7466bafe44fab1839bd3a"/>
  <p:tag name="KSO_WM_CHIP_XID" val="5ed203c57ab0972fba70b22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a74054ed1e2fb7fd1f"/>
  <p:tag name="KSO_WM_TEMPLATE_ASSEMBLE_GROUPID" val="60656ea74054ed1e2fb7fd1f"/>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081_1*i*3"/>
  <p:tag name="KSO_WM_TEMPLATE_CATEGORY" val="diagram"/>
  <p:tag name="KSO_WM_TEMPLATE_INDEX" val="20211081"/>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c0200d132c754560be5c5585b8d4588d"/>
  <p:tag name="KSO_WM_CHIP_GROUPID" val="5ed7466bafe44fab1839bd3a"/>
  <p:tag name="KSO_WM_CHIP_XID" val="5ed203c57ab0972fba70b22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a74054ed1e2fb7fd1f"/>
  <p:tag name="KSO_WM_TEMPLATE_ASSEMBLE_GROUPID" val="60656ea74054ed1e2fb7fd1f"/>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UNIT_PLACING_PICTURE_USER_VIEWPORT" val="{&quot;height&quot;:871.7779527559055,&quot;width&quot;:3425.7685039370076}"/>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081_1*i*4"/>
  <p:tag name="KSO_WM_TEMPLATE_CATEGORY" val="diagram"/>
  <p:tag name="KSO_WM_TEMPLATE_INDEX" val="20211081"/>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73fa9746dca74bddabbb662d28540912"/>
  <p:tag name="KSO_WM_CHIP_GROUPID" val="5ed7466bafe44fab1839bd3a"/>
  <p:tag name="KSO_WM_CHIP_XID" val="5ed203c57ab0972fba70b22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68"/>
  <p:tag name="KSO_WM_TEMPLATE_ASSEMBLE_XID" val="60656ea74054ed1e2fb7fd1f"/>
  <p:tag name="KSO_WM_TEMPLATE_ASSEMBLE_GROUPID" val="60656ea74054ed1e2fb7fd1f"/>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ISPRING_PRESENTATION_TITLE" val="PowerPoint 演示文稿"/>
  <p:tag name="ISPRING_FIRST_PUBLISH" val="1"/>
  <p:tag name="KSO_WPP_MARK_KEY" val="67fc8c9d-5bfc-4d54-9cce-de5b9edb859c"/>
  <p:tag name="COMMONDATA" val="eyJoZGlkIjoiMGI2NzYyNmM2N2UzNGQ4NDg3OWYwZGFiMDJhZjlkNDcifQ=="/>
</p:tagLst>
</file>

<file path=ppt/tags/tag21.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1081_1*a*1"/>
  <p:tag name="KSO_WM_TEMPLATE_CATEGORY" val="diagram"/>
  <p:tag name="KSO_WM_TEMPLATE_INDEX" val="20211081"/>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dcefdcfc0364e11882144eec9080b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721450aeb6b467dbee868f840494115"/>
  <p:tag name="KSO_WM_UNIT_TEXT_FILL_FORE_SCHEMECOLOR_INDEX_BRIGHTNESS" val="0"/>
  <p:tag name="KSO_WM_UNIT_TEXT_FILL_FORE_SCHEMECOLOR_INDEX" val="13"/>
  <p:tag name="KSO_WM_UNIT_TEXT_FILL_TYPE" val="1"/>
  <p:tag name="KSO_WM_TEMPLATE_ASSEMBLE_XID" val="60656ea74054ed1e2fb7fd1f"/>
  <p:tag name="KSO_WM_TEMPLATE_ASSEMBLE_GROUPID" val="60656ea74054ed1e2fb7fd1f"/>
</p:tagLst>
</file>

<file path=ppt/tags/tag2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81_1*f*1"/>
  <p:tag name="KSO_WM_TEMPLATE_CATEGORY" val="diagram"/>
  <p:tag name="KSO_WM_TEMPLATE_INDEX" val="20211081"/>
  <p:tag name="KSO_WM_UNIT_LAYERLEVEL" val="1"/>
  <p:tag name="KSO_WM_TAG_VERSION" val="1.0"/>
  <p:tag name="KSO_WM_BEAUTIFY_FLAG" val="#wm#"/>
  <p:tag name="KSO_WM_UNIT_DEFAULT_FONT" val="14;20;2"/>
  <p:tag name="KSO_WM_UNIT_BLOCK" val="0"/>
  <p:tag name="KSO_WM_UNIT_VALUE" val="104"/>
  <p:tag name="KSO_WM_UNIT_SHOW_EDIT_AREA_INDICATION" val="1"/>
  <p:tag name="KSO_WM_CHIP_GROUPID" val="5e6b05596848fb12bee65ac8"/>
  <p:tag name="KSO_WM_CHIP_XID" val="5e6b05596848fb12bee65aca"/>
  <p:tag name="KSO_WM_UNIT_DEC_AREA_ID" val="88f6ed639a2c407ab49d3210d4c79d9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8c7d38fa4544f9e97221ac854387c12"/>
  <p:tag name="KSO_WM_UNIT_SUPPORT_UNIT_TYPE" val="[&quot;d&quot;]"/>
  <p:tag name="KSO_WM_UNIT_TEXT_FILL_FORE_SCHEMECOLOR_INDEX_BRIGHTNESS" val="0.25"/>
  <p:tag name="KSO_WM_UNIT_TEXT_FILL_FORE_SCHEMECOLOR_INDEX" val="13"/>
  <p:tag name="KSO_WM_UNIT_TEXT_FILL_TYPE" val="1"/>
  <p:tag name="KSO_WM_TEMPLATE_ASSEMBLE_XID" val="60656ea74054ed1e2fb7fd1f"/>
  <p:tag name="KSO_WM_TEMPLATE_ASSEMBLE_GROUPID" val="60656ea74054ed1e2fb7fd1f"/>
</p:tagLst>
</file>

<file path=ppt/tags/tag2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081_1*f*2"/>
  <p:tag name="KSO_WM_TEMPLATE_CATEGORY" val="diagram"/>
  <p:tag name="KSO_WM_TEMPLATE_INDEX" val="20211081"/>
  <p:tag name="KSO_WM_UNIT_LAYERLEVEL" val="1"/>
  <p:tag name="KSO_WM_TAG_VERSION" val="1.0"/>
  <p:tag name="KSO_WM_BEAUTIFY_FLAG" val="#wm#"/>
  <p:tag name="KSO_WM_UNIT_DEFAULT_FONT" val="14;20;2"/>
  <p:tag name="KSO_WM_UNIT_BLOCK" val="0"/>
  <p:tag name="KSO_WM_UNIT_VALUE" val="104"/>
  <p:tag name="KSO_WM_UNIT_SHOW_EDIT_AREA_INDICATION" val="1"/>
  <p:tag name="KSO_WM_CHIP_GROUPID" val="5e6b05596848fb12bee65ac8"/>
  <p:tag name="KSO_WM_CHIP_XID" val="5e6b05596848fb12bee65aca"/>
  <p:tag name="KSO_WM_UNIT_DEC_AREA_ID" val="14cc609229e3474d9e152a455bd7b6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896e25f404e462ba33409f588c45c9e"/>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60656ea74054ed1e2fb7fd1f"/>
  <p:tag name="KSO_WM_TEMPLATE_ASSEMBLE_GROUPID" val="60656ea74054ed1e2fb7fd1f"/>
</p:tagLst>
</file>

<file path=ppt/tags/tag24.xml><?xml version="1.0" encoding="utf-8"?>
<p:tagLst xmlns:p="http://schemas.openxmlformats.org/presentationml/2006/main">
  <p:tag name="KSO_WM_BEAUTIFY_FLAG" val="#wm#"/>
  <p:tag name="KSO_WM_TEMPLATE_CATEGORY" val="diagram"/>
  <p:tag name="KSO_WM_TEMPLATE_INDEX" val="20211081"/>
  <p:tag name="KSO_WM_SLIDE_LAYOUT_INFO" val="{&quot;backgroundInfo&quot;:[{&quot;bottom&quot;:0,&quot;bottomAbs&quot;:false,&quot;left&quot;:0,&quot;leftAbs&quot;:false,&quot;right&quot;:0.5,&quot;rightAbs&quot;:false,&quot;top&quot;:0,&quot;topAbs&quot;:false,&quot;type&quot;:&quot;leftRight&quot;},{&quot;bottom&quot;:0,&quot;bottomAbs&quot;:false,&quot;left&quot;:0,&quot;leftAbs&quot;:false,&quot;right&quot;:0,&quot;rightAbs&quot;:false,&quot;top&quot;:0,&quot;topAbs&quot;:false,&quot;type&quot;:&quot;general&quot;}],&quot;direction&quot;:1,&quot;id&quot;:&quot;2021-04-01T15:11:00&quot;,&quot;maxSize&quot;:{&quot;size1&quot;:33.799614474654661},&quot;minSize&quot;:{&quot;size1&quot;:33.799614474654661},&quot;normalSize&quot;:{&quot;size1&quot;:33.799614474654661},&quot;subLayout&quot;:[{&quot;id&quot;:&quot;2021-04-01T15:11:00&quot;,&quot;margin&quot;:{&quot;bottom&quot;:2.9630000591278076,&quot;left&quot;:1.6929999589920044,&quot;right&quot;:0,&quot;top&quot;:2.9630000591278076},&quot;type&quot;:0},{&quot;direction&quot;:1,&quot;id&quot;:&quot;2021-04-01T15:11:00&quot;,&quot;maxSize&quot;:{&quot;size1&quot;:41.599417638821471},&quot;minSize&quot;:{&quot;size1&quot;:41.599417638821471},&quot;normalSize&quot;:{&quot;size1&quot;:41.599417638821471},&quot;subLayout&quot;:[{&quot;id&quot;:&quot;2021-04-01T15:11:00&quot;,&quot;margin&quot;:{&quot;bottom&quot;:7.1970000267028809,&quot;left&quot;:1.6929999589920044,&quot;right&quot;:0,&quot;top&quot;:6.3499999046325684},&quot;type&quot;:0},{&quot;id&quot;:&quot;2021-04-01T15:11:00&quot;,&quot;margin&quot;:{&quot;bottom&quot;:2.9630000591278076,&quot;left&quot;:1.6929999589920044,&quot;right&quot;:1.6929999589920044,&quot;top&quot;:2.9630000591278076},&quot;type&quot;:0}],&quot;type&quot;:0}],&quot;type&quot;:0}"/>
  <p:tag name="KSO_WM_SLIDE_BACKGROUND" val="[&quot;leftRight&quot;,&quot;general&quot;]"/>
  <p:tag name="KSO_WM_SLIDE_RATIO" val="1.777778"/>
  <p:tag name="KSO_WM_CHIP_INFOS" val="{&quot;layout_type&quot;:&quot;leftright&quot;,&quot;layout_feature&quot;:2,&quot;tags&quot;:{&quot;style&quot;:[&quot;商务&quot;,&quot;简约&quot;,&quot;卡通&quot;,&quot;欧美风&quot;,&quot;黑板风&quot;,&quot;渐变风&quot;]},&quot;slide_type&quot;:[&quot;text&quot;],&quot;aspect_ratio&quot;:&quot;16:9&quot;,&quot;diagram&quot;:{&quot;type&quot;:[],&quot;direction&quot;:0,&quot;isSupportDecBetweenItems&quot;:false}}"/>
  <p:tag name="KSO_WM_CHIP_XID" val="5ed203c57ab0972fba70b229"/>
  <p:tag name="KSO_WM_CHIP_FILLPROP" val="[[{&quot;fill_id&quot;:&quot;91a4e7836c6d4155ad053c42651ba485&quot;,&quot;fill_align&quot;:&quot;cm&quot;,&quot;text_align&quot;:&quot;cm&quot;,&quot;text_direction&quot;:&quot;horizontal&quot;,&quot;chip_types&quot;:[&quot;header&quot;]},{&quot;fill_id&quot;:&quot;d8d47328ad0b4b23ad19654c6e197ee5&quot;,&quot;fill_align&quot;:&quot;cm&quot;,&quot;text_align&quot;:&quot;lm&quot;,&quot;text_direction&quot;:&quot;horizontal&quot;,&quot;chip_types&quot;:[&quot;text&quot;,&quot;picture&quot;]},{&quot;fill_id&quot;:&quot;d232afdae4364dcc930c0c19b5e28f45&quot;,&quot;fill_align&quot;:&quot;cm&quot;,&quot;text_align&quot;:&quot;lm&quot;,&quot;text_direction&quot;:&quot;horizontal&quot;,&quot;chip_types&quot;:[&quot;pictext&quot;,&quot;text&quot;,&quot;picture&quot;,&quot;chart&quot;,&quot;table&quot;,&quot;video&quot;],&quot;support_features&quot;:[&quot;collage&quot;,&quot;carousel&quot;]}]]"/>
  <p:tag name="KSO_WM_SLIDE_ID" val="diagram20211081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12*540"/>
  <p:tag name="KSO_WM_SLIDE_POSITION" val="0*0"/>
  <p:tag name="KSO_WM_TAG_VERSION" val="1.0"/>
  <p:tag name="KSO_WM_SLIDE_LAYOUT" val="a_f"/>
  <p:tag name="KSO_WM_SLIDE_LAYOUT_CNT" val="1_2"/>
  <p:tag name="KSO_WM_CHIP_GROUPID" val="5ed7466bafe44fab1839bd3a"/>
  <p:tag name="KSO_WM_SLIDE_BK_DARK_LIGHT" val="2"/>
  <p:tag name="KSO_WM_SLIDE_BACKGROUND_TYPE" val="leftRight"/>
  <p:tag name="KSO_WM_SLIDE_SUPPORT_FEATURE_TYPE" val="0"/>
  <p:tag name="KSO_WM_TEMPLATE_ASSEMBLE_XID" val="60656ea74054ed1e2fb7fd1f"/>
  <p:tag name="KSO_WM_TEMPLATE_ASSEMBLE_GROUPID" val="60656ea74054ed1e2fb7fd1f"/>
  <p:tag name="KSO_WM_SPECIAL_SOURCE" val="bdnul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mixed20201883_181*i*1"/>
  <p:tag name="KSO_WM_TEMPLATE_CATEGORY" val="mixed"/>
  <p:tag name="KSO_WM_TEMPLATE_INDEX" val="20201883"/>
  <p:tag name="KSO_WM_UNIT_LAYERLEVEL" val="1"/>
  <p:tag name="KSO_WM_TAG_VERSION" val="1.0"/>
  <p:tag name="KSO_WM_BEAUTIFY_FLAG" val="#wm#"/>
  <p:tag name="KSO_WM_UNIT_TEXTBOXSTYLE_SHAPETYPE" val="1"/>
  <p:tag name="KSO_WM_UNIT_TEXTBOXSTYLE_ADJUSTLEFT" val="0_-58.15"/>
  <p:tag name="KSO_WM_UNIT_TEXTBOXSTYLE_ADJUSTTOP" val="0_0"/>
  <p:tag name="KSO_WM_UNIT_TEXTBOXSTYLE_FOLLOWHEIGHT" val="100_-4.450001"/>
  <p:tag name="KSO_WM_UNIT_TEXTBOXSTYLE_GUID" val="{91ac2567-acd5-49f2-bec4-f3fc7df14632}"/>
</p:tagLst>
</file>

<file path=ppt/tags/tag26.xml><?xml version="1.0" encoding="utf-8"?>
<p:tagLst xmlns:p="http://schemas.openxmlformats.org/presentationml/2006/main">
  <p:tag name="KSO_WM_UNIT_TEXTBOXSTYLE_ADJUSTWIDTH" val="0_30"/>
  <p:tag name="KSO_WM_UNIT_TEXTBOXSTYLE_SHAPETYPE" val="1"/>
  <p:tag name="KSO_WM_UNIT_TEXTBOXSTYLE_ADJUSTLEFT" val="0_-58.15"/>
  <p:tag name="KSO_WM_UNIT_TEXTBOXSTYLE_ADJUSTTOP" val="0_0"/>
  <p:tag name="KSO_WM_UNIT_TEXTBOXSTYLE_ADJUSTHEIGTH" val="100_-14.45"/>
  <p:tag name="KSO_WM_UNIT_HIGHLIGHT" val="0"/>
  <p:tag name="KSO_WM_UNIT_COMPATIBLE" val="0"/>
  <p:tag name="KSO_WM_UNIT_DIAGRAM_ISNUMVISUAL" val="0"/>
  <p:tag name="KSO_WM_UNIT_DIAGRAM_ISREFERUNIT" val="0"/>
  <p:tag name="KSO_WM_UNIT_TYPE" val="i"/>
  <p:tag name="KSO_WM_UNIT_INDEX" val="2"/>
  <p:tag name="KSO_WM_UNIT_ID" val="mixed20201883_181*i*2"/>
  <p:tag name="KSO_WM_TEMPLATE_CATEGORY" val="mixed"/>
  <p:tag name="KSO_WM_TEMPLATE_INDEX" val="20201883"/>
  <p:tag name="KSO_WM_UNIT_LAYERLEVEL" val="1"/>
  <p:tag name="KSO_WM_TAG_VERSION" val="1.0"/>
  <p:tag name="KSO_WM_BEAUTIFY_FLAG" val="#wm#"/>
</p:tagLst>
</file>

<file path=ppt/tags/tag27.xml><?xml version="1.0" encoding="utf-8"?>
<p:tagLst xmlns:p="http://schemas.openxmlformats.org/presentationml/2006/main">
  <p:tag name="KSO_WM_UNIT_TEXTBOXSTYLE_ADJUSTWIDTH" val="100_30"/>
  <p:tag name="KSO_WM_UNIT_TEXTBOXSTYLE_SHAPETYPE" val="1"/>
  <p:tag name="KSO_WM_UNIT_TEXTBOXSTYLE_ADJUSTLEFT" val="0_-48.15"/>
  <p:tag name="KSO_WM_UNIT_TEXTBOXSTYLE_ADJUSTTOP" val="0_10"/>
  <p:tag name="KSO_WM_UNIT_TEXTBOXSTYLE_ADJUSTHEIGTH" val="100_-14.45"/>
  <p:tag name="KSO_WM_UNIT_HIGHLIGHT" val="0"/>
  <p:tag name="KSO_WM_UNIT_COMPATIBLE" val="0"/>
  <p:tag name="KSO_WM_UNIT_DIAGRAM_ISNUMVISUAL" val="0"/>
  <p:tag name="KSO_WM_UNIT_DIAGRAM_ISREFERUNIT" val="0"/>
  <p:tag name="KSO_WM_UNIT_TYPE" val="i"/>
  <p:tag name="KSO_WM_UNIT_INDEX" val="3"/>
  <p:tag name="KSO_WM_UNIT_ID" val="mixed20201883_181*i*3"/>
  <p:tag name="KSO_WM_TEMPLATE_CATEGORY" val="mixed"/>
  <p:tag name="KSO_WM_TEMPLATE_INDEX" val="20201883"/>
  <p:tag name="KSO_WM_UNIT_LAYERLEVEL" val="1"/>
  <p:tag name="KSO_WM_TAG_VERSION" val="1.0"/>
  <p:tag name="KSO_WM_BEAUTIFY_FLAG" val="#wm#"/>
</p:tagLst>
</file>

<file path=ppt/tags/tag28.xml><?xml version="1.0" encoding="utf-8"?>
<p:tagLst xmlns:p="http://schemas.openxmlformats.org/presentationml/2006/main">
  <p:tag name="KSO_WM_UNIT_TEXTBOXSTYLE_SHAPETYPE" val="0"/>
  <p:tag name="KSO_WM_UNIT_TEXTBOXSTYLE_TEMPLATETYPE" val="1"/>
  <p:tag name="KSO_WM_UNIT_ISCONTENTSTITLE" val="0"/>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mixed20201883_181*a*1"/>
  <p:tag name="KSO_WM_TEMPLATE_CATEGORY" val="mixed"/>
  <p:tag name="KSO_WM_TEMPLATE_INDEX" val="20201883"/>
  <p:tag name="KSO_WM_UNIT_LAYERLEVEL" val="1"/>
  <p:tag name="KSO_WM_TAG_VERSION" val="1.0"/>
  <p:tag name="KSO_WM_BEAUTIFY_FLAG" val="#wm#"/>
  <p:tag name="KSO_WM_UNIT_PRESET_TEXT" val="单击此处输入正文标题内容"/>
  <p:tag name="KSO_WM_UNIT_TEXTBOXSTYLE_GUID" val="{91ac2567-acd5-49f2-bec4-f3fc7df14632}"/>
  <p:tag name="KSO_WM_UNIT_TEXTBOXSTYLE_TEMPLATEID" val="3131261"/>
  <p:tag name="KSO_WM_UNIT_TEXTBOXSTYLE_TYPE" val="3"/>
</p:tagLst>
</file>

<file path=ppt/tags/tag29.xml><?xml version="1.0" encoding="utf-8"?>
<p:tagLst xmlns:p="http://schemas.openxmlformats.org/presentationml/2006/main">
  <p:tag name="KSO_WM_BEAUTIFY_FLAG" val="#wm#"/>
  <p:tag name="KSO_WM_TEMPLATE_CATEGORY" val="diagram"/>
  <p:tag name="KSO_WM_TEMPLATE_INDEX" val="20216928"/>
  <p:tag name="KSO_WM_SPECIAL_SOURCE" val="bdnul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TABLE_ENDDRAG_ORIGIN_RECT" val="692*128"/>
  <p:tag name="TABLE_ENDDRAG_RECT" val="141*329*692*128"/>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801b63dea9b443fa146c1c7bd415011"/>
  <p:tag name="KSO_WM_UNIT_DECORATE_INFO" val=""/>
  <p:tag name="KSO_WM_UNIT_SM_LIMIT_TYPE" val=""/>
  <p:tag name="KSO_WM_CHIP_FILLAREA_FILL_RULE" val="{&quot;fill_align&quot;:&quot;cm&quot;,&quot;fill_effect&quot;:[],&quot;fill_mode&quot;:&quot;full&quot;,&quot;sacle_strategy&quot;:&quot;stretch&quot;}"/>
  <p:tag name="KSO_WM_ASSEMBLE_CHIP_INDEX" val="ef1fcbf2412a40ce9c64b765ccfeb4c4"/>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946f65f06d9b4df0af3016aa032dd3cb"/>
  <p:tag name="KSO_WM_UNIT_DECORATE_INFO" val=""/>
  <p:tag name="KSO_WM_UNIT_SM_LIMIT_TYPE" val=""/>
  <p:tag name="KSO_WM_CHIP_FILLAREA_FILL_RULE" val="{&quot;fill_align&quot;:&quot;cm&quot;,&quot;fill_effect&quot;:[],&quot;fill_mode&quot;:&quot;full&quot;,&quot;sacle_strategy&quot;:&quot;stretch&quot;}"/>
  <p:tag name="KSO_WM_ASSEMBLE_CHIP_INDEX" val="0207f3789a5041d08408869fc1ea43a1"/>
  <p:tag name="KSO_WM_SLIDE_BACKGROUND_TYPE" val="navigation"/>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7dd08e62252d43d384a8262caa8a7317"/>
  <p:tag name="KSO_WM_UNIT_DECORATE_INFO" val=""/>
  <p:tag name="KSO_WM_UNIT_SM_LIMIT_TYPE" val=""/>
  <p:tag name="KSO_WM_CHIP_FILLAREA_FILL_RULE" val="{&quot;fill_align&quot;:&quot;cm&quot;,&quot;fill_effect&quot;:[],&quot;fill_mode&quot;:&quot;full&quot;,&quot;sacle_strategy&quot;:&quot;stretch&quot;}"/>
  <p:tag name="KSO_WM_ASSEMBLE_CHIP_INDEX" val="b3f1daf46090427c8fd0eb34e6681525"/>
  <p:tag name="KSO_WM_SLIDE_BACKGROUND_TYPE" val="navigation"/>
</p:tagLst>
</file>

<file path=ppt/tags/tag3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7_1*a*1"/>
  <p:tag name="KSO_WM_TEMPLATE_CATEGORY" val="diagram"/>
  <p:tag name="KSO_WM_TEMPLATE_INDEX" val="2020764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4a7779063794c48a7012a39a45e86d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079c758c6944b0d8e73425810d9358b"/>
  <p:tag name="KSO_WM_UNIT_TEXT_FILL_FORE_SCHEMECOLOR_INDEX_BRIGHTNESS" val="0"/>
  <p:tag name="KSO_WM_UNIT_TEXT_FILL_FORE_SCHEMECOLOR_INDEX" val="13"/>
  <p:tag name="KSO_WM_UNIT_TEXT_FILL_TYPE" val="1"/>
  <p:tag name="KSO_WM_TEMPLATE_ASSEMBLE_XID" val="60656e6f4054ed1e2fb7f89f"/>
  <p:tag name="KSO_WM_TEMPLATE_ASSEMBLE_GROUPID" val="60656e6f4054ed1e2fb7f89f"/>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8969_4*l_h_i*1_1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4"/>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8969_4*l_h_i*1_1_2"/>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18969_4*l_h_i*1_1_3"/>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UNIT_USESOURCEFORMAT_APPLY" val="1"/>
</p:tagLst>
</file>

<file path=ppt/tags/tag38.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18969_4*l_h_a*1_1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TEXT_FILL_FORE_SCHEMECOLOR_INDEX_BRIGHTNESS" val="0"/>
  <p:tag name="KSO_WM_UNIT_TEXT_FILL_FORE_SCHEMECOLOR_INDEX" val="14"/>
  <p:tag name="KSO_WM_UNIT_TEXT_FILL_TYPE" val="1"/>
  <p:tag name="KSO_WM_UNIT_VALUE" val="6"/>
  <p:tag name="KSO_WM_UNIT_USESOURCEFORMAT_APPLY" val="1"/>
</p:tagLst>
</file>

<file path=ppt/tags/tag39.xml><?xml version="1.0" encoding="utf-8"?>
<p:tagLst xmlns:p="http://schemas.openxmlformats.org/presentationml/2006/main">
  <p:tag name="KSO_WM_UNIT_SUBTYPE" val="a"/>
  <p:tag name="KSO_WM_UNIT_PRESET_TEXT" val="单击此处输入你的正文，文字是您思想的提炼，为了最终演示发布的良好效果。"/>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8969_4*l_h_f*1_1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TEXT_FILL_FORE_SCHEMECOLOR_INDEX_BRIGHTNESS" val="0.25"/>
  <p:tag name="KSO_WM_UNIT_TEXT_FILL_FORE_SCHEMECOLOR_INDEX" val="13"/>
  <p:tag name="KSO_WM_UNIT_TEXT_FILL_TYPE" val="1"/>
  <p:tag name="KSO_WM_UNIT_VALUE" val="56"/>
  <p:tag name="KSO_WM_UNIT_USESOURCEFORMAT_APPLY"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8969_4*l_h_i*1_2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4"/>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8969_4*l_h_i*1_2_2"/>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
  <p:tag name="KSO_WM_UNIT_USESOURCEFORMAT_APPLY"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18969_4*l_h_i*1_2_3"/>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UNIT_USESOURCEFORMAT_APPLY" val="1"/>
</p:tagLst>
</file>

<file path=ppt/tags/tag4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18969_4*l_h_a*1_2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TEXT_FILL_FORE_SCHEMECOLOR_INDEX_BRIGHTNESS" val="0"/>
  <p:tag name="KSO_WM_UNIT_TEXT_FILL_FORE_SCHEMECOLOR_INDEX" val="14"/>
  <p:tag name="KSO_WM_UNIT_TEXT_FILL_TYPE" val="1"/>
  <p:tag name="KSO_WM_UNIT_VALUE" val="6"/>
  <p:tag name="KSO_WM_UNIT_USESOURCEFORMAT_APPLY" val="1"/>
</p:tagLst>
</file>

<file path=ppt/tags/tag44.xml><?xml version="1.0" encoding="utf-8"?>
<p:tagLst xmlns:p="http://schemas.openxmlformats.org/presentationml/2006/main">
  <p:tag name="KSO_WM_UNIT_SUBTYPE" val="a"/>
  <p:tag name="KSO_WM_UNIT_PRESET_TEXT" val="单击此处输入你的正文，文字是您思想的提炼，为了最终演示发布的良好效果。"/>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8969_4*l_h_f*1_2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TEXT_FILL_FORE_SCHEMECOLOR_INDEX_BRIGHTNESS" val="0.25"/>
  <p:tag name="KSO_WM_UNIT_TEXT_FILL_FORE_SCHEMECOLOR_INDEX" val="13"/>
  <p:tag name="KSO_WM_UNIT_TEXT_FILL_TYPE" val="1"/>
  <p:tag name="KSO_WM_UNIT_VALUE" val="56"/>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18969_4*l_h_i*1_3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4"/>
  <p:tag name="KSO_WM_UNIT_USESOURCEFORMAT_APPLY"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18969_4*l_h_i*1_3_2"/>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
  <p:tag name="KSO_WM_UNIT_USESOURCEFORMAT_APPLY"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18969_4*l_h_i*1_3_3"/>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UNIT_USESOURCEFORMAT_APPLY" val="1"/>
</p:tagLst>
</file>

<file path=ppt/tags/tag48.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18969_4*l_h_a*1_3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TEXT_FILL_FORE_SCHEMECOLOR_INDEX_BRIGHTNESS" val="0"/>
  <p:tag name="KSO_WM_UNIT_TEXT_FILL_FORE_SCHEMECOLOR_INDEX" val="14"/>
  <p:tag name="KSO_WM_UNIT_TEXT_FILL_TYPE" val="1"/>
  <p:tag name="KSO_WM_UNIT_VALUE" val="6"/>
  <p:tag name="KSO_WM_UNIT_USESOURCEFORMAT_APPLY" val="1"/>
</p:tagLst>
</file>

<file path=ppt/tags/tag49.xml><?xml version="1.0" encoding="utf-8"?>
<p:tagLst xmlns:p="http://schemas.openxmlformats.org/presentationml/2006/main">
  <p:tag name="KSO_WM_UNIT_SUBTYPE" val="a"/>
  <p:tag name="KSO_WM_UNIT_PRESET_TEXT" val="单击此处输入你的正文，文字是您思想的提炼，为了最终演示发布的良好效果。"/>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8969_4*l_h_f*1_3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TEXT_FILL_FORE_SCHEMECOLOR_INDEX_BRIGHTNESS" val="0.25"/>
  <p:tag name="KSO_WM_UNIT_TEXT_FILL_FORE_SCHEMECOLOR_INDEX" val="13"/>
  <p:tag name="KSO_WM_UNIT_TEXT_FILL_TYPE" val="1"/>
  <p:tag name="KSO_WM_UNIT_VALUE" val="56"/>
  <p:tag name="KSO_WM_UNIT_USESOURCEFORMAT_APPLY"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18969_4*l_h_i*1_4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4"/>
  <p:tag name="KSO_WM_UNIT_USESOURCEFORMAT_APPLY"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18969_4*l_h_i*1_4_2"/>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
  <p:tag name="KSO_WM_UNIT_USESOURCEFORMAT_APPLY"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18969_4*l_h_i*1_4_3"/>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UNIT_USESOURCEFORMAT_APPLY" val="1"/>
</p:tagLst>
</file>

<file path=ppt/tags/tag5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18969_4*l_h_a*1_4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TEXT_FILL_FORE_SCHEMECOLOR_INDEX_BRIGHTNESS" val="0"/>
  <p:tag name="KSO_WM_UNIT_TEXT_FILL_FORE_SCHEMECOLOR_INDEX" val="14"/>
  <p:tag name="KSO_WM_UNIT_TEXT_FILL_TYPE" val="1"/>
  <p:tag name="KSO_WM_UNIT_VALUE" val="6"/>
  <p:tag name="KSO_WM_UNIT_USESOURCEFORMAT_APPLY" val="1"/>
</p:tagLst>
</file>

<file path=ppt/tags/tag54.xml><?xml version="1.0" encoding="utf-8"?>
<p:tagLst xmlns:p="http://schemas.openxmlformats.org/presentationml/2006/main">
  <p:tag name="KSO_WM_UNIT_SUBTYPE" val="a"/>
  <p:tag name="KSO_WM_UNIT_PRESET_TEXT" val="单击此处输入你的正文，文字是您思想的提炼，为了最终演示发布的良好效果。"/>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18969_4*l_h_f*1_4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TEXT_FILL_FORE_SCHEMECOLOR_INDEX_BRIGHTNESS" val="0.25"/>
  <p:tag name="KSO_WM_UNIT_TEXT_FILL_FORE_SCHEMECOLOR_INDEX" val="13"/>
  <p:tag name="KSO_WM_UNIT_TEXT_FILL_TYPE" val="1"/>
  <p:tag name="KSO_WM_UNIT_VALUE" val="56"/>
  <p:tag name="KSO_WM_UNIT_USESOURCEFORMAT_APPLY"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18969_4*l_h_i*1_5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4"/>
  <p:tag name="KSO_WM_UNIT_USESOURCEFORMAT_APPLY"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18969_4*l_h_i*1_5_2"/>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
  <p:tag name="KSO_WM_UNIT_USESOURCEFORMAT_APPLY"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18969_4*l_h_i*1_5_3"/>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UNIT_USESOURCEFORMAT_APPLY" val="1"/>
</p:tagLst>
</file>

<file path=ppt/tags/tag58.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18969_4*l_h_a*1_5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TEXT_FILL_FORE_SCHEMECOLOR_INDEX_BRIGHTNESS" val="0"/>
  <p:tag name="KSO_WM_UNIT_TEXT_FILL_FORE_SCHEMECOLOR_INDEX" val="14"/>
  <p:tag name="KSO_WM_UNIT_TEXT_FILL_TYPE" val="1"/>
  <p:tag name="KSO_WM_UNIT_VALUE" val="6"/>
  <p:tag name="KSO_WM_UNIT_USESOURCEFORMAT_APPLY" val="1"/>
</p:tagLst>
</file>

<file path=ppt/tags/tag59.xml><?xml version="1.0" encoding="utf-8"?>
<p:tagLst xmlns:p="http://schemas.openxmlformats.org/presentationml/2006/main">
  <p:tag name="KSO_WM_UNIT_SUBTYPE" val="a"/>
  <p:tag name="KSO_WM_UNIT_PRESET_TEXT" val="单击此处输入你的正文，文字是您思想的提炼，为了最终演示发布的良好效果。"/>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18969_4*l_h_f*1_5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TEXT_FILL_FORE_SCHEMECOLOR_INDEX_BRIGHTNESS" val="0.25"/>
  <p:tag name="KSO_WM_UNIT_TEXT_FILL_FORE_SCHEMECOLOR_INDEX" val="13"/>
  <p:tag name="KSO_WM_UNIT_TEXT_FILL_TYPE" val="1"/>
  <p:tag name="KSO_WM_UNIT_VALUE" val="56"/>
  <p:tag name="KSO_WM_UNIT_USESOURCEFORMAT_APPLY"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18969_4*l_h_i*1_5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4"/>
  <p:tag name="KSO_WM_UNIT_USESOURCEFORMAT_APPLY"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18969_4*l_h_i*1_5_2"/>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
  <p:tag name="KSO_WM_UNIT_USESOURCEFORMAT_APPLY"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18969_4*l_h_i*1_5_3"/>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UNIT_USESOURCEFORMAT_APPLY" val="1"/>
</p:tagLst>
</file>

<file path=ppt/tags/tag6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18969_4*l_h_a*1_5_1"/>
  <p:tag name="KSO_WM_TEMPLATE_CATEGORY" val="diagram"/>
  <p:tag name="KSO_WM_TEMPLATE_INDEX" val="20218969"/>
  <p:tag name="KSO_WM_UNIT_LAYERLEVEL" val="1_1_1"/>
  <p:tag name="KSO_WM_TAG_VERSION" val="1.0"/>
  <p:tag name="KSO_WM_BEAUTIFY_FLAG" val="#wm#"/>
  <p:tag name="KSO_WM_CHIP_GROUPID" val="60a38a4de61189fbc45e1e3f"/>
  <p:tag name="KSO_WM_CHIP_XID" val="60a38a4de61189fbc45e1e40"/>
  <p:tag name="KSO_WM_ASSEMBLE_CHIP_INDEX" val="6bdfbfe76f864f798b25139a6c5e4066"/>
  <p:tag name="KSO_WM_UNIT_TEXT_FILL_FORE_SCHEMECOLOR_INDEX_BRIGHTNESS" val="0"/>
  <p:tag name="KSO_WM_UNIT_TEXT_FILL_FORE_SCHEMECOLOR_INDEX" val="14"/>
  <p:tag name="KSO_WM_UNIT_TEXT_FILL_TYPE" val="1"/>
  <p:tag name="KSO_WM_UNIT_VALUE" val="6"/>
  <p:tag name="KSO_WM_UNIT_USESOURCEFORMAT_APPLY" val="1"/>
</p:tagLst>
</file>

<file path=ppt/tags/tag64.xml><?xml version="1.0" encoding="utf-8"?>
<p:tagLst xmlns:p="http://schemas.openxmlformats.org/presentationml/2006/main">
  <p:tag name="KSO_WM_BEAUTIFY_FLAG" val="#wm#"/>
  <p:tag name="KSO_WM_TEMPLATE_CATEGORY" val="diagram"/>
  <p:tag name="KSO_WM_TEMPLATE_INDEX" val="20207647"/>
  <p:tag name="KSO_WM_SPECIAL_SOURCE" val="bdnull"/>
  <p:tag name="KSO_WM_SLIDE_LAYOUT_INFO" val="{&quot;id&quot;:&quot;2021-04-01T14:58:35&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1-04-01T14:58:35&quot;,&quot;margin&quot;:{&quot;bottom&quot;:0.42300000786781311,&quot;left&quot;:1.2699999809265137,&quot;right&quot;:1.2699999809265137,&quot;top&quot;:0.42300000786781311},&quot;type&quot;:0},{&quot;id&quot;:&quot;2021-04-01T14:58:35&quot;,&quot;margin&quot;:{&quot;bottom&quot;:1.6929999589920044,&quot;left&quot;:1.6929999589920044,&quot;right&quot;:1.6929999589920044,&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2"/>
  <p:tag name="KSO_WM_SLIDE_BACKGROUND_TYPE" val="navigation"/>
  <p:tag name="KSO_WM_SLIDE_SUPPORT_FEATURE_TYPE" val="3"/>
  <p:tag name="KSO_WM_TEMPLATE_ASSEMBLE_XID" val="60656e6f4054ed1e2fb7f89f"/>
  <p:tag name="KSO_WM_TEMPLATE_ASSEMBLE_GROUPID" val="60656e6f4054ed1e2fb7f89f"/>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229817_1*i*1"/>
  <p:tag name="KSO_WM_TEMPLATE_CATEGORY" val="diagram"/>
  <p:tag name="KSO_WM_TEMPLATE_INDEX" val="20229817"/>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9817_1*l_h_i*1_1_1"/>
  <p:tag name="KSO_WM_TEMPLATE_CATEGORY" val="diagram"/>
  <p:tag name="KSO_WM_TEMPLATE_INDEX" val="2022981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29817_1*l_h_i*1_3_2"/>
  <p:tag name="KSO_WM_TEMPLATE_CATEGORY" val="diagram"/>
  <p:tag name="KSO_WM_TEMPLATE_INDEX" val="20229817"/>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9817_1*l_h_i*1_2_1"/>
  <p:tag name="KSO_WM_TEMPLATE_CATEGORY" val="diagram"/>
  <p:tag name="KSO_WM_TEMPLATE_INDEX" val="2022981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29817_1*l_h_i*1_4_2"/>
  <p:tag name="KSO_WM_TEMPLATE_CATEGORY" val="diagram"/>
  <p:tag name="KSO_WM_TEMPLATE_INDEX" val="20229817"/>
  <p:tag name="KSO_WM_UNIT_LAYERLEVEL" val="1_1_1"/>
  <p:tag name="KSO_WM_TAG_VERSION" val="1.0"/>
  <p:tag name="KSO_WM_BEAUTIFY_FLAG" val="#wm#"/>
  <p:tag name="KSO_WM_UNIT_FILL_FORE_SCHEMECOLOR_INDEX" val="8"/>
  <p:tag name="KSO_WM_UNIT_FILL_TYPE" val="1"/>
  <p:tag name="KSO_WM_UNIT_TEXT_FILL_FORE_SCHEMECOLOR_INDEX" val="8"/>
  <p:tag name="KSO_WM_UNIT_TEXT_FILL_TYPE" val="1"/>
  <p:tag name="KSO_WM_UNIT_USESOURCEFORMAT_APPLY" val="1"/>
</p:tagLst>
</file>

<file path=ppt/tags/tag7.xml><?xml version="1.0" encoding="utf-8"?>
<p:tagLst xmlns:p="http://schemas.openxmlformats.org/presentationml/2006/main">
  <p:tag name="KSO_WM_UNIT_PLACING_PICTURE_USER_VIEWPORT" val="{&quot;height&quot;:3642,&quot;width&quot;:5605}"/>
</p:tagLst>
</file>

<file path=ppt/tags/tag70.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UNIT_SUBTYPE" val="a"/>
  <p:tag name="KSO_WM_UNIT_PRESET_TEXT" val="单击此处输入你的正文，文字是您思想的提炼，为了最终演示发布的良好效果，请尽量言简意赅的阐述观点"/>
  <p:tag name="KSO_WM_UNIT_NOCLEAR" val="0"/>
  <p:tag name="KSO_WM_UNIT_VALUE" val="82"/>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diagram20229817_1*f*1"/>
  <p:tag name="KSO_WM_TEMPLATE_CATEGORY" val="diagram"/>
  <p:tag name="KSO_WM_TEMPLATE_INDEX" val="20229817"/>
  <p:tag name="KSO_WM_UNIT_LAYERLEVEL" val="1"/>
  <p:tag name="KSO_WM_TAG_VERSION" val="1.0"/>
  <p:tag name="KSO_WM_BEAUTIFY_FLAG" val="#wm#"/>
  <p:tag name="KSO_WM_UNIT_USESOURCEFORMAT_APPLY"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9817_1*l_h_i*1_1_3"/>
  <p:tag name="KSO_WM_TEMPLATE_CATEGORY" val="diagram"/>
  <p:tag name="KSO_WM_TEMPLATE_INDEX" val="2022981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9817_1*l_h_i*1_1_2"/>
  <p:tag name="KSO_WM_TEMPLATE_CATEGORY" val="diagram"/>
  <p:tag name="KSO_WM_TEMPLATE_INDEX" val="20229817"/>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ags/tag7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a"/>
  <p:tag name="KSO_WM_UNIT_INDEX" val="2"/>
  <p:tag name="KSO_WM_UNIT_ID" val="diagram20229817_1*a*2"/>
  <p:tag name="KSO_WM_TEMPLATE_CATEGORY" val="diagram"/>
  <p:tag name="KSO_WM_TEMPLATE_INDEX" val="20229817"/>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74.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9817_1*l_h_f*1_1_1"/>
  <p:tag name="KSO_WM_TEMPLATE_CATEGORY" val="diagram"/>
  <p:tag name="KSO_WM_TEMPLATE_INDEX" val="2022981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9817_1*l_h_i*1_2_3"/>
  <p:tag name="KSO_WM_TEMPLATE_CATEGORY" val="diagram"/>
  <p:tag name="KSO_WM_TEMPLATE_INDEX" val="2022981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29817_1*l_h_i*1_2_2"/>
  <p:tag name="KSO_WM_TEMPLATE_CATEGORY" val="diagram"/>
  <p:tag name="KSO_WM_TEMPLATE_INDEX" val="20229817"/>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ags/tag7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9817_1*l_h_a*1_2_1"/>
  <p:tag name="KSO_WM_TEMPLATE_CATEGORY" val="diagram"/>
  <p:tag name="KSO_WM_TEMPLATE_INDEX" val="2022981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8.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9817_1*l_h_f*1_2_1"/>
  <p:tag name="KSO_WM_TEMPLATE_CATEGORY" val="diagram"/>
  <p:tag name="KSO_WM_TEMPLATE_INDEX" val="2022981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9817_1*l_h_i*1_3_3"/>
  <p:tag name="KSO_WM_TEMPLATE_CATEGORY" val="diagram"/>
  <p:tag name="KSO_WM_TEMPLATE_INDEX" val="20229817"/>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8.xml><?xml version="1.0" encoding="utf-8"?>
<p:tagLst xmlns:p="http://schemas.openxmlformats.org/presentationml/2006/main">
  <p:tag name="PA" val="v5.2.2"/>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9817_1*l_h_i*1_3_1"/>
  <p:tag name="KSO_WM_TEMPLATE_CATEGORY" val="diagram"/>
  <p:tag name="KSO_WM_TEMPLATE_INDEX" val="20229817"/>
  <p:tag name="KSO_WM_UNIT_LAYERLEVEL" val="1_1_1"/>
  <p:tag name="KSO_WM_TAG_VERSION" val="1.0"/>
  <p:tag name="KSO_WM_BEAUTIFY_FLAG" val="#wm#"/>
  <p:tag name="KSO_WM_UNIT_TEXT_FILL_FORE_SCHEMECOLOR_INDEX" val="8"/>
  <p:tag name="KSO_WM_UNIT_TEXT_FILL_TYPE" val="1"/>
  <p:tag name="KSO_WM_UNIT_USESOURCEFORMAT_APPLY" val="1"/>
</p:tagLst>
</file>

<file path=ppt/tags/tag8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9817_1*l_h_a*1_3_1"/>
  <p:tag name="KSO_WM_TEMPLATE_CATEGORY" val="diagram"/>
  <p:tag name="KSO_WM_TEMPLATE_INDEX" val="2022981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2.xml><?xml version="1.0" encoding="utf-8"?>
<p:tagLst xmlns:p="http://schemas.openxmlformats.org/presentationml/2006/main">
  <p:tag name="KSO_WM_UNIT_VALUE" val="1210*76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diagram20229817_1*d*1"/>
  <p:tag name="KSO_WM_TEMPLATE_CATEGORY" val="diagram"/>
  <p:tag name="KSO_WM_TEMPLATE_INDEX" val="20229817"/>
  <p:tag name="KSO_WM_UNIT_LAYERLEVEL" val="1"/>
  <p:tag name="KSO_WM_TAG_VERSION" val="1.0"/>
  <p:tag name="KSO_WM_BEAUTIFY_FLAG" val="#wm#"/>
  <p:tag name="KSO_WM_UNIT_USESOURCEFORMAT_APPLY" val="1"/>
</p:tagLst>
</file>

<file path=ppt/tags/tag83.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9817_1*l_h_f*1_3_1"/>
  <p:tag name="KSO_WM_TEMPLATE_CATEGORY" val="diagram"/>
  <p:tag name="KSO_WM_TEMPLATE_INDEX" val="2022981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29817_1*l_h_i*1_4_3"/>
  <p:tag name="KSO_WM_TEMPLATE_CATEGORY" val="diagram"/>
  <p:tag name="KSO_WM_TEMPLATE_INDEX" val="20229817"/>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9817_1*l_h_i*1_4_1"/>
  <p:tag name="KSO_WM_TEMPLATE_CATEGORY" val="diagram"/>
  <p:tag name="KSO_WM_TEMPLATE_INDEX" val="20229817"/>
  <p:tag name="KSO_WM_UNIT_LAYERLEVEL" val="1_1_1"/>
  <p:tag name="KSO_WM_TAG_VERSION" val="1.0"/>
  <p:tag name="KSO_WM_BEAUTIFY_FLAG" val="#wm#"/>
  <p:tag name="KSO_WM_UNIT_TEXT_FILL_FORE_SCHEMECOLOR_INDEX" val="8"/>
  <p:tag name="KSO_WM_UNIT_TEXT_FILL_TYPE" val="1"/>
  <p:tag name="KSO_WM_UNIT_USESOURCEFORMAT_APPLY" val="1"/>
</p:tagLst>
</file>

<file path=ppt/tags/tag8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29817_1*l_h_a*1_4_1"/>
  <p:tag name="KSO_WM_TEMPLATE_CATEGORY" val="diagram"/>
  <p:tag name="KSO_WM_TEMPLATE_INDEX" val="2022981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7.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9817_1*l_h_f*1_4_1"/>
  <p:tag name="KSO_WM_TEMPLATE_CATEGORY" val="diagram"/>
  <p:tag name="KSO_WM_TEMPLATE_INDEX" val="2022981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8.xml><?xml version="1.0" encoding="utf-8"?>
<p:tagLst xmlns:p="http://schemas.openxmlformats.org/presentationml/2006/main">
  <p:tag name="KSO_WM_UNIT_ISCONTENTSTITLE" val="0"/>
  <p:tag name="KSO_WM_UNIT_ISNUMDGM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29817_1*a*1"/>
  <p:tag name="KSO_WM_TEMPLATE_CATEGORY" val="diagram"/>
  <p:tag name="KSO_WM_TEMPLATE_INDEX" val="20229817"/>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89.xml><?xml version="1.0" encoding="utf-8"?>
<p:tagLst xmlns:p="http://schemas.openxmlformats.org/presentationml/2006/main">
  <p:tag name="KSO_WM_UNIT_ISCONTENTSTITLE" val="0"/>
  <p:tag name="KSO_WM_UNIT_ISNUMDGMTITLE" val="0"/>
  <p:tag name="KSO_WM_UNIT_PRESET_TEXT" val="单击此处输入你的副标题内容"/>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diagram20229817_1*b*1"/>
  <p:tag name="KSO_WM_TEMPLATE_CATEGORY" val="diagram"/>
  <p:tag name="KSO_WM_TEMPLATE_INDEX" val="20229817"/>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9.xml><?xml version="1.0" encoding="utf-8"?>
<p:tagLst xmlns:p="http://schemas.openxmlformats.org/presentationml/2006/main">
  <p:tag name="PA" val="v5.2.2"/>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0229817_1*i*2"/>
  <p:tag name="KSO_WM_TEMPLATE_CATEGORY" val="diagram"/>
  <p:tag name="KSO_WM_TEMPLATE_INDEX" val="20229817"/>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91.xml><?xml version="1.0" encoding="utf-8"?>
<p:tagLst xmlns:p="http://schemas.openxmlformats.org/presentationml/2006/main">
  <p:tag name="KSO_WM_SPECIAL_SOURCE" val="bdnull"/>
  <p:tag name="KSO_WM_SLIDE_ID" val="diagram20229817_1"/>
  <p:tag name="KSO_WM_TEMPLATE_SUBCATEGORY" val="0"/>
  <p:tag name="KSO_WM_TEMPLATE_MASTER_TYPE" val="1"/>
  <p:tag name="KSO_WM_TEMPLATE_COLOR_TYPE" val="0"/>
  <p:tag name="KSO_WM_SLIDE_TYPE" val="text"/>
  <p:tag name="KSO_WM_SLIDE_SUBTYPE" val="picTxt"/>
  <p:tag name="KSO_WM_SLIDE_ITEM_CNT" val="4"/>
  <p:tag name="KSO_WM_SLIDE_INDEX" val="1"/>
  <p:tag name="KSO_WM_SLIDE_SIZE" val="555.7*230.5"/>
  <p:tag name="KSO_WM_SLIDE_POSITION" val="319.5*161.85"/>
  <p:tag name="KSO_WM_DIAGRAM_GROUP_CODE" val="l1-1"/>
  <p:tag name="KSO_WM_SLIDE_DIAGTYPE" val="l"/>
  <p:tag name="KSO_WM_TAG_VERSION" val="1.0"/>
  <p:tag name="KSO_WM_BEAUTIFY_FLAG" val="#wm#"/>
  <p:tag name="KSO_WM_TEMPLATE_CATEGORY" val="diagram"/>
  <p:tag name="KSO_WM_TEMPLATE_INDEX" val="20229817"/>
  <p:tag name="KSO_WM_SLIDE_LAYOUT" val="a_b_d_f_l"/>
  <p:tag name="KSO_WM_SLIDE_LAYOUT_CNT" val="2_1_1_1_1"/>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思源黑体 Light"/>
        <a:ea typeface="字魂59号-创粗黑"/>
        <a:cs typeface=""/>
      </a:majorFont>
      <a:minorFont>
        <a:latin typeface="思源黑体 Light"/>
        <a:ea typeface="字魂58号-创中黑-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5878</Words>
  <Application>WPS 演示</Application>
  <PresentationFormat>宽屏</PresentationFormat>
  <Paragraphs>668</Paragraphs>
  <Slides>26</Slides>
  <Notes>17</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26</vt:i4>
      </vt:variant>
    </vt:vector>
  </HeadingPairs>
  <TitlesOfParts>
    <vt:vector size="49" baseType="lpstr">
      <vt:lpstr>Arial</vt:lpstr>
      <vt:lpstr>宋体</vt:lpstr>
      <vt:lpstr>Wingdings</vt:lpstr>
      <vt:lpstr>微软雅黑</vt:lpstr>
      <vt:lpstr>字魂58号-创中黑-Regular</vt:lpstr>
      <vt:lpstr>庞门正道标题体</vt:lpstr>
      <vt:lpstr>黑体</vt:lpstr>
      <vt:lpstr>Calibri</vt:lpstr>
      <vt:lpstr>Calibri</vt:lpstr>
      <vt:lpstr>Montserrat</vt:lpstr>
      <vt:lpstr>Segoe Print</vt:lpstr>
      <vt:lpstr>Times New Roman</vt:lpstr>
      <vt:lpstr>Arial</vt:lpstr>
      <vt:lpstr>Times New Roman</vt:lpstr>
      <vt:lpstr>思源黑体 Light</vt:lpstr>
      <vt:lpstr>字魂59号-创粗黑</vt:lpstr>
      <vt:lpstr>Arial Unicode MS</vt:lpstr>
      <vt:lpstr>方正黑体简体</vt:lpstr>
      <vt:lpstr>思源黑体 Light</vt:lpstr>
      <vt:lpstr>Segoe UI</vt:lpstr>
      <vt:lpstr>思源黑体 CN Normal</vt:lpstr>
      <vt:lpstr>思源黑体 CN Heavy</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Thinkpad</dc:creator>
  <cp:lastModifiedBy>easy</cp:lastModifiedBy>
  <cp:revision>1073</cp:revision>
  <dcterms:created xsi:type="dcterms:W3CDTF">2019-05-10T11:25:00Z</dcterms:created>
  <dcterms:modified xsi:type="dcterms:W3CDTF">2023-04-17T00:26:10Z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D7B04CCC02B54BF082A00CFB31088E27</vt:lpwstr>
  </property>
  <property fmtid="{D5CDD505-2E9C-101B-9397-08002B2CF9AE}" pid="3" name="KSOProductBuildVer">
    <vt:lpwstr>2052-11.1.0.13703</vt:lpwstr>
  </property>
</Properties>
</file>